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7" r:id="rId4"/>
    <p:sldMasterId id="2147483679" r:id="rId5"/>
    <p:sldMasterId id="2147483681" r:id="rId6"/>
  </p:sldMasterIdLst>
  <p:notesMasterIdLst>
    <p:notesMasterId r:id="rId36"/>
  </p:notesMasterIdLst>
  <p:handoutMasterIdLst>
    <p:handoutMasterId r:id="rId37"/>
  </p:handoutMasterIdLst>
  <p:sldIdLst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256" r:id="rId16"/>
    <p:sldId id="257" r:id="rId17"/>
    <p:sldId id="258" r:id="rId18"/>
    <p:sldId id="259" r:id="rId19"/>
    <p:sldId id="261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267" r:id="rId28"/>
    <p:sldId id="296" r:id="rId29"/>
    <p:sldId id="304" r:id="rId30"/>
    <p:sldId id="313" r:id="rId31"/>
    <p:sldId id="366" r:id="rId32"/>
    <p:sldId id="367" r:id="rId33"/>
    <p:sldId id="340" r:id="rId34"/>
    <p:sldId id="377" r:id="rId35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E87-C740-458B-8248-941B6A227923}" type="datetimeFigureOut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62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62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F060A-F769-4B28-9AC2-4B208BA4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A8A1-E388-4B00-971B-620AA6F46427}" type="datetimeFigureOut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131"/>
            <a:ext cx="5486400" cy="4190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62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62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D5B75-6DD5-457F-9B2B-574F9B01AE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414" y="8845740"/>
            <a:ext cx="2972098" cy="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6" tIns="46183" rIns="92366" bIns="46183" anchor="b"/>
          <a:lstStyle/>
          <a:p>
            <a:pPr algn="r" defTabSz="923891" fontAlgn="base">
              <a:spcBef>
                <a:spcPct val="0"/>
              </a:spcBef>
              <a:spcAft>
                <a:spcPct val="0"/>
              </a:spcAft>
            </a:pPr>
            <a:fld id="{2B44A4E8-E2B2-4788-8B71-2B5D0030234D}" type="slidenum"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23891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97498"/>
            <a:ext cx="4503539" cy="349364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0" y="4422101"/>
            <a:ext cx="5485805" cy="4192680"/>
          </a:xfrm>
          <a:noFill/>
          <a:ln/>
        </p:spPr>
        <p:txBody>
          <a:bodyPr lIns="92366" tIns="46183" rIns="92366" bIns="46183"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382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http://www.webjunction.org/membercenter/userguide#webex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94034-70A7-481F-A9A6-ACD4649A35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414" y="8845739"/>
            <a:ext cx="2972098" cy="4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4" tIns="46187" rIns="92374" bIns="46187" anchor="b"/>
          <a:lstStyle/>
          <a:p>
            <a:pPr algn="r" defTabSz="923974" fontAlgn="base">
              <a:spcBef>
                <a:spcPct val="0"/>
              </a:spcBef>
              <a:spcAft>
                <a:spcPct val="0"/>
              </a:spcAft>
            </a:pPr>
            <a:fld id="{8BD403EE-CD45-46BE-B650-A2BA09297E53}" type="slidenum"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23974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96913"/>
            <a:ext cx="4657725" cy="34940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422100"/>
            <a:ext cx="5485805" cy="4192680"/>
          </a:xfrm>
          <a:noFill/>
          <a:ln/>
        </p:spPr>
        <p:txBody>
          <a:bodyPr lIns="92374" tIns="46187" rIns="92374" bIns="46187"/>
          <a:lstStyle/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Thank you everyone for coming to today’s webinar.  I will send an email out afterwards with links to the archive.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You will be sent to a survey as you leave. We really appreciate your feedback on our webinar series.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5B32-4E4B-4DDF-8312-91AA9DA30CC2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CCF6-4078-44D7-BF9D-2B7374EA0988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929-0BC9-41A0-B859-46C200FA84D7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03E2-51D5-4201-B111-6E098CDD11C1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CB14-6C92-410A-A225-C727F10FF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9879-544C-4632-84B4-5A9044ABBF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0931-3698-492E-BC9B-75599C54F0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phone access, dial 1-866-915-8780 and click on phone icon below to get your unique PIN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35AD-2878-4EF3-A336-7B44BACE47E8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B60B-8249-4AE9-B7EC-90D564C04893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C8B0-EC0A-471C-8B71-5A9F70BA2646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3FEA-5584-4BF5-BED8-ADC21BD81030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D4F0-DDA9-42D0-97C1-324C0F6552FF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8923-61C2-49B8-AA67-427F0178AFD7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1638-4AF6-4F4A-92D5-E40C7952B193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E151-4A1F-4F4B-B299-C59018008F23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5A7157-0FD4-44E2-ACAC-7ACBF1965F29}" type="datetime1">
              <a:rPr lang="en-US" smtClean="0"/>
              <a:pPr/>
              <a:t>5/29/2012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EC6FBC-A845-428E-A8A0-16B9D2532F1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00963-63BC-4328-91D6-9F4547BA7433}" type="datetime1">
              <a:rPr lang="en-US">
                <a:solidFill>
                  <a:srgbClr val="000000"/>
                </a:solidFill>
              </a:rPr>
              <a:pPr>
                <a:defRPr/>
              </a:pPr>
              <a:t>5/29/2012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BCEAC-1F90-41E3-9AA3-471D1EDB9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6656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3321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999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665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502" indent="-3425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076" indent="-2854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1651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8315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985" indent="-2283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1645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8304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4970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1625" indent="-2283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21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9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50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76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34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99" algn="l" defTabSz="913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69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433F8-8C1D-4142-8E67-2481AFDC9C59}" type="datetime1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5/29/2012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086" tIns="45545" rIns="91086" bIns="45545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959EB-36DC-47CF-A243-39F0A9EC9AD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1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620" indent="-34162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46" indent="-22774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26" indent="-22774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35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32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0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26" indent="-227747" algn="l" defTabSz="9109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4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34154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6" tIns="45545" rIns="91086" bIns="45545" numCol="1" anchor="t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For phone access, dial 1-866-915-8780 and click on phone icon below to get your unique PIN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5493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0994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66494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1987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1620" indent="-3416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0181" indent="-284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38746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594226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49735" indent="-2277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05232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60730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16226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71726" indent="-22774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4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87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83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469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972" algn="l" defTabSz="9109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655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152400" y="29718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9999"/>
                </a:solidFill>
              </a:rPr>
              <a:t>Welcome!</a:t>
            </a:r>
            <a:r>
              <a:rPr lang="en-US" sz="3600" b="1" dirty="0">
                <a:solidFill>
                  <a:srgbClr val="009999"/>
                </a:solidFill>
              </a:rPr>
              <a:t/>
            </a:r>
            <a:br>
              <a:rPr lang="en-US" sz="3600" b="1" dirty="0">
                <a:solidFill>
                  <a:srgbClr val="009999"/>
                </a:solidFill>
              </a:rPr>
            </a:br>
            <a:r>
              <a:rPr lang="en-US" sz="3600" b="1" dirty="0">
                <a:solidFill>
                  <a:srgbClr val="009999"/>
                </a:solidFill>
              </a:rPr>
              <a:t>The webinar will begin at </a:t>
            </a:r>
            <a:br>
              <a:rPr lang="en-US" sz="3600" b="1" dirty="0">
                <a:solidFill>
                  <a:srgbClr val="009999"/>
                </a:solidFill>
              </a:rPr>
            </a:br>
            <a:r>
              <a:rPr lang="en-US" sz="3600" b="1" dirty="0" smtClean="0">
                <a:solidFill>
                  <a:srgbClr val="009999"/>
                </a:solidFill>
              </a:rPr>
              <a:t>2:00 Eastern/11:00 </a:t>
            </a:r>
            <a:r>
              <a:rPr lang="en-US" sz="3600" b="1" dirty="0">
                <a:solidFill>
                  <a:srgbClr val="009999"/>
                </a:solidFill>
              </a:rPr>
              <a:t>Pacific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Preview" descr="emotions,females,people,persons,Photographs,tired,women"/>
          <p:cNvPicPr/>
          <p:nvPr/>
        </p:nvPicPr>
        <p:blipFill>
          <a:blip r:embed="rId2" cstate="print">
            <a:lum bright="26000"/>
          </a:blip>
          <a:srcRect t="17723" b="17723"/>
          <a:stretch>
            <a:fillRect/>
          </a:stretch>
        </p:blipFill>
        <p:spPr bwMode="auto">
          <a:xfrm>
            <a:off x="3124200" y="2743200"/>
            <a:ext cx="25908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057400" y="1066800"/>
            <a:ext cx="4729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Understanding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Compassion Fatigue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in Your Library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119740" y="4953000"/>
            <a:ext cx="48144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Linda Bruno</a:t>
            </a:r>
          </a:p>
          <a:p>
            <a:pPr algn="ctr"/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www.LindasWorkshops.com</a:t>
            </a:r>
          </a:p>
          <a:p>
            <a:pPr algn="ctr"/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www.LindasWorkshops.blogspot.com</a:t>
            </a:r>
          </a:p>
          <a:p>
            <a:pPr algn="ctr"/>
            <a:r>
              <a:rPr lang="en-US" sz="2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Linda@LindasWorkshops.com</a:t>
            </a:r>
          </a:p>
          <a:p>
            <a:pPr algn="ctr"/>
            <a:endParaRPr lang="en-US" sz="20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“Compassion Fatigue” ~ 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is it?  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brings it about?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affections,caring,elderly,woman,healthcare,holding hands,people,senior citiz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3095625" cy="30956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else might contribute to or “aggravate” </a:t>
            </a:r>
            <a:r>
              <a:rPr lang="en-US" sz="3600" b="1" i="1" u="sng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your</a:t>
            </a:r>
            <a:r>
              <a:rPr lang="en-US" sz="3600" b="1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compassion fatigue?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laims,fotolia,glasses,health,illnesses,medical insurances,paperwork"/>
          <p:cNvPicPr>
            <a:picLocks noChangeAspect="1" noChangeArrowheads="1"/>
          </p:cNvPicPr>
          <p:nvPr/>
        </p:nvPicPr>
        <p:blipFill>
          <a:blip r:embed="rId2" cstate="print"/>
          <a:srcRect t="11815" b="14769"/>
          <a:stretch>
            <a:fillRect/>
          </a:stretch>
        </p:blipFill>
        <p:spPr bwMode="auto">
          <a:xfrm rot="20334686">
            <a:off x="838600" y="3452614"/>
            <a:ext cx="3095625" cy="2272670"/>
          </a:xfrm>
          <a:prstGeom prst="rect">
            <a:avLst/>
          </a:prstGeom>
          <a:noFill/>
        </p:spPr>
      </p:pic>
      <p:pic>
        <p:nvPicPr>
          <p:cNvPr id="15364" name="Picture 4" descr="business,businessmen,currencies,figurines,metaphors,mousetraps"/>
          <p:cNvPicPr>
            <a:picLocks noChangeAspect="1" noChangeArrowheads="1"/>
          </p:cNvPicPr>
          <p:nvPr/>
        </p:nvPicPr>
        <p:blipFill>
          <a:blip r:embed="rId3" cstate="print"/>
          <a:srcRect t="14769" b="14769"/>
          <a:stretch>
            <a:fillRect/>
          </a:stretch>
        </p:blipFill>
        <p:spPr bwMode="auto">
          <a:xfrm rot="1298862">
            <a:off x="5181600" y="3573100"/>
            <a:ext cx="3095625" cy="218123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9906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look at the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actors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 this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play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~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 rot="1655031">
            <a:off x="1401112" y="2424068"/>
            <a:ext cx="243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ea typeface="Times New Roman" pitchFamily="18" charset="0"/>
                <a:cs typeface="Tahoma" pitchFamily="34" charset="0"/>
              </a:rPr>
              <a:t>POPULAR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ea typeface="Times New Roman" pitchFamily="18" charset="0"/>
                <a:cs typeface="Tahoma" pitchFamily="34" charset="0"/>
              </a:rPr>
              <a:t> SANGUINE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 rot="20155630">
            <a:off x="5485498" y="2118182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POWERFUL CHOLERIC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20198421">
            <a:off x="1594770" y="4209557"/>
            <a:ext cx="2667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PERFECT MELANCHOLY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 rot="1454628">
            <a:off x="5350504" y="4370640"/>
            <a:ext cx="304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radley Hand ITC" pitchFamily="66" charset="0"/>
                <a:ea typeface="Times New Roman" pitchFamily="18" charset="0"/>
                <a:cs typeface="Tahoma" pitchFamily="34" charset="0"/>
              </a:rPr>
              <a:t>PEACEFUL PHLEGMATIC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10000" y="2362200"/>
            <a:ext cx="1456610" cy="16478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1066800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your patron is a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lang="en-US" sz="3200" dirty="0" smtClean="0">
                <a:solidFill>
                  <a:srgbClr val="FFC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Popular Sanguine,” </a:t>
            </a:r>
            <a:r>
              <a:rPr lang="en-US" sz="3200" u="sng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how might that affect their behavior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when they are stressed from struggling with unemployment, etc.?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1313021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are a </a:t>
            </a:r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“</a:t>
            </a:r>
            <a:r>
              <a:rPr lang="en-US" sz="3200" dirty="0" smtClean="0">
                <a:solidFill>
                  <a:srgbClr val="FFC000"/>
                </a:solidFill>
                <a:latin typeface="Kristen ITC" pitchFamily="66" charset="0"/>
                <a:ea typeface="Calibri" pitchFamily="34" charset="0"/>
                <a:cs typeface="Arial" pitchFamily="34" charset="0"/>
              </a:rPr>
              <a:t>Popular Sanguine,”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how might dealing with “needy patrons” be affecting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 how might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 perceived by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THEM?</a:t>
            </a:r>
            <a:endParaRPr lang="en-US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1066800"/>
            <a:ext cx="8001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your patron is a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“Powerful Choleric,” </a:t>
            </a:r>
            <a:r>
              <a:rPr lang="en-US" sz="3200" u="sng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how might that affect their behavior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when they are stressed from struggling with unemployment, etc.?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1313021"/>
            <a:ext cx="7848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are a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“Powerful Choleric,”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how might dealing with “needy patrons” be affecting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 how might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 perceived by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THEM?</a:t>
            </a:r>
            <a:endParaRPr lang="en-US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1036022"/>
            <a:ext cx="8001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your patron is a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“Perfect Melancholy,” </a:t>
            </a:r>
            <a:r>
              <a:rPr lang="en-US" sz="3200" u="sng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how might that affect their behavior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when they are stressed from struggling with unemployment, etc.?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1282244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are a 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“Perfect Melancholy,”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how might dealing with “needy patrons” be affecting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 how might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 perceived by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THEM?</a:t>
            </a:r>
            <a:endParaRPr lang="en-US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8305800" cy="5487988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000" dirty="0" smtClean="0"/>
              <a:t>Today’s audio is streaming to your computer’s speakers or headphones.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Too loud or soft? </a:t>
            </a:r>
            <a:r>
              <a:rPr lang="en-US" sz="2000" dirty="0" smtClean="0"/>
              <a:t>Adjust volume level in the Audio broadcast box:</a:t>
            </a:r>
            <a:endParaRPr lang="en-US" sz="1900" u="sng" dirty="0" smtClean="0"/>
          </a:p>
          <a:p>
            <a:pPr marL="337740" indent="-286993">
              <a:buNone/>
            </a:pP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/>
            </a:r>
            <a:br>
              <a:rPr lang="en-US" sz="2500" dirty="0" smtClean="0">
                <a:solidFill>
                  <a:schemeClr val="bg1"/>
                </a:solidFill>
              </a:rPr>
            </a:br>
            <a:endParaRPr lang="en-US" sz="2500" dirty="0" smtClean="0">
              <a:solidFill>
                <a:schemeClr val="bg1"/>
              </a:solidFill>
            </a:endParaRPr>
          </a:p>
          <a:p>
            <a:pPr marL="337740" indent="-286993">
              <a:buNone/>
            </a:pPr>
            <a:endParaRPr lang="en-US" sz="2000" b="1" dirty="0" smtClean="0">
              <a:solidFill>
                <a:srgbClr val="006666"/>
              </a:solidFill>
            </a:endParaRPr>
          </a:p>
          <a:p>
            <a:pPr marL="337740" indent="-286993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337740" indent="-286993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Lost all sound? Hear an echo? </a:t>
            </a:r>
            <a:r>
              <a:rPr lang="en-US" sz="2000" dirty="0" smtClean="0"/>
              <a:t>Click on the </a:t>
            </a:r>
            <a:r>
              <a:rPr lang="en-US" sz="2000" b="1" dirty="0" smtClean="0"/>
              <a:t>small radio tower </a:t>
            </a:r>
            <a:r>
              <a:rPr lang="en-US" sz="2000" dirty="0" smtClean="0"/>
              <a:t>icon (above chat box) OR go to the </a:t>
            </a:r>
            <a:r>
              <a:rPr lang="en-US" sz="2000" b="1" dirty="0" smtClean="0"/>
              <a:t>Communicate</a:t>
            </a:r>
            <a:r>
              <a:rPr lang="en-US" sz="2000" dirty="0" smtClean="0"/>
              <a:t> menu (at the top of the screen) and select </a:t>
            </a:r>
            <a:r>
              <a:rPr lang="en-US" sz="2000" b="1" dirty="0" smtClean="0"/>
              <a:t>Audio Broadcast </a:t>
            </a:r>
            <a:r>
              <a:rPr lang="en-US" sz="2000" dirty="0" smtClean="0"/>
              <a:t>to refresh your connection. </a:t>
            </a:r>
          </a:p>
          <a:p>
            <a:pPr marL="337740" indent="-286993">
              <a:buNone/>
            </a:pP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7500" y="5257800"/>
            <a:ext cx="3569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9" y="0"/>
            <a:ext cx="6989762" cy="1284288"/>
          </a:xfrm>
        </p:spPr>
        <p:txBody>
          <a:bodyPr/>
          <a:lstStyle/>
          <a:p>
            <a:r>
              <a:rPr lang="en-US" sz="3200" b="1" dirty="0" smtClean="0"/>
              <a:t>Audio Tips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392824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331" tIns="45666" rIns="91331" bIns="4566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56388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438400"/>
            <a:ext cx="3086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648200" y="2971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10200"/>
            <a:ext cx="19962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562100" y="52959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09600" y="1005244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your patron is a </a:t>
            </a:r>
            <a:r>
              <a:rPr lang="en-US" sz="3600" b="1" dirty="0" smtClean="0">
                <a:solidFill>
                  <a:srgbClr val="00B050"/>
                </a:solidFill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“Peaceful Phlegmatic,” </a:t>
            </a:r>
            <a:r>
              <a:rPr lang="en-US" sz="3200" u="sng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how might that affect their behavior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when they are stressed from struggling with unemployment, etc.?</a:t>
            </a:r>
            <a:endParaRPr kumimoji="0" lang="en-US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1282244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If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are a </a:t>
            </a:r>
            <a:r>
              <a:rPr lang="en-US" sz="3600" b="1" dirty="0" smtClean="0">
                <a:solidFill>
                  <a:srgbClr val="00B050"/>
                </a:solidFill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“Peaceful Phlegmatic,”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how might dealing with “needy patrons” be affecting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and how might 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YOU </a:t>
            </a:r>
            <a:r>
              <a:rPr lang="en-US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be perceived by</a:t>
            </a:r>
            <a:r>
              <a:rPr lang="en-US" sz="3200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 THEM?</a:t>
            </a:r>
            <a:endParaRPr lang="en-US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3896310" y="3783778"/>
            <a:ext cx="1437690" cy="1626422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7470" y="1143000"/>
            <a:ext cx="70426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Let’s Take a Quick Look at 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“Emotional Intelligence” ~ 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Self-Awareness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5562600" cy="312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762000" y="269589"/>
            <a:ext cx="75713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Self-Awareness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is…your ability to recognize your own emotions as they happen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understand your tendency in various conditions.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	What are some aspects of self-awareness?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Knowing which emotions I’m feeling and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u="sng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	Realizing the connection between my feelings and what I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2079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Arial Black" pitchFamily="34" charset="0"/>
                <a:cs typeface="Arial" pitchFamily="34" charset="0"/>
              </a:rPr>
              <a:t>why</a:t>
            </a:r>
            <a:endParaRPr lang="en-US" sz="6600" b="1" dirty="0">
              <a:solidFill>
                <a:srgbClr val="00B05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84946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think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84946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do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4687669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say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" y="671901"/>
            <a:ext cx="80457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Self-management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is…when you act – or don’t act – on your emotions. It’s your ability to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 awareness of your emotions to manage your own behavior in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positive way. In other words, it’s managing your emotional reactions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situations and people.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	Some aspects of self-management are: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Managing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emotions and impulses.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Staying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upsetting situations.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3200400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disruptive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9415" y="4535269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calm, composed</a:t>
            </a:r>
            <a:endParaRPr lang="en-US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2144762"/>
            <a:ext cx="11079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595" y="1066800"/>
            <a:ext cx="72111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How might this information 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affect how I interact with 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patrons and respond/react 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to their needs?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505200"/>
            <a:ext cx="1905000" cy="28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927318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What are some ways I can deal with compassion fatigue considering </a:t>
            </a:r>
            <a:r>
              <a:rPr lang="en-US" sz="3200" b="1" i="1" u="sng" dirty="0" smtClean="0">
                <a:latin typeface="Arial Black" pitchFamily="34" charset="0"/>
                <a:ea typeface="Calibri" pitchFamily="34" charset="0"/>
                <a:cs typeface="Arial" pitchFamily="34" charset="0"/>
              </a:rPr>
              <a:t>my</a:t>
            </a:r>
            <a:r>
              <a:rPr lang="en-US" sz="3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personality?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 rot="1655031">
            <a:off x="1785037" y="3037166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ea typeface="Times New Roman" pitchFamily="18" charset="0"/>
                <a:cs typeface="Tahoma" pitchFamily="34" charset="0"/>
              </a:rPr>
              <a:t>POPULAR SANGUINE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 rot="20155630">
            <a:off x="5487302" y="2642711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ahoma" pitchFamily="34" charset="0"/>
              </a:rPr>
              <a:t>POWERFUL CHOLERIC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 rot="20198421">
            <a:off x="1594770" y="4556180"/>
            <a:ext cx="2667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PERFECT MELANCHOLY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 rot="1454628">
            <a:off x="5317496" y="4743832"/>
            <a:ext cx="304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radley Hand ITC" pitchFamily="66" charset="0"/>
                <a:ea typeface="Times New Roman" pitchFamily="18" charset="0"/>
                <a:cs typeface="Tahoma" pitchFamily="34" charset="0"/>
              </a:rPr>
              <a:t>PEACEFUL PHLEGMATIC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Picture 7" descr="business,figurines,metaphors,puzzled,question marks,symbols"/>
          <p:cNvPicPr>
            <a:picLocks noChangeAspect="1" noChangeArrowheads="1"/>
          </p:cNvPicPr>
          <p:nvPr/>
        </p:nvPicPr>
        <p:blipFill>
          <a:blip r:embed="rId2" cstate="print"/>
          <a:srcRect l="17723" t="8862" r="14769" b="14769"/>
          <a:stretch>
            <a:fillRect/>
          </a:stretch>
        </p:blipFill>
        <p:spPr bwMode="auto">
          <a:xfrm>
            <a:off x="4267200" y="3429000"/>
            <a:ext cx="917748" cy="1038225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2144762"/>
            <a:ext cx="11079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85" y="1066800"/>
            <a:ext cx="79573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How can I increase awareness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and build understanding</a:t>
            </a:r>
          </a:p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in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my library?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2514600"/>
            <a:ext cx="7972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adley Hand ITC" pitchFamily="66" charset="0"/>
              </a:rPr>
              <a:t>Thanks  for  being  here ~ </a:t>
            </a:r>
          </a:p>
          <a:p>
            <a:r>
              <a:rPr lang="en-US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radley Hand ITC" pitchFamily="66" charset="0"/>
              </a:rPr>
              <a:t>and  thanks  for  helping!</a:t>
            </a:r>
            <a:endParaRPr lang="en-US" sz="5400" b="1" dirty="0">
              <a:solidFill>
                <a:schemeClr val="tx2">
                  <a:lumMod val="40000"/>
                  <a:lumOff val="60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C6FBC-A845-428E-A8A0-16B9D2532F1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953037" y="-77274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8080"/>
                </a:solidFill>
                <a:latin typeface="Calibri" pitchFamily="34" charset="0"/>
              </a:rPr>
              <a:t>Stay Involved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914400" y="1295400"/>
            <a:ext cx="9220200" cy="59959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On WebJunction</a:t>
            </a:r>
          </a:p>
          <a:p>
            <a:pPr lvl="1">
              <a:buNone/>
            </a:pPr>
            <a:r>
              <a:rPr lang="en-US" sz="4000" dirty="0" smtClean="0">
                <a:latin typeface="Calibri" pitchFamily="34" charset="0"/>
              </a:rPr>
              <a:t>webjunction.org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Crossroads</a:t>
            </a:r>
            <a:r>
              <a:rPr lang="en-US" sz="4000" dirty="0" smtClean="0">
                <a:solidFill>
                  <a:srgbClr val="009999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(monthly newsletter)</a:t>
            </a:r>
          </a:p>
          <a:p>
            <a:pPr lvl="1">
              <a:buFont typeface="Arial" charset="0"/>
              <a:buNone/>
            </a:pPr>
            <a:r>
              <a:rPr lang="en-US" sz="3600" dirty="0" smtClean="0">
                <a:latin typeface="Calibri" pitchFamily="34" charset="0"/>
              </a:rPr>
              <a:t>Subscribe on homepage</a:t>
            </a:r>
          </a:p>
          <a:p>
            <a:pPr>
              <a:buFont typeface="Arial" charset="0"/>
              <a:buNone/>
            </a:pPr>
            <a:r>
              <a:rPr lang="en-US" sz="4000" dirty="0" smtClean="0">
                <a:solidFill>
                  <a:srgbClr val="008080"/>
                </a:solidFill>
                <a:latin typeface="Calibri" pitchFamily="34" charset="0"/>
              </a:rPr>
              <a:t>Events</a:t>
            </a:r>
          </a:p>
          <a:p>
            <a:pPr lvl="1">
              <a:buNone/>
            </a:pPr>
            <a:r>
              <a:rPr lang="en-US" sz="3600" dirty="0" smtClean="0">
                <a:latin typeface="Calibri" pitchFamily="34" charset="0"/>
              </a:rPr>
              <a:t>webjunction.org/events/</a:t>
            </a:r>
            <a:r>
              <a:rPr lang="en-US" sz="3600" dirty="0" err="1" smtClean="0">
                <a:latin typeface="Calibri" pitchFamily="34" charset="0"/>
              </a:rPr>
              <a:t>wj</a:t>
            </a:r>
            <a:endParaRPr lang="en-US" sz="36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Need Help?</a:t>
            </a:r>
          </a:p>
        </p:txBody>
      </p:sp>
      <p:sp>
        <p:nvSpPr>
          <p:cNvPr id="664579" name="Rectangle 4"/>
          <p:cNvSpPr>
            <a:spLocks noChangeArrowheads="1"/>
          </p:cNvSpPr>
          <p:nvPr/>
        </p:nvSpPr>
        <p:spPr bwMode="auto">
          <a:xfrm>
            <a:off x="990600" y="1371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dirty="0">
                <a:solidFill>
                  <a:srgbClr val="000000"/>
                </a:solidFill>
              </a:rPr>
              <a:t>Please </a:t>
            </a:r>
            <a:r>
              <a:rPr lang="en-US" sz="2000" dirty="0" smtClean="0">
                <a:solidFill>
                  <a:srgbClr val="000000"/>
                </a:solidFill>
              </a:rPr>
              <a:t>post </a:t>
            </a:r>
            <a:r>
              <a:rPr lang="en-US" sz="2000" b="1" dirty="0" smtClean="0">
                <a:solidFill>
                  <a:srgbClr val="000000"/>
                </a:solidFill>
              </a:rPr>
              <a:t>technical support questions </a:t>
            </a:r>
            <a:r>
              <a:rPr lang="en-US" sz="2000" dirty="0" smtClean="0">
                <a:solidFill>
                  <a:srgbClr val="000000"/>
                </a:solidFill>
              </a:rPr>
              <a:t>into the </a:t>
            </a:r>
            <a:r>
              <a:rPr lang="en-US" sz="2000" b="1" dirty="0" smtClean="0">
                <a:solidFill>
                  <a:srgbClr val="FF3300"/>
                </a:solidFill>
              </a:rPr>
              <a:t>Q&amp;A Panel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64584" name="Rectangle 4"/>
          <p:cNvSpPr>
            <a:spLocks noChangeArrowheads="1"/>
          </p:cNvSpPr>
          <p:nvPr/>
        </p:nvSpPr>
        <p:spPr bwMode="auto">
          <a:xfrm>
            <a:off x="5334000" y="4953001"/>
            <a:ext cx="3581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64581" name="Rectangle 4"/>
          <p:cNvSpPr>
            <a:spLocks noChangeArrowheads="1"/>
          </p:cNvSpPr>
          <p:nvPr/>
        </p:nvSpPr>
        <p:spPr bwMode="auto">
          <a:xfrm>
            <a:off x="5334001" y="4495800"/>
            <a:ext cx="3733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Step </a:t>
            </a:r>
            <a:r>
              <a:rPr lang="en-US" sz="2000" b="1" dirty="0">
                <a:solidFill>
                  <a:srgbClr val="FF0000"/>
                </a:solidFill>
              </a:rPr>
              <a:t>1:</a:t>
            </a:r>
            <a:r>
              <a:rPr lang="en-US" sz="2000" dirty="0">
                <a:solidFill>
                  <a:srgbClr val="000000"/>
                </a:solidFill>
              </a:rPr>
              <a:t> Type </a:t>
            </a:r>
            <a:r>
              <a:rPr lang="en-US" sz="2000" dirty="0" smtClean="0">
                <a:solidFill>
                  <a:srgbClr val="000000"/>
                </a:solidFill>
              </a:rPr>
              <a:t>the problem in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000000"/>
                </a:solidFill>
              </a:rPr>
              <a:t>dialog box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b="1" dirty="0" smtClean="0">
                <a:solidFill>
                  <a:srgbClr val="FF0000"/>
                </a:solidFill>
              </a:rPr>
              <a:t>Step 2:</a:t>
            </a:r>
            <a:r>
              <a:rPr lang="en-US" sz="2000" dirty="0" smtClean="0">
                <a:solidFill>
                  <a:srgbClr val="000000"/>
                </a:solidFill>
              </a:rPr>
              <a:t> Click </a:t>
            </a:r>
            <a:r>
              <a:rPr lang="en-US" sz="2000" b="1" dirty="0" smtClean="0">
                <a:solidFill>
                  <a:srgbClr val="000000"/>
                </a:solidFill>
              </a:rPr>
              <a:t>Send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37740" indent="-286993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3286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219200" y="4495800"/>
            <a:ext cx="3581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366"/>
            <a:ext cx="8458200" cy="1015554"/>
          </a:xfrm>
          <a:prstGeom prst="rect">
            <a:avLst/>
          </a:prstGeom>
        </p:spPr>
        <p:txBody>
          <a:bodyPr wrap="square" lIns="91331" tIns="45666" rIns="91331" bIns="4566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Use </a:t>
            </a:r>
            <a:r>
              <a:rPr lang="en-US" sz="2000" b="1" dirty="0" smtClean="0">
                <a:solidFill>
                  <a:srgbClr val="000000"/>
                </a:solidFill>
              </a:rPr>
              <a:t>Chat</a:t>
            </a:r>
            <a:r>
              <a:rPr lang="en-US" sz="2000" dirty="0" smtClean="0">
                <a:solidFill>
                  <a:srgbClr val="000000"/>
                </a:solidFill>
              </a:rPr>
              <a:t> to talk with attendees and presenters about the topic.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Do not post technical questions to Chat.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6" rIns="91331" bIns="45666" numCol="1" anchor="ctr" anchorCtr="0" compatLnSpc="1">
            <a:prstTxWarp prst="textNoShape">
              <a:avLst/>
            </a:prstTxWarp>
          </a:bodyPr>
          <a:lstStyle/>
          <a:p>
            <a:pPr defTabSz="91332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0000"/>
                </a:solidFill>
              </a:rPr>
              <a:t>Chat Etiquette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324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And if you’re tweeting, use this </a:t>
            </a:r>
            <a:r>
              <a:rPr lang="en-US" dirty="0" err="1" smtClean="0">
                <a:solidFill>
                  <a:srgbClr val="008080"/>
                </a:solidFill>
              </a:rPr>
              <a:t>hashtag</a:t>
            </a:r>
            <a:r>
              <a:rPr lang="en-US" dirty="0" smtClean="0">
                <a:solidFill>
                  <a:srgbClr val="008080"/>
                </a:solidFill>
              </a:rPr>
              <a:t>: </a:t>
            </a:r>
            <a:r>
              <a:rPr lang="en-US" b="1" dirty="0" smtClean="0">
                <a:solidFill>
                  <a:srgbClr val="008080"/>
                </a:solidFill>
              </a:rPr>
              <a:t>#</a:t>
            </a:r>
            <a:r>
              <a:rPr lang="en-US" b="1" dirty="0" err="1" smtClean="0">
                <a:solidFill>
                  <a:srgbClr val="008080"/>
                </a:solidFill>
              </a:rPr>
              <a:t>wjwebinar</a:t>
            </a:r>
            <a:endParaRPr lang="en-US" b="1" dirty="0" smtClean="0">
              <a:solidFill>
                <a:srgbClr val="008080"/>
              </a:solidFill>
            </a:endParaRPr>
          </a:p>
          <a:p>
            <a:endParaRPr lang="en-US" dirty="0">
              <a:solidFill>
                <a:srgbClr val="0080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32956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143000" y="4800600"/>
            <a:ext cx="754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3300"/>
                </a:solidFill>
              </a:rPr>
              <a:t>Step 1: </a:t>
            </a:r>
            <a:r>
              <a:rPr lang="en-US" sz="2000" dirty="0" smtClean="0">
                <a:solidFill>
                  <a:srgbClr val="000000"/>
                </a:solidFill>
              </a:rPr>
              <a:t>Click on </a:t>
            </a:r>
            <a:r>
              <a:rPr lang="en-US" sz="2000" b="1" dirty="0" smtClean="0">
                <a:solidFill>
                  <a:srgbClr val="000000"/>
                </a:solidFill>
              </a:rPr>
              <a:t>Phone Icon </a:t>
            </a:r>
            <a:r>
              <a:rPr lang="en-US" sz="2000" dirty="0" smtClean="0">
                <a:solidFill>
                  <a:srgbClr val="000000"/>
                </a:solidFill>
              </a:rPr>
              <a:t>under the Participants list.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3300"/>
                </a:solidFill>
              </a:rPr>
              <a:t>Step 2: </a:t>
            </a:r>
            <a:r>
              <a:rPr lang="en-US" sz="2000" dirty="0" smtClean="0">
                <a:solidFill>
                  <a:srgbClr val="000000"/>
                </a:solidFill>
              </a:rPr>
              <a:t>Call the toll-free number provided.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3300"/>
                </a:solidFill>
              </a:rPr>
              <a:t>Step 3: </a:t>
            </a:r>
            <a:r>
              <a:rPr lang="en-US" sz="2000" dirty="0" smtClean="0">
                <a:solidFill>
                  <a:srgbClr val="000000"/>
                </a:solidFill>
              </a:rPr>
              <a:t>Enter the </a:t>
            </a:r>
            <a:r>
              <a:rPr lang="en-US" sz="2000" b="1" dirty="0" smtClean="0">
                <a:solidFill>
                  <a:srgbClr val="000000"/>
                </a:solidFill>
              </a:rPr>
              <a:t>Access Code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</a:rPr>
              <a:t>Attendee ID </a:t>
            </a:r>
            <a:r>
              <a:rPr lang="en-US" sz="2000" dirty="0" smtClean="0">
                <a:solidFill>
                  <a:srgbClr val="000000"/>
                </a:solidFill>
              </a:rPr>
              <a:t>provided.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1" tIns="45666" rIns="91331" bIns="4566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Telephone Access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143000" y="13716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FF7600"/>
              </a:buClr>
            </a:pPr>
            <a:r>
              <a:rPr lang="en-US" sz="2000" dirty="0">
                <a:solidFill>
                  <a:srgbClr val="000000"/>
                </a:solidFill>
              </a:rPr>
              <a:t>If you </a:t>
            </a:r>
            <a:r>
              <a:rPr lang="en-US" sz="2000" dirty="0" smtClean="0">
                <a:solidFill>
                  <a:srgbClr val="000000"/>
                </a:solidFill>
              </a:rPr>
              <a:t>not able to </a:t>
            </a:r>
            <a:r>
              <a:rPr lang="en-US" sz="2000" dirty="0">
                <a:solidFill>
                  <a:srgbClr val="000000"/>
                </a:solidFill>
              </a:rPr>
              <a:t>listen </a:t>
            </a:r>
            <a:r>
              <a:rPr lang="en-US" sz="2000" dirty="0" smtClean="0">
                <a:solidFill>
                  <a:srgbClr val="000000"/>
                </a:solidFill>
              </a:rPr>
              <a:t>via </a:t>
            </a:r>
            <a:r>
              <a:rPr lang="en-US" sz="2000" dirty="0">
                <a:solidFill>
                  <a:srgbClr val="000000"/>
                </a:solidFill>
              </a:rPr>
              <a:t>your computer, </a:t>
            </a:r>
            <a:r>
              <a:rPr lang="en-US" sz="2000" dirty="0" smtClean="0">
                <a:solidFill>
                  <a:srgbClr val="000000"/>
                </a:solidFill>
              </a:rPr>
              <a:t>you may join </a:t>
            </a:r>
            <a:r>
              <a:rPr lang="en-US" sz="2000" dirty="0">
                <a:solidFill>
                  <a:srgbClr val="000000"/>
                </a:solidFill>
              </a:rPr>
              <a:t>by </a:t>
            </a:r>
            <a:r>
              <a:rPr lang="en-US" sz="2000" dirty="0" smtClean="0">
                <a:solidFill>
                  <a:srgbClr val="000000"/>
                </a:solidFill>
              </a:rPr>
              <a:t>phone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828800"/>
            <a:ext cx="32861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099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3200" b="1" dirty="0" smtClean="0"/>
              <a:t>Customize your experience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609600" y="1371600"/>
            <a:ext cx="5867400" cy="160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Panels can be opened or closed by clicking on the panel name at the top of the column, or by using the X in the individual panel.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Hover over edge of </a:t>
            </a:r>
            <a:br>
              <a:rPr lang="en-US" sz="2000" dirty="0" smtClean="0"/>
            </a:br>
            <a:r>
              <a:rPr lang="en-US" sz="2000" dirty="0" smtClean="0"/>
              <a:t>panels to drag and resize.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962400" y="4495800"/>
            <a:ext cx="533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286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562850" y="2514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182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28600"/>
            <a:ext cx="7543800" cy="4303713"/>
          </a:xfrm>
        </p:spPr>
        <p:txBody>
          <a:bodyPr lIns="0" tIns="0" rIns="0" bIns="0"/>
          <a:lstStyle/>
          <a:p>
            <a:pPr marL="0" indent="0" eaLnBrk="1" hangingPunct="1">
              <a:buNone/>
            </a:pPr>
            <a:r>
              <a:rPr lang="en-US" sz="3600" dirty="0" smtClean="0"/>
              <a:t>Remember to post to </a:t>
            </a:r>
            <a:r>
              <a:rPr lang="en-US" sz="3600" b="1" dirty="0" smtClean="0"/>
              <a:t>Q&amp;A panel </a:t>
            </a:r>
            <a:r>
              <a:rPr lang="en-US" sz="3600" dirty="0" smtClean="0"/>
              <a:t>              if you need technical assistance.</a:t>
            </a:r>
          </a:p>
          <a:p>
            <a:pPr marL="337740" indent="-286993" eaLnBrk="1" hangingPunct="1">
              <a:buNone/>
            </a:pPr>
            <a:endParaRPr lang="en-US" sz="3200" dirty="0" smtClean="0"/>
          </a:p>
          <a:p>
            <a:pPr marL="337740" indent="-286993" eaLnBrk="1" hangingPunct="1">
              <a:buNone/>
            </a:pPr>
            <a:r>
              <a:rPr lang="en-US" sz="3600" dirty="0" smtClean="0"/>
              <a:t>Other Technical problems?</a:t>
            </a:r>
            <a:endParaRPr lang="en-US" sz="3600" b="1" dirty="0" smtClean="0"/>
          </a:p>
          <a:p>
            <a:pPr marL="337740" indent="-286993" eaLnBrk="1" hangingPunct="1">
              <a:buNone/>
            </a:pPr>
            <a:r>
              <a:rPr lang="en-US" sz="3600" b="1" dirty="0" smtClean="0"/>
              <a:t>  Contact WebEx support </a:t>
            </a:r>
          </a:p>
          <a:p>
            <a:pPr marL="337740" indent="-286993" eaLnBrk="1" hangingPunct="1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 smtClean="0"/>
              <a:t>Event Number: 714 852 202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337740" indent="-286993" eaLnBrk="1" hangingPunct="1">
              <a:buNone/>
            </a:pPr>
            <a:r>
              <a:rPr lang="en-US" sz="3600" b="1" dirty="0" smtClean="0"/>
              <a:t>	Phone: 1-866-229-3239</a:t>
            </a:r>
          </a:p>
          <a:p>
            <a:pPr marL="337740" indent="-286993" eaLnBrk="1" hangingPunct="1">
              <a:buNone/>
            </a:pPr>
            <a:endParaRPr lang="en-US" sz="3200" b="1" dirty="0" smtClean="0"/>
          </a:p>
          <a:p>
            <a:pPr marL="337740" indent="-286993" eaLnBrk="1" hangingPunct="1">
              <a:buNone/>
            </a:pPr>
            <a:endParaRPr lang="en-US" sz="3400" b="1" dirty="0" smtClean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57200" y="3733800"/>
            <a:ext cx="79248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91331" tIns="45666" rIns="91331" bIns="4566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1600200" y="5029200"/>
            <a:ext cx="6172200" cy="1738939"/>
            <a:chOff x="1600200" y="5257799"/>
            <a:chExt cx="6172200" cy="1738939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514600" y="5257819"/>
              <a:ext cx="2133600" cy="109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6" tIns="45545" rIns="91086" bIns="45545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Co-Produced by:</a:t>
              </a: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</a:rPr>
                <a:t>Jennifer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Peterson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</a:rPr>
                <a:t>WebJunction </a:t>
              </a:r>
              <a:r>
                <a:rPr lang="en-US" sz="1200" dirty="0">
                  <a:solidFill>
                    <a:srgbClr val="000000"/>
                  </a:solidFill>
                </a:rPr>
                <a:t>Community </a:t>
              </a:r>
              <a:r>
                <a:rPr lang="en-US" sz="1200" dirty="0" smtClean="0">
                  <a:solidFill>
                    <a:srgbClr val="000000"/>
                  </a:solidFill>
                </a:rPr>
                <a:t>Manager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600200" y="5257802"/>
              <a:ext cx="2971800" cy="1371600"/>
            </a:xfrm>
            <a:prstGeom prst="rect">
              <a:avLst/>
            </a:prstGeom>
            <a:noFill/>
            <a:ln w="12700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lIns="91086" tIns="45545" rIns="91086" bIns="45545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4800600" y="5257799"/>
              <a:ext cx="2971800" cy="1738939"/>
              <a:chOff x="4953000" y="4940300"/>
              <a:chExt cx="2971800" cy="1738939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4953000" y="4940301"/>
                <a:ext cx="1981200" cy="1738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Co-Produced </a:t>
                </a:r>
                <a:r>
                  <a:rPr lang="en-US" sz="1400" dirty="0">
                    <a:solidFill>
                      <a:srgbClr val="000000"/>
                    </a:solidFill>
                  </a:rPr>
                  <a:t>by: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000000"/>
                    </a:solidFill>
                  </a:rPr>
                  <a:t>Sharon </a:t>
                </a:r>
                <a:r>
                  <a:rPr lang="en-US" sz="1400" b="1" dirty="0" smtClean="0">
                    <a:solidFill>
                      <a:srgbClr val="000000"/>
                    </a:solidFill>
                  </a:rPr>
                  <a:t>Streams</a:t>
                </a:r>
              </a:p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Senior Program Manager,</a:t>
                </a:r>
                <a:endParaRPr lang="en-US" sz="1200" dirty="0" smtClean="0">
                  <a:solidFill>
                    <a:srgbClr val="000000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Community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Relations,</a:t>
                </a:r>
              </a:p>
              <a:p>
                <a:pPr fontAlgn="base"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OCLC     </a:t>
                </a:r>
                <a:r>
                  <a:rPr lang="en-US" sz="1400" dirty="0">
                    <a:solidFill>
                      <a:srgbClr val="000000"/>
                    </a:solidFill>
                  </a:rPr>
                  <a:t>			</a:t>
                </a:r>
              </a:p>
            </p:txBody>
          </p:sp>
          <p:sp>
            <p:nvSpPr>
              <p:cNvPr id="12" name="Rectangle 34"/>
              <p:cNvSpPr>
                <a:spLocks noChangeArrowheads="1"/>
              </p:cNvSpPr>
              <p:nvPr/>
            </p:nvSpPr>
            <p:spPr bwMode="auto">
              <a:xfrm>
                <a:off x="4953000" y="4940300"/>
                <a:ext cx="2971800" cy="1371600"/>
              </a:xfrm>
              <a:prstGeom prst="rect">
                <a:avLst/>
              </a:prstGeom>
              <a:noFill/>
              <a:ln w="12700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22000"/>
            </a:blip>
            <a:srcRect/>
            <a:stretch>
              <a:fillRect/>
            </a:stretch>
          </p:blipFill>
          <p:spPr bwMode="auto">
            <a:xfrm>
              <a:off x="1676403" y="5334000"/>
              <a:ext cx="838200" cy="11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 descr="shar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7560" y="5086350"/>
            <a:ext cx="1038640" cy="12573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3" name="Picture 2" descr="WJ_PP_WHITE_CLOSING"/>
          <p:cNvPicPr>
            <a:picLocks noChangeAspect="1" noChangeArrowheads="1"/>
          </p:cNvPicPr>
          <p:nvPr/>
        </p:nvPicPr>
        <p:blipFill>
          <a:blip r:embed="rId2" cstate="print"/>
          <a:srcRect t="33333" b="36478"/>
          <a:stretch>
            <a:fillRect/>
          </a:stretch>
        </p:blipFill>
        <p:spPr bwMode="auto">
          <a:xfrm>
            <a:off x="304800" y="-2286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85800" y="1524000"/>
            <a:ext cx="7772400" cy="59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5" rIns="91086" bIns="455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Thanks to the generous support of the following state library agencies, WebJunction offers webinar programs for free to all who wish to attend: 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2650744"/>
            <a:ext cx="4191000" cy="335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86" tIns="45545" rIns="91086" bIns="4554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Arizona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Library, Archives and Public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Records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Connecticut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8080"/>
                </a:solidFill>
                <a:latin typeface="Arial" charset="0"/>
                <a:cs typeface="Arial" charset="0"/>
              </a:rPr>
              <a:t>Florida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Department of State’s Division of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Library and Information Services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Georgia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Public Library Service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Idaho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Commission for Libraries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Illinois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Indiana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State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Kansas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2667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Maine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Agency &amp;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Minitex</a:t>
            </a:r>
            <a:endParaRPr 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Missouri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 Carolina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State 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Ohio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Access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Pennsylvania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Texas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State Library &amp; Archives Commission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Library of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Virginia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State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10"/>
          <p:cNvSpPr>
            <a:spLocks/>
          </p:cNvSpPr>
          <p:nvPr/>
        </p:nvSpPr>
        <p:spPr bwMode="auto">
          <a:xfrm>
            <a:off x="990600" y="762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6" tIns="45545" rIns="91086" bIns="45545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Today’s </a:t>
            </a:r>
            <a:r>
              <a:rPr lang="en-US" sz="3600" dirty="0" smtClean="0">
                <a:solidFill>
                  <a:srgbClr val="009999"/>
                </a:solidFill>
                <a:latin typeface="Calibri" pitchFamily="34" charset="0"/>
                <a:cs typeface="Calibri" pitchFamily="34" charset="0"/>
              </a:rPr>
              <a:t>Presenter</a:t>
            </a:r>
            <a:endParaRPr lang="en-US" sz="3600" dirty="0">
              <a:solidFill>
                <a:srgbClr val="0099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1447800" y="1905000"/>
            <a:ext cx="6400800" cy="3581400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67200" y="24384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Linda Bruno</a:t>
            </a:r>
            <a:r>
              <a:rPr lang="pt-B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Trainer, Facilitator, LindasWorkshops.com and Project Compass Trainer,</a:t>
            </a:r>
          </a:p>
          <a:p>
            <a:r>
              <a:rPr lang="pt-B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Ocala</a:t>
            </a:r>
            <a:r>
              <a:rPr lang="pt-B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Florida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2514600" cy="315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8_Custom Design">
  <a:themeElements>
    <a:clrScheme name="8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691</TotalTime>
  <Words>797</Words>
  <Application>Microsoft Office PowerPoint</Application>
  <PresentationFormat>On-screen Show (4:3)</PresentationFormat>
  <Paragraphs>192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Flow</vt:lpstr>
      <vt:lpstr>28_Custom Design</vt:lpstr>
      <vt:lpstr>27_Custom Design</vt:lpstr>
      <vt:lpstr>2_Office Theme</vt:lpstr>
      <vt:lpstr>12_Custom Design</vt:lpstr>
      <vt:lpstr>4_Custom Design</vt:lpstr>
      <vt:lpstr>Slide 1</vt:lpstr>
      <vt:lpstr>Audio Tips</vt:lpstr>
      <vt:lpstr>Need Help?</vt:lpstr>
      <vt:lpstr>Slide 4</vt:lpstr>
      <vt:lpstr>Slide 5</vt:lpstr>
      <vt:lpstr>Customize your experience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Stay Involved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petersoj</cp:lastModifiedBy>
  <cp:revision>95</cp:revision>
  <dcterms:created xsi:type="dcterms:W3CDTF">2011-10-21T20:39:46Z</dcterms:created>
  <dcterms:modified xsi:type="dcterms:W3CDTF">2012-05-29T18:55:04Z</dcterms:modified>
</cp:coreProperties>
</file>