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68" r:id="rId3"/>
    <p:sldId id="273" r:id="rId4"/>
    <p:sldId id="257" r:id="rId5"/>
    <p:sldId id="267" r:id="rId6"/>
    <p:sldId id="275" r:id="rId7"/>
    <p:sldId id="260" r:id="rId8"/>
    <p:sldId id="269" r:id="rId9"/>
    <p:sldId id="271" r:id="rId10"/>
    <p:sldId id="265" r:id="rId11"/>
    <p:sldId id="276" r:id="rId12"/>
    <p:sldId id="263" r:id="rId13"/>
    <p:sldId id="272" r:id="rId14"/>
    <p:sldId id="274" r:id="rId15"/>
    <p:sldId id="270"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3" autoAdjust="0"/>
  </p:normalViewPr>
  <p:slideViewPr>
    <p:cSldViewPr>
      <p:cViewPr varScale="1">
        <p:scale>
          <a:sx n="71" d="100"/>
          <a:sy n="71" d="100"/>
        </p:scale>
        <p:origin x="-10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1326" y="13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1D26C1-1383-459F-85D0-D375E8858D89}" type="datetimeFigureOut">
              <a:rPr lang="en-US" smtClean="0"/>
              <a:pPr/>
              <a:t>5/29/2010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D5C41F-00DE-4566-B9D9-2F0174BDB15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773A21-AB41-4288-BB08-54BD73D5AB03}" type="datetimeFigureOut">
              <a:rPr lang="en-US" smtClean="0"/>
              <a:pPr/>
              <a:t>5/29/2010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EC38B-7F74-448F-B3E3-18A0403DA1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50BEC38B-7F74-448F-B3E3-18A0403DA18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EC38B-7F74-448F-B3E3-18A0403DA18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50BEC38B-7F74-448F-B3E3-18A0403DA18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50BEC38B-7F74-448F-B3E3-18A0403DA18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50BEC38B-7F74-448F-B3E3-18A0403DA18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50BEC38B-7F74-448F-B3E3-18A0403DA18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50BEC38B-7F74-448F-B3E3-18A0403DA18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50BEC38B-7F74-448F-B3E3-18A0403DA183}"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50BEC38B-7F74-448F-B3E3-18A0403DA18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50BEC38B-7F74-448F-B3E3-18A0403DA18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92500" lnSpcReduction="20000"/>
          </a:bodyPr>
          <a:lstStyle/>
          <a:p>
            <a:pPr>
              <a:tabLst>
                <a:tab pos="365760" algn="l"/>
              </a:tabLst>
            </a:pPr>
            <a:r>
              <a:rPr lang="en-US" b="1" dirty="0" smtClean="0"/>
              <a:t>A two-fold approach</a:t>
            </a:r>
            <a:br>
              <a:rPr lang="en-US" b="1" dirty="0" smtClean="0"/>
            </a:br>
            <a:r>
              <a:rPr lang="en-US" b="1" dirty="0" smtClean="0"/>
              <a:t>- Workforce development tools at public libraries</a:t>
            </a:r>
            <a:r>
              <a:rPr lang="en-US" dirty="0" smtClean="0"/>
              <a:t> </a:t>
            </a:r>
            <a:br>
              <a:rPr lang="en-US" dirty="0" smtClean="0"/>
            </a:br>
            <a:r>
              <a:rPr lang="en-US" dirty="0" smtClean="0"/>
              <a:t>      The </a:t>
            </a:r>
            <a:r>
              <a:rPr lang="en-US" dirty="0" smtClean="0"/>
              <a:t>Commission began collaborating with the Idaho Department of Labor in the spring of 2009 to bring additional workforce resources to the citizens of Idaho through public libraries. In fall 2009, participating libraries received a year’s subscription to the department’s Career Information System (CIS) at no cost. </a:t>
            </a:r>
            <a:r>
              <a:rPr lang="en-US" dirty="0" smtClean="0"/>
              <a:t>CIS is </a:t>
            </a:r>
            <a:r>
              <a:rPr lang="en-US" dirty="0" smtClean="0"/>
              <a:t>a computerized system for career development where people can explore career opportunities and identify education and training opportunities. </a:t>
            </a:r>
          </a:p>
          <a:p>
            <a:pPr>
              <a:tabLst>
                <a:tab pos="365760" algn="l"/>
              </a:tabLst>
            </a:pPr>
            <a:r>
              <a:rPr lang="en-US" dirty="0" smtClean="0"/>
              <a:t> </a:t>
            </a:r>
            <a:r>
              <a:rPr lang="en-US" dirty="0" smtClean="0"/>
              <a:t>     Labor </a:t>
            </a:r>
            <a:r>
              <a:rPr lang="en-US" dirty="0" smtClean="0"/>
              <a:t>and Commission staff collaborated to train public library staff in eight locations throughout the state in the fall of 2009. Librarians were trained on CIS and the workforce development tool </a:t>
            </a:r>
            <a:r>
              <a:rPr lang="en-US" dirty="0" err="1" smtClean="0"/>
              <a:t>IdahoWorks</a:t>
            </a:r>
            <a:r>
              <a:rPr lang="en-US" dirty="0" smtClean="0"/>
              <a:t>. Job seekers can use </a:t>
            </a:r>
            <a:r>
              <a:rPr lang="en-US" dirty="0" err="1" smtClean="0"/>
              <a:t>IdahoWorks</a:t>
            </a:r>
            <a:r>
              <a:rPr lang="en-US" dirty="0" smtClean="0"/>
              <a:t> to create and update résumés, find jobs, and file benefit claims.</a:t>
            </a:r>
          </a:p>
          <a:p>
            <a:pPr defTabSz="457200"/>
            <a:r>
              <a:rPr lang="en-US" b="1" dirty="0" smtClean="0"/>
              <a:t>-  Broadband grant proposal</a:t>
            </a:r>
            <a:br>
              <a:rPr lang="en-US" b="1" dirty="0" smtClean="0"/>
            </a:br>
            <a:r>
              <a:rPr lang="en-US" b="1" dirty="0" smtClean="0"/>
              <a:t> </a:t>
            </a:r>
            <a:r>
              <a:rPr lang="en-US" b="1" dirty="0" smtClean="0"/>
              <a:t>     </a:t>
            </a:r>
            <a:r>
              <a:rPr lang="en-US" dirty="0" smtClean="0"/>
              <a:t>In </a:t>
            </a:r>
            <a:r>
              <a:rPr lang="en-US" dirty="0" smtClean="0"/>
              <a:t>early 2010 the Commission, in partnership with the Bill &amp; Melinda Gates Foundation, developed a Broadband Technology Opportunities Program (BTOP) grant proposal (submitted to the National Telecommunications &amp; Information Administration [NTIA]). </a:t>
            </a:r>
            <a:r>
              <a:rPr lang="en-US" dirty="0" smtClean="0"/>
              <a:t>The </a:t>
            </a:r>
            <a:r>
              <a:rPr lang="en-US" dirty="0" smtClean="0"/>
              <a:t>objectives of this BTOP project, “High Quality Public Computing in Idaho Libraries,” are to increase connectivity rates in Idaho’s least connected public libraries, upgrade public computing resources in those libraries, and leverage partnerships to offer services in workforce development, education, and e-government to library patrons statewide. </a:t>
            </a:r>
            <a:r>
              <a:rPr lang="en-US" dirty="0" smtClean="0"/>
              <a:t/>
            </a:r>
            <a:br>
              <a:rPr lang="en-US" dirty="0" smtClean="0"/>
            </a:br>
            <a:r>
              <a:rPr lang="en-US" dirty="0" smtClean="0"/>
              <a:t>      The </a:t>
            </a:r>
            <a:r>
              <a:rPr lang="en-US" dirty="0" smtClean="0"/>
              <a:t>BTOP project has advanced to the “due-diligence” process, which will last about 3 weeks and includes a Supplemental Information Request with the reviewers’ follow-up questions. This is another step in the evaluation process, and does not necessarily mean that the Commission’s application will be funded. </a:t>
            </a:r>
          </a:p>
          <a:p>
            <a:r>
              <a:rPr lang="en-US" dirty="0" smtClean="0"/>
              <a:t>      The </a:t>
            </a:r>
            <a:r>
              <a:rPr lang="en-US" dirty="0" smtClean="0"/>
              <a:t>Commission plans to partner with community colleges, state government agencies, and non-profit entities to serve 376,512 underserved or vulnerable Idahoans—including low-income, disabled, rural, and unemployed populations. </a:t>
            </a:r>
            <a:endParaRPr lang="en-US" dirty="0" smtClean="0"/>
          </a:p>
          <a:p>
            <a:r>
              <a:rPr lang="en-US" dirty="0" smtClean="0"/>
              <a:t>NTIA intends to announce BTOP awards starting in June 2010, and to award all grants by September 30. </a:t>
            </a:r>
          </a:p>
          <a:p>
            <a:endParaRPr lang="en-US" dirty="0"/>
          </a:p>
        </p:txBody>
      </p:sp>
      <p:sp>
        <p:nvSpPr>
          <p:cNvPr id="4" name="Slide Number Placeholder 3"/>
          <p:cNvSpPr>
            <a:spLocks noGrp="1"/>
          </p:cNvSpPr>
          <p:nvPr>
            <p:ph type="sldNum" sz="quarter" idx="10"/>
          </p:nvPr>
        </p:nvSpPr>
        <p:spPr/>
        <p:txBody>
          <a:bodyPr/>
          <a:lstStyle/>
          <a:p>
            <a:fld id="{50BEC38B-7F74-448F-B3E3-18A0403DA18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50BEC38B-7F74-448F-B3E3-18A0403DA18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50BEC38B-7F74-448F-B3E3-18A0403DA18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ABE-Adult Basic Education</a:t>
            </a:r>
          </a:p>
          <a:p>
            <a:r>
              <a:rPr lang="en-US" dirty="0" smtClean="0"/>
              <a:t>CIS-Career Information System</a:t>
            </a:r>
          </a:p>
          <a:p>
            <a:pPr lvl="0"/>
            <a:r>
              <a:rPr lang="en-US" dirty="0" smtClean="0"/>
              <a:t>IDOL-Idaho Department of </a:t>
            </a:r>
            <a:r>
              <a:rPr lang="en-US" dirty="0" smtClean="0"/>
              <a:t>Labor</a:t>
            </a:r>
            <a:br>
              <a:rPr lang="en-US" dirty="0" smtClean="0"/>
            </a:br>
            <a:r>
              <a:rPr lang="en-US" dirty="0" smtClean="0"/>
              <a:t>IDLA-Idaho </a:t>
            </a:r>
            <a:r>
              <a:rPr lang="en-US" dirty="0" smtClean="0"/>
              <a:t>Digital Learning </a:t>
            </a:r>
            <a:r>
              <a:rPr lang="en-US" dirty="0" smtClean="0"/>
              <a:t>Academy</a:t>
            </a:r>
            <a:endParaRPr lang="en-US" dirty="0" smtClean="0"/>
          </a:p>
          <a:p>
            <a:r>
              <a:rPr lang="en-US" dirty="0" smtClean="0"/>
              <a:t>PTE-Professional Technical Education</a:t>
            </a:r>
          </a:p>
          <a:p>
            <a:endParaRPr lang="en-US" dirty="0" smtClean="0"/>
          </a:p>
          <a:p>
            <a:r>
              <a:rPr lang="en-US" dirty="0" smtClean="0"/>
              <a:t>Content providers</a:t>
            </a:r>
            <a:endParaRPr lang="en-US" dirty="0" smtClean="0"/>
          </a:p>
          <a:p>
            <a:r>
              <a:rPr lang="en-US" dirty="0" smtClean="0"/>
              <a:t>IRON-Idaho </a:t>
            </a:r>
            <a:r>
              <a:rPr lang="en-US" dirty="0"/>
              <a:t>Regional Optical </a:t>
            </a:r>
            <a:r>
              <a:rPr lang="en-US" dirty="0" smtClean="0"/>
              <a:t>Network: Internet </a:t>
            </a:r>
            <a:r>
              <a:rPr lang="en-US" dirty="0" smtClean="0"/>
              <a:t>2 K-12 Initiative</a:t>
            </a:r>
            <a:r>
              <a:rPr lang="en-US" sz="1200" dirty="0" smtClean="0"/>
              <a:t>(Internet2.edu)</a:t>
            </a:r>
            <a:endParaRPr lang="en-US" dirty="0" smtClean="0"/>
          </a:p>
          <a:p>
            <a:r>
              <a:rPr lang="en-US" dirty="0" smtClean="0"/>
              <a:t>IPTV- Idaho Public </a:t>
            </a:r>
            <a:r>
              <a:rPr lang="en-US" dirty="0" smtClean="0"/>
              <a:t>Television: </a:t>
            </a:r>
            <a:r>
              <a:rPr lang="en-US" dirty="0" smtClean="0"/>
              <a:t>Idaho Teachers </a:t>
            </a:r>
            <a:r>
              <a:rPr lang="en-US" dirty="0" smtClean="0"/>
              <a:t>Domain</a:t>
            </a:r>
            <a:endParaRPr lang="en-US" dirty="0" smtClean="0"/>
          </a:p>
          <a:p>
            <a:pPr lvl="0"/>
            <a:r>
              <a:rPr lang="en-US" dirty="0" smtClean="0"/>
              <a:t>Idaho Department </a:t>
            </a:r>
            <a:r>
              <a:rPr lang="en-US" dirty="0" smtClean="0"/>
              <a:t>of Education: Plato, </a:t>
            </a:r>
            <a:r>
              <a:rPr lang="en-US" dirty="0" err="1" smtClean="0"/>
              <a:t>Apangea</a:t>
            </a:r>
            <a:r>
              <a:rPr lang="en-US" dirty="0" smtClean="0"/>
              <a:t> tutor services</a:t>
            </a:r>
          </a:p>
          <a:p>
            <a:pPr lvl="0">
              <a:buFont typeface="Arial" pitchFamily="34" charset="0"/>
              <a:buChar char="•"/>
            </a:pPr>
            <a:endParaRPr lang="en-US" dirty="0" smtClean="0"/>
          </a:p>
          <a:p>
            <a:pPr lvl="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0BEC38B-7F74-448F-B3E3-18A0403DA18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50BEC38B-7F74-448F-B3E3-18A0403DA18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The project will be completed within two years (60% complete in the first year).  The submitted project budget total is $2,850,347 and includes a Federal grant request of $1,907,531 and a total match amount of $942, 816.  </a:t>
            </a:r>
          </a:p>
          <a:p>
            <a:endParaRPr lang="en-US" dirty="0"/>
          </a:p>
        </p:txBody>
      </p:sp>
      <p:sp>
        <p:nvSpPr>
          <p:cNvPr id="4" name="Slide Number Placeholder 3"/>
          <p:cNvSpPr>
            <a:spLocks noGrp="1"/>
          </p:cNvSpPr>
          <p:nvPr>
            <p:ph type="sldNum" sz="quarter" idx="10"/>
          </p:nvPr>
        </p:nvSpPr>
        <p:spPr/>
        <p:txBody>
          <a:bodyPr/>
          <a:lstStyle/>
          <a:p>
            <a:fld id="{50BEC38B-7F74-448F-B3E3-18A0403DA18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7" name="Slide Number Placeholder 26"/>
          <p:cNvSpPr>
            <a:spLocks noGrp="1"/>
          </p:cNvSpPr>
          <p:nvPr>
            <p:ph type="sldNum" sz="quarter" idx="12"/>
          </p:nvPr>
        </p:nvSpPr>
        <p:spPr>
          <a:xfrm>
            <a:off x="8321040" y="6172200"/>
            <a:ext cx="365760" cy="365125"/>
          </a:xfrm>
          <a:prstGeom prst="rect">
            <a:avLst/>
          </a:prstGeom>
        </p:spPr>
        <p:txBody>
          <a:bodyPr/>
          <a:lstStyle>
            <a:lvl1pPr>
              <a:defRPr>
                <a:solidFill>
                  <a:srgbClr val="FFFFFF"/>
                </a:solidFill>
              </a:defRPr>
            </a:lvl1pPr>
            <a:extLst/>
          </a:lstStyle>
          <a:p>
            <a:fld id="{C9B0D99E-50BA-4C59-AA75-2F1F53B83DA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81800" y="6400800"/>
            <a:ext cx="1865472" cy="372904"/>
          </a:xfrm>
          <a:prstGeom prst="rect">
            <a:avLst/>
          </a:prstGeom>
        </p:spPr>
        <p:txBody>
          <a:bodyPr/>
          <a:lstStyle>
            <a:extLst/>
          </a:lstStyle>
          <a:p>
            <a:fld id="{259D7B97-CC78-43EC-99B4-79254C252E17}" type="datetimeFigureOut">
              <a:rPr lang="en-US" smtClean="0"/>
              <a:pPr/>
              <a:t>5/29/2010</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8321040" y="6172200"/>
            <a:ext cx="365760" cy="365125"/>
          </a:xfrm>
          <a:prstGeom prst="rect">
            <a:avLst/>
          </a:prstGeom>
        </p:spPr>
        <p:txBody>
          <a:bodyPr/>
          <a:lstStyle>
            <a:extLst/>
          </a:lstStyle>
          <a:p>
            <a:fld id="{2C309923-9E02-4F3E-8A85-93A791B39F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81800" y="6400800"/>
            <a:ext cx="1865472" cy="372904"/>
          </a:xfrm>
          <a:prstGeom prst="rect">
            <a:avLst/>
          </a:prstGeom>
        </p:spPr>
        <p:txBody>
          <a:bodyPr/>
          <a:lstStyle>
            <a:extLst/>
          </a:lstStyle>
          <a:p>
            <a:fld id="{259D7B97-CC78-43EC-99B4-79254C252E17}" type="datetimeFigureOut">
              <a:rPr lang="en-US" smtClean="0"/>
              <a:pPr/>
              <a:t>5/29/2010</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8321040" y="6172200"/>
            <a:ext cx="365760" cy="365125"/>
          </a:xfrm>
          <a:prstGeom prst="rect">
            <a:avLst/>
          </a:prstGeom>
        </p:spPr>
        <p:txBody>
          <a:bodyPr/>
          <a:lstStyle>
            <a:extLst/>
          </a:lstStyle>
          <a:p>
            <a:fld id="{2C309923-9E02-4F3E-8A85-93A791B39F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a:xfrm>
            <a:off x="8420172" y="5791200"/>
            <a:ext cx="213360" cy="517525"/>
          </a:xfrm>
          <a:prstGeom prst="rect">
            <a:avLst/>
          </a:prstGeom>
        </p:spPr>
        <p:txBody>
          <a:bodyPr/>
          <a:lstStyle>
            <a:lvl1pPr>
              <a:defRPr sz="1100"/>
            </a:lvl1pPr>
            <a:extLst/>
          </a:lstStyle>
          <a:p>
            <a:r>
              <a:rPr lang="en-US" dirty="0" smtClean="0"/>
              <a:t>2</a:t>
            </a:r>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81800" y="6400800"/>
            <a:ext cx="1865472" cy="372904"/>
          </a:xfrm>
          <a:prstGeom prst="rect">
            <a:avLst/>
          </a:prstGeom>
        </p:spPr>
        <p:txBody>
          <a:bodyPr/>
          <a:lstStyle>
            <a:extLst/>
          </a:lstStyle>
          <a:p>
            <a:fld id="{259D7B97-CC78-43EC-99B4-79254C252E17}" type="datetimeFigureOut">
              <a:rPr lang="en-US" smtClean="0"/>
              <a:pPr/>
              <a:t>5/29/2010</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8321040" y="6172200"/>
            <a:ext cx="365760" cy="365125"/>
          </a:xfrm>
          <a:prstGeom prst="rect">
            <a:avLst/>
          </a:prstGeom>
        </p:spPr>
        <p:txBody>
          <a:bodyPr/>
          <a:lstStyle>
            <a:extLst/>
          </a:lstStyle>
          <a:p>
            <a:fld id="{2C309923-9E02-4F3E-8A85-93A791B39F0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81800" y="6400800"/>
            <a:ext cx="1865472" cy="372904"/>
          </a:xfrm>
          <a:prstGeom prst="rect">
            <a:avLst/>
          </a:prstGeom>
        </p:spPr>
        <p:txBody>
          <a:bodyPr/>
          <a:lstStyle>
            <a:extLst/>
          </a:lstStyle>
          <a:p>
            <a:fld id="{259D7B97-CC78-43EC-99B4-79254C252E17}" type="datetimeFigureOut">
              <a:rPr lang="en-US" smtClean="0"/>
              <a:pPr/>
              <a:t>5/29/2010</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8321040" y="6172200"/>
            <a:ext cx="365760" cy="365125"/>
          </a:xfrm>
          <a:prstGeom prst="rect">
            <a:avLst/>
          </a:prstGeom>
        </p:spPr>
        <p:txBody>
          <a:bodyPr/>
          <a:lstStyle>
            <a:extLst/>
          </a:lstStyle>
          <a:p>
            <a:fld id="{2C309923-9E02-4F3E-8A85-93A791B39F0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81800" y="6400800"/>
            <a:ext cx="1865472" cy="372904"/>
          </a:xfrm>
          <a:prstGeom prst="rect">
            <a:avLst/>
          </a:prstGeom>
        </p:spPr>
        <p:txBody>
          <a:bodyPr/>
          <a:lstStyle>
            <a:extLst/>
          </a:lstStyle>
          <a:p>
            <a:fld id="{259D7B97-CC78-43EC-99B4-79254C252E17}" type="datetimeFigureOut">
              <a:rPr lang="en-US" smtClean="0"/>
              <a:pPr/>
              <a:t>5/29/2010</a:t>
            </a:fld>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9" name="Slide Number Placeholder 8"/>
          <p:cNvSpPr>
            <a:spLocks noGrp="1"/>
          </p:cNvSpPr>
          <p:nvPr>
            <p:ph type="sldNum" sz="quarter" idx="12"/>
          </p:nvPr>
        </p:nvSpPr>
        <p:spPr>
          <a:xfrm>
            <a:off x="8321040" y="6172200"/>
            <a:ext cx="365760" cy="365125"/>
          </a:xfrm>
          <a:prstGeom prst="rect">
            <a:avLst/>
          </a:prstGeom>
        </p:spPr>
        <p:txBody>
          <a:bodyPr/>
          <a:lstStyle>
            <a:extLst/>
          </a:lstStyle>
          <a:p>
            <a:fld id="{2C309923-9E02-4F3E-8A85-93A791B39F05}" type="slidenum">
              <a:rPr lang="en-US" smtClean="0"/>
              <a:pPr/>
              <a:t>‹#›</a:t>
            </a:fld>
            <a:endParaRPr lang="en-US"/>
          </a:p>
        </p:txBody>
      </p:sp>
      <p:sp>
        <p:nvSpPr>
          <p:cNvPr id="10" name="TextBox 9"/>
          <p:cNvSpPr txBox="1"/>
          <p:nvPr userDrawn="1"/>
        </p:nvSpPr>
        <p:spPr>
          <a:xfrm>
            <a:off x="4495800" y="6075402"/>
            <a:ext cx="4267200" cy="553998"/>
          </a:xfrm>
          <a:prstGeom prst="rect">
            <a:avLst/>
          </a:prstGeom>
          <a:noFill/>
        </p:spPr>
        <p:txBody>
          <a:bodyPr wrap="square" rtlCol="0">
            <a:spAutoFit/>
          </a:bodyPr>
          <a:lstStyle/>
          <a:p>
            <a:pPr algn="r"/>
            <a:endParaRPr lang="en-US" sz="100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t>Partnering for Workforce Development in Idaho </a:t>
            </a:r>
          </a:p>
          <a:p>
            <a:pPr algn="r"/>
            <a:r>
              <a:rPr lang="en-US" sz="1000" dirty="0" smtClean="0"/>
              <a:t> COMPASS Summit Presentation, Denver, CO May 2010</a:t>
            </a:r>
            <a:endParaRPr lang="en-US" sz="1000" dirty="0"/>
          </a:p>
        </p:txBody>
      </p:sp>
      <p:pic>
        <p:nvPicPr>
          <p:cNvPr id="11" name="Picture 10" descr="2009ICFL_logo2_updated_text.jpg"/>
          <p:cNvPicPr>
            <a:picLocks noChangeAspect="1"/>
          </p:cNvPicPr>
          <p:nvPr userDrawn="1"/>
        </p:nvPicPr>
        <p:blipFill>
          <a:blip r:embed="rId2" cstate="print"/>
          <a:stretch>
            <a:fillRect/>
          </a:stretch>
        </p:blipFill>
        <p:spPr>
          <a:xfrm>
            <a:off x="228601" y="5334000"/>
            <a:ext cx="1002515" cy="143269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81800" y="6400800"/>
            <a:ext cx="1865472" cy="372904"/>
          </a:xfrm>
          <a:prstGeom prst="rect">
            <a:avLst/>
          </a:prstGeom>
        </p:spPr>
        <p:txBody>
          <a:bodyPr/>
          <a:lstStyle>
            <a:extLst/>
          </a:lstStyle>
          <a:p>
            <a:fld id="{259D7B97-CC78-43EC-99B4-79254C252E17}" type="datetimeFigureOut">
              <a:rPr lang="en-US" smtClean="0"/>
              <a:pPr/>
              <a:t>5/29/2010</a:t>
            </a:fld>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5" name="Slide Number Placeholder 4"/>
          <p:cNvSpPr>
            <a:spLocks noGrp="1"/>
          </p:cNvSpPr>
          <p:nvPr>
            <p:ph type="sldNum" sz="quarter" idx="12"/>
          </p:nvPr>
        </p:nvSpPr>
        <p:spPr>
          <a:xfrm>
            <a:off x="8321040" y="6172200"/>
            <a:ext cx="365760" cy="365125"/>
          </a:xfrm>
          <a:prstGeom prst="rect">
            <a:avLst/>
          </a:prstGeom>
        </p:spPr>
        <p:txBody>
          <a:bodyPr/>
          <a:lstStyle>
            <a:extLst/>
          </a:lstStyle>
          <a:p>
            <a:fld id="{2C309923-9E02-4F3E-8A85-93A791B39F0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81800" y="6400800"/>
            <a:ext cx="1865472" cy="372904"/>
          </a:xfrm>
          <a:prstGeom prst="rect">
            <a:avLst/>
          </a:prstGeom>
        </p:spPr>
        <p:txBody>
          <a:bodyPr/>
          <a:lstStyle>
            <a:extLst/>
          </a:lstStyle>
          <a:p>
            <a:fld id="{259D7B97-CC78-43EC-99B4-79254C252E17}" type="datetimeFigureOut">
              <a:rPr lang="en-US" smtClean="0"/>
              <a:pPr/>
              <a:t>5/29/2010</a:t>
            </a:fld>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4" name="Slide Number Placeholder 3"/>
          <p:cNvSpPr>
            <a:spLocks noGrp="1"/>
          </p:cNvSpPr>
          <p:nvPr>
            <p:ph type="sldNum" sz="quarter" idx="12"/>
          </p:nvPr>
        </p:nvSpPr>
        <p:spPr>
          <a:xfrm>
            <a:off x="8321040" y="6172200"/>
            <a:ext cx="365760" cy="365125"/>
          </a:xfrm>
          <a:prstGeom prst="rect">
            <a:avLst/>
          </a:prstGeom>
        </p:spPr>
        <p:txBody>
          <a:bodyPr/>
          <a:lstStyle>
            <a:extLst/>
          </a:lstStyle>
          <a:p>
            <a:fld id="{2C309923-9E02-4F3E-8A85-93A791B39F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fld id="{259D7B97-CC78-43EC-99B4-79254C252E17}" type="datetimeFigureOut">
              <a:rPr lang="en-US" smtClean="0"/>
              <a:pPr/>
              <a:t>5/29/2010</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8321040" y="6172200"/>
            <a:ext cx="365760" cy="365125"/>
          </a:xfrm>
          <a:prstGeom prst="rect">
            <a:avLst/>
          </a:prstGeom>
        </p:spPr>
        <p:txBody>
          <a:bodyPr/>
          <a:lstStyle>
            <a:extLst/>
          </a:lstStyle>
          <a:p>
            <a:fld id="{2C309923-9E02-4F3E-8A85-93A791B39F0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81800" y="6400800"/>
            <a:ext cx="1865472" cy="372904"/>
          </a:xfrm>
          <a:prstGeom prst="rect">
            <a:avLst/>
          </a:prstGeom>
        </p:spPr>
        <p:txBody>
          <a:bodyPr/>
          <a:lstStyle>
            <a:lvl1pPr>
              <a:defRPr>
                <a:solidFill>
                  <a:schemeClr val="tx1"/>
                </a:solidFill>
              </a:defRPr>
            </a:lvl1pPr>
            <a:extLst/>
          </a:lstStyle>
          <a:p>
            <a:fld id="{259D7B97-CC78-43EC-99B4-79254C252E17}" type="datetimeFigureOut">
              <a:rPr lang="en-US" smtClean="0"/>
              <a:pPr/>
              <a:t>5/29/2010</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a:xfrm>
            <a:off x="8321040" y="6172200"/>
            <a:ext cx="365760" cy="365125"/>
          </a:xfrm>
          <a:prstGeom prst="rect">
            <a:avLst/>
          </a:prstGeom>
        </p:spPr>
        <p:txBody>
          <a:bodyPr/>
          <a:lstStyle>
            <a:lvl1pPr>
              <a:defRPr>
                <a:solidFill>
                  <a:schemeClr val="tx1"/>
                </a:solidFill>
              </a:defRPr>
            </a:lvl1pPr>
            <a:extLst/>
          </a:lstStyle>
          <a:p>
            <a:fld id="{2C309923-9E02-4F3E-8A85-93A791B39F0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5224272"/>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11" name="Picture 10" descr="commission_logo_trans.2c.png"/>
          <p:cNvPicPr>
            <a:picLocks noChangeAspect="1"/>
          </p:cNvPicPr>
          <p:nvPr userDrawn="1"/>
        </p:nvPicPr>
        <p:blipFill>
          <a:blip r:embed="rId14" cstate="print"/>
          <a:stretch>
            <a:fillRect/>
          </a:stretch>
        </p:blipFill>
        <p:spPr>
          <a:xfrm>
            <a:off x="257641" y="5289604"/>
            <a:ext cx="1113959" cy="1263596"/>
          </a:xfrm>
          <a:prstGeom prst="rect">
            <a:avLst/>
          </a:prstGeom>
        </p:spPr>
      </p:pic>
      <p:sp>
        <p:nvSpPr>
          <p:cNvPr id="16" name="TextBox 15"/>
          <p:cNvSpPr txBox="1"/>
          <p:nvPr userDrawn="1"/>
        </p:nvSpPr>
        <p:spPr>
          <a:xfrm>
            <a:off x="4419600" y="6019800"/>
            <a:ext cx="4267200" cy="553998"/>
          </a:xfrm>
          <a:prstGeom prst="rect">
            <a:avLst/>
          </a:prstGeom>
          <a:noFill/>
        </p:spPr>
        <p:txBody>
          <a:bodyPr wrap="square" rtlCol="0">
            <a:spAutoFit/>
          </a:bodyPr>
          <a:lstStyle/>
          <a:p>
            <a:pPr algn="r"/>
            <a:endParaRPr lang="en-US" sz="100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t>Partnering for Workforce Development in Idaho </a:t>
            </a:r>
          </a:p>
          <a:p>
            <a:pPr algn="r"/>
            <a:r>
              <a:rPr lang="en-US" sz="1000" dirty="0" smtClean="0"/>
              <a:t> COMPASS Summit Presentation, Denver, CO May 2010</a:t>
            </a:r>
            <a:endParaRPr lang="en-US" sz="10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resa.lipus@libraries.idaho.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2.ntia.doc.gov/comments"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772400" cy="1829761"/>
          </a:xfrm>
        </p:spPr>
        <p:txBody>
          <a:bodyPr/>
          <a:lstStyle/>
          <a:p>
            <a:r>
              <a:rPr lang="en-US" dirty="0" smtClean="0">
                <a:latin typeface="Comic Sans MS" pitchFamily="66" charset="0"/>
              </a:rPr>
              <a:t>Idaho Commission for Libraries </a:t>
            </a:r>
            <a:endParaRPr lang="en-US" dirty="0"/>
          </a:p>
        </p:txBody>
      </p:sp>
      <p:sp>
        <p:nvSpPr>
          <p:cNvPr id="3" name="Subtitle 2"/>
          <p:cNvSpPr>
            <a:spLocks noGrp="1"/>
          </p:cNvSpPr>
          <p:nvPr>
            <p:ph type="subTitle" idx="1"/>
          </p:nvPr>
        </p:nvSpPr>
        <p:spPr>
          <a:xfrm>
            <a:off x="762000" y="2895600"/>
            <a:ext cx="7772400" cy="1981200"/>
          </a:xfrm>
        </p:spPr>
        <p:txBody>
          <a:bodyPr>
            <a:normAutofit fontScale="92500" lnSpcReduction="10000"/>
          </a:bodyPr>
          <a:lstStyle/>
          <a:p>
            <a:endParaRPr lang="en-US" dirty="0" smtClean="0"/>
          </a:p>
          <a:p>
            <a:r>
              <a:rPr lang="en-US" dirty="0" smtClean="0"/>
              <a:t>Partnering for Workforce Development in Idaho </a:t>
            </a:r>
          </a:p>
          <a:p>
            <a:r>
              <a:rPr lang="en-US" sz="2200" dirty="0" smtClean="0"/>
              <a:t>State Librarian Ann Joslin</a:t>
            </a:r>
          </a:p>
          <a:p>
            <a:endParaRPr lang="en-US" sz="1600" dirty="0" smtClean="0"/>
          </a:p>
          <a:p>
            <a:r>
              <a:rPr lang="en-US" sz="1600" dirty="0" smtClean="0"/>
              <a:t>Presented by Teresa Lipus, Public Information Specialist</a:t>
            </a:r>
          </a:p>
          <a:p>
            <a:r>
              <a:rPr lang="en-US" sz="1600" dirty="0" smtClean="0">
                <a:hlinkClick r:id="rId3"/>
              </a:rPr>
              <a:t>teresa.lipus@libraries.idaho.gov</a:t>
            </a:r>
            <a:r>
              <a:rPr lang="en-US" sz="1600" dirty="0" smtClean="0"/>
              <a:t>  </a:t>
            </a:r>
            <a:r>
              <a:rPr lang="en-US" sz="1600" dirty="0" smtClean="0">
                <a:latin typeface="APHont"/>
              </a:rPr>
              <a:t>• </a:t>
            </a:r>
            <a:r>
              <a:rPr lang="en-US" sz="1600" dirty="0" smtClean="0"/>
              <a:t> 208-334-2150</a:t>
            </a:r>
          </a:p>
          <a:p>
            <a:endParaRPr lang="en-US" dirty="0" smtClean="0"/>
          </a:p>
          <a:p>
            <a:endParaRPr lang="en-US" dirty="0"/>
          </a:p>
        </p:txBody>
      </p:sp>
      <p:pic>
        <p:nvPicPr>
          <p:cNvPr id="4" name="Picture 3" descr="commission_logo_trans.2c.png"/>
          <p:cNvPicPr>
            <a:picLocks noChangeAspect="1"/>
          </p:cNvPicPr>
          <p:nvPr/>
        </p:nvPicPr>
        <p:blipFill>
          <a:blip r:embed="rId4" cstate="print"/>
          <a:stretch>
            <a:fillRect/>
          </a:stretch>
        </p:blipFill>
        <p:spPr>
          <a:xfrm>
            <a:off x="591482" y="3897728"/>
            <a:ext cx="2005126" cy="22744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Text Placeholder 2"/>
          <p:cNvSpPr>
            <a:spLocks noGrp="1"/>
          </p:cNvSpPr>
          <p:nvPr>
            <p:ph type="body" idx="1"/>
          </p:nvPr>
        </p:nvSpPr>
        <p:spPr>
          <a:xfrm>
            <a:off x="457200" y="1219200"/>
            <a:ext cx="4040188" cy="762000"/>
          </a:xfrm>
        </p:spPr>
        <p:txBody>
          <a:bodyPr/>
          <a:lstStyle/>
          <a:p>
            <a:r>
              <a:rPr lang="en-US" dirty="0" smtClean="0"/>
              <a:t>Workforce Development</a:t>
            </a:r>
            <a:endParaRPr lang="en-US" dirty="0"/>
          </a:p>
        </p:txBody>
      </p:sp>
      <p:sp>
        <p:nvSpPr>
          <p:cNvPr id="4" name="Text Placeholder 3"/>
          <p:cNvSpPr>
            <a:spLocks noGrp="1"/>
          </p:cNvSpPr>
          <p:nvPr>
            <p:ph type="body" sz="half" idx="3"/>
          </p:nvPr>
        </p:nvSpPr>
        <p:spPr>
          <a:xfrm>
            <a:off x="4645026" y="1219200"/>
            <a:ext cx="4041775" cy="762000"/>
          </a:xfrm>
        </p:spPr>
        <p:txBody>
          <a:bodyPr/>
          <a:lstStyle/>
          <a:p>
            <a:r>
              <a:rPr lang="en-US" dirty="0" smtClean="0"/>
              <a:t>Broadband Proposal</a:t>
            </a:r>
            <a:endParaRPr lang="en-US" dirty="0"/>
          </a:p>
        </p:txBody>
      </p:sp>
      <p:sp>
        <p:nvSpPr>
          <p:cNvPr id="5" name="Content Placeholder 4"/>
          <p:cNvSpPr>
            <a:spLocks noGrp="1"/>
          </p:cNvSpPr>
          <p:nvPr>
            <p:ph sz="quarter" idx="2"/>
          </p:nvPr>
        </p:nvSpPr>
        <p:spPr>
          <a:xfrm>
            <a:off x="457200" y="1981200"/>
            <a:ext cx="4040188" cy="4038600"/>
          </a:xfrm>
        </p:spPr>
        <p:txBody>
          <a:bodyPr>
            <a:normAutofit/>
          </a:bodyPr>
          <a:lstStyle/>
          <a:p>
            <a:r>
              <a:rPr lang="en-US" dirty="0" smtClean="0"/>
              <a:t>Nearly 2,000 people logged in to CIS during first 6.5 months</a:t>
            </a:r>
          </a:p>
          <a:p>
            <a:r>
              <a:rPr lang="en-US" dirty="0" smtClean="0"/>
              <a:t>CIS subscriptions to currently participating libraries to continue at no cost</a:t>
            </a:r>
          </a:p>
          <a:p>
            <a:r>
              <a:rPr lang="en-US" dirty="0" smtClean="0"/>
              <a:t>CIS Public Access model available to all         Idaho libraries in 2011</a:t>
            </a:r>
            <a:endParaRPr lang="en-US" dirty="0"/>
          </a:p>
        </p:txBody>
      </p:sp>
      <p:sp>
        <p:nvSpPr>
          <p:cNvPr id="6" name="Content Placeholder 5"/>
          <p:cNvSpPr>
            <a:spLocks noGrp="1"/>
          </p:cNvSpPr>
          <p:nvPr>
            <p:ph sz="quarter" idx="4"/>
          </p:nvPr>
        </p:nvSpPr>
        <p:spPr>
          <a:xfrm>
            <a:off x="4645025" y="1981200"/>
            <a:ext cx="4041775" cy="4191000"/>
          </a:xfrm>
        </p:spPr>
        <p:txBody>
          <a:bodyPr>
            <a:normAutofit/>
          </a:bodyPr>
          <a:lstStyle/>
          <a:p>
            <a:pPr>
              <a:spcBef>
                <a:spcPts val="400"/>
              </a:spcBef>
            </a:pPr>
            <a:r>
              <a:rPr lang="en-US" dirty="0" smtClean="0"/>
              <a:t>Due diligence phase</a:t>
            </a:r>
          </a:p>
          <a:p>
            <a:pPr>
              <a:spcBef>
                <a:spcPts val="400"/>
              </a:spcBef>
            </a:pPr>
            <a:endParaRPr lang="en-US" sz="1800" dirty="0" smtClean="0"/>
          </a:p>
          <a:p>
            <a:pPr lvl="0"/>
            <a:r>
              <a:rPr lang="en-US" dirty="0" smtClean="0"/>
              <a:t>Even if project is not funded, we will expand resources to libraries through the partnerships we have established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“In stressed and challenged communities, the public library serves as a resource where people of all ages take part in their community and access information that can improve their life circumstances.”  </a:t>
            </a:r>
          </a:p>
          <a:p>
            <a:pPr>
              <a:buNone/>
            </a:pPr>
            <a:r>
              <a:rPr lang="en-US" sz="2800" dirty="0" smtClean="0"/>
              <a:t/>
            </a:r>
            <a:br>
              <a:rPr lang="en-US" sz="2800" dirty="0" smtClean="0"/>
            </a:br>
            <a:r>
              <a:rPr lang="en-US" sz="2400" dirty="0" smtClean="0"/>
              <a:t>– </a:t>
            </a:r>
            <a:r>
              <a:rPr lang="en-US" sz="2400" dirty="0" err="1" smtClean="0"/>
              <a:t>Alyce</a:t>
            </a:r>
            <a:r>
              <a:rPr lang="en-US" sz="2400" dirty="0" smtClean="0"/>
              <a:t> Kelley, </a:t>
            </a:r>
            <a:r>
              <a:rPr lang="en-US" sz="2400" smtClean="0"/>
              <a:t>Director, Emmett </a:t>
            </a:r>
            <a:r>
              <a:rPr lang="en-US" sz="2400" dirty="0" smtClean="0"/>
              <a:t>Public Library</a:t>
            </a:r>
          </a:p>
          <a:p>
            <a:endParaRPr lang="en-US" sz="2000" dirty="0" smtClean="0"/>
          </a:p>
          <a:p>
            <a:pPr>
              <a:buNone/>
            </a:pPr>
            <a:endParaRPr lang="en-US" sz="2000" dirty="0" smtClean="0"/>
          </a:p>
          <a:p>
            <a:endParaRPr lang="en-US" sz="2000" dirty="0"/>
          </a:p>
        </p:txBody>
      </p:sp>
      <p:sp>
        <p:nvSpPr>
          <p:cNvPr id="3" name="Title 2"/>
          <p:cNvSpPr>
            <a:spLocks noGrp="1"/>
          </p:cNvSpPr>
          <p:nvPr>
            <p:ph type="title"/>
          </p:nvPr>
        </p:nvSpPr>
        <p:spPr/>
        <p:txBody>
          <a:bodyPr>
            <a:normAutofit/>
          </a:bodyPr>
          <a:lstStyle/>
          <a:p>
            <a:r>
              <a:rPr lang="en-US" dirty="0" smtClean="0"/>
              <a:t>Comments</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p:txBody>
      </p:sp>
      <p:sp>
        <p:nvSpPr>
          <p:cNvPr id="3" name="Title 2"/>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486400"/>
          </a:xfrm>
        </p:spPr>
        <p:txBody>
          <a:bodyPr/>
          <a:lstStyle/>
          <a:p>
            <a:r>
              <a:rPr lang="en-US" sz="1800" dirty="0" smtClean="0"/>
              <a:t>“Both the Department of Labor and libraries have been investing in technology. To combine those efforts is the way to make it the most cost effective…it brings more technology infrastructure to reach more constituents.” </a:t>
            </a:r>
            <a:br>
              <a:rPr lang="en-US" sz="1800" dirty="0" smtClean="0"/>
            </a:br>
            <a:r>
              <a:rPr lang="en-US" sz="1800" dirty="0" smtClean="0"/>
              <a:t>				– Gordon Graff, Department of Labor</a:t>
            </a:r>
          </a:p>
          <a:p>
            <a:endParaRPr lang="en-US" sz="1800" dirty="0" smtClean="0"/>
          </a:p>
          <a:p>
            <a:pPr>
              <a:spcBef>
                <a:spcPts val="0"/>
              </a:spcBef>
            </a:pPr>
            <a:r>
              <a:rPr lang="en-US" sz="1800" dirty="0" smtClean="0"/>
              <a:t>“I have assisted about 10 people with this website who have been seeking employment. The last group was a group of three older women who were looking for work and they all left with some idea of where they would be going and a hope for their future. This is a great website! I am having another training on May 20</a:t>
            </a:r>
            <a:r>
              <a:rPr lang="en-US" sz="1800" baseline="30000" dirty="0" smtClean="0"/>
              <a:t>th</a:t>
            </a:r>
            <a:r>
              <a:rPr lang="en-US" sz="1800" dirty="0" smtClean="0"/>
              <a:t>.”</a:t>
            </a:r>
            <a:br>
              <a:rPr lang="en-US" sz="1800" dirty="0" smtClean="0"/>
            </a:br>
            <a:r>
              <a:rPr lang="en-US" sz="1800" dirty="0" smtClean="0"/>
              <a:t>			           - Linda Henderson Buhl Public Library</a:t>
            </a:r>
          </a:p>
          <a:p>
            <a:pPr>
              <a:spcBef>
                <a:spcPts val="0"/>
              </a:spcBef>
            </a:pPr>
            <a:endParaRPr lang="en-US" sz="1800" dirty="0" smtClean="0"/>
          </a:p>
          <a:p>
            <a:pPr>
              <a:spcBef>
                <a:spcPts val="0"/>
              </a:spcBef>
            </a:pPr>
            <a:r>
              <a:rPr lang="en-US" sz="1800" dirty="0" smtClean="0"/>
              <a:t>“It is great to hear that the access will continue free of charge after September!”</a:t>
            </a:r>
            <a:br>
              <a:rPr lang="en-US" sz="1800" dirty="0" smtClean="0"/>
            </a:br>
            <a:r>
              <a:rPr lang="en-US" sz="1800" dirty="0" smtClean="0"/>
              <a:t>				– Camille Wood, Nampa Public Library</a:t>
            </a:r>
          </a:p>
          <a:p>
            <a:endParaRPr lang="en-US" sz="2000" dirty="0" smtClean="0"/>
          </a:p>
          <a:p>
            <a:endParaRPr lang="en-US" sz="2000" dirty="0" smtClean="0"/>
          </a:p>
          <a:p>
            <a:endParaRPr lang="en-US" sz="2000" dirty="0"/>
          </a:p>
        </p:txBody>
      </p:sp>
      <p:sp>
        <p:nvSpPr>
          <p:cNvPr id="3" name="Title 2"/>
          <p:cNvSpPr>
            <a:spLocks noGrp="1"/>
          </p:cNvSpPr>
          <p:nvPr>
            <p:ph type="title"/>
          </p:nvPr>
        </p:nvSpPr>
        <p:spPr/>
        <p:txBody>
          <a:bodyPr>
            <a:normAutofit fontScale="90000"/>
          </a:bodyPr>
          <a:lstStyle/>
          <a:p>
            <a:r>
              <a:rPr lang="en-US" dirty="0" smtClean="0"/>
              <a:t>Comments-CIS and </a:t>
            </a:r>
            <a:r>
              <a:rPr lang="en-US" dirty="0" err="1" smtClean="0"/>
              <a:t>IdahoWorks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smtClean="0"/>
              <a:t>During the past year the [Labor] department dedicated resources to provide Career Information Service licenses to public libraries in Idaho and to provide training to library staff on CIS and our </a:t>
            </a:r>
            <a:r>
              <a:rPr lang="en-US" sz="1800" dirty="0" err="1" smtClean="0"/>
              <a:t>IdahoWorks</a:t>
            </a:r>
            <a:r>
              <a:rPr lang="en-US" sz="1800" dirty="0" smtClean="0"/>
              <a:t> services. We believe the BTOP will allow us to greatly expand and enhance this positive partnership with libraries to expand service accessibility, particularly to our rural customers.</a:t>
            </a:r>
            <a:br>
              <a:rPr lang="en-US" sz="1800" dirty="0" smtClean="0"/>
            </a:br>
            <a:r>
              <a:rPr lang="en-US" sz="1800" dirty="0" smtClean="0"/>
              <a:t> 	- Rodger B. Madsen, Director, Idaho Department of Labor</a:t>
            </a:r>
          </a:p>
          <a:p>
            <a:endParaRPr lang="en-US" sz="1800" dirty="0" smtClean="0"/>
          </a:p>
          <a:p>
            <a:r>
              <a:rPr lang="en-US" sz="1800" dirty="0" smtClean="0"/>
              <a:t>Through this grant the Commission will be able to expand effective educational programs to public libraries so students have access outside of school….The Broadband Technology Opportunities Program (BTOP) Grant would greatly help expand broadband in education efforts to ensure students have access through the community.  -Tom Luna, State Superintendent of Public Instruction</a:t>
            </a:r>
          </a:p>
        </p:txBody>
      </p:sp>
      <p:sp>
        <p:nvSpPr>
          <p:cNvPr id="3" name="Title 2"/>
          <p:cNvSpPr>
            <a:spLocks noGrp="1"/>
          </p:cNvSpPr>
          <p:nvPr>
            <p:ph type="title"/>
          </p:nvPr>
        </p:nvSpPr>
        <p:spPr/>
        <p:txBody>
          <a:bodyPr>
            <a:normAutofit fontScale="90000"/>
          </a:bodyPr>
          <a:lstStyle/>
          <a:p>
            <a:r>
              <a:rPr lang="en-US" dirty="0" smtClean="0"/>
              <a:t>Comments-Broadband proposal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a:t>
            </a:r>
            <a:r>
              <a:rPr lang="en-US" sz="1800" dirty="0" smtClean="0"/>
              <a:t>In stressed and challenged communities, the public library serves as a resource where people of all ages take part in their community and access information that can improve their life circumstances.”  </a:t>
            </a:r>
            <a:br>
              <a:rPr lang="en-US" sz="1800" dirty="0" smtClean="0"/>
            </a:br>
            <a:r>
              <a:rPr lang="en-US" sz="1800" dirty="0" smtClean="0"/>
              <a:t>			– </a:t>
            </a:r>
            <a:r>
              <a:rPr lang="en-US" sz="1800" dirty="0" err="1" smtClean="0"/>
              <a:t>Alyce</a:t>
            </a:r>
            <a:r>
              <a:rPr lang="en-US" sz="1800" dirty="0" smtClean="0"/>
              <a:t> Kelley, Emmett Public Library Director</a:t>
            </a:r>
          </a:p>
          <a:p>
            <a:endParaRPr lang="en-US" sz="2000" dirty="0" smtClean="0"/>
          </a:p>
          <a:p>
            <a:r>
              <a:rPr lang="en-US" sz="1800" dirty="0" smtClean="0"/>
              <a:t>“Computer access at the libraries is a key component for the sustainability of our rural communities, as a place where people can go for government information, for home-work assignments, for doing their business and banking, for keeping in touch with the troops overseas, for job search, training on using computers and the skills needed for the 21st Century.”</a:t>
            </a:r>
            <a:br>
              <a:rPr lang="en-US" sz="1800" dirty="0" smtClean="0"/>
            </a:br>
            <a:r>
              <a:rPr lang="en-US" sz="1800" dirty="0" smtClean="0"/>
              <a:t>				- Mike Field, Idaho Rural Partnership </a:t>
            </a:r>
          </a:p>
          <a:p>
            <a:endParaRPr lang="en-US" sz="2000" dirty="0" smtClean="0"/>
          </a:p>
          <a:p>
            <a:endParaRPr lang="en-US" sz="2000" dirty="0"/>
          </a:p>
        </p:txBody>
      </p:sp>
      <p:sp>
        <p:nvSpPr>
          <p:cNvPr id="3" name="Title 2"/>
          <p:cNvSpPr>
            <a:spLocks noGrp="1"/>
          </p:cNvSpPr>
          <p:nvPr>
            <p:ph type="title"/>
          </p:nvPr>
        </p:nvSpPr>
        <p:spPr/>
        <p:txBody>
          <a:bodyPr>
            <a:normAutofit fontScale="90000"/>
          </a:bodyPr>
          <a:lstStyle/>
          <a:p>
            <a:r>
              <a:rPr lang="en-US" dirty="0" smtClean="0"/>
              <a:t>Comments-Broadband proposal </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TOP_Recommendation_ID.bmp"/>
          <p:cNvPicPr>
            <a:picLocks noGrp="1" noChangeAspect="1"/>
          </p:cNvPicPr>
          <p:nvPr>
            <p:ph idx="1"/>
          </p:nvPr>
        </p:nvPicPr>
        <p:blipFill>
          <a:blip r:embed="rId3" cstate="print"/>
          <a:stretch>
            <a:fillRect/>
          </a:stretch>
        </p:blipFill>
        <p:spPr>
          <a:xfrm>
            <a:off x="457200" y="1644709"/>
            <a:ext cx="4364392" cy="2229581"/>
          </a:xfrm>
        </p:spPr>
      </p:pic>
      <p:sp>
        <p:nvSpPr>
          <p:cNvPr id="3" name="Title 2"/>
          <p:cNvSpPr>
            <a:spLocks noGrp="1"/>
          </p:cNvSpPr>
          <p:nvPr>
            <p:ph type="title"/>
          </p:nvPr>
        </p:nvSpPr>
        <p:spPr/>
        <p:txBody>
          <a:bodyPr>
            <a:normAutofit fontScale="90000"/>
          </a:bodyPr>
          <a:lstStyle/>
          <a:p>
            <a:r>
              <a:rPr lang="en-US" dirty="0" smtClean="0"/>
              <a:t>Comments-Governor Highly Recommends Broadband Proposal </a:t>
            </a:r>
            <a:endParaRPr lang="en-US" sz="2400" dirty="0"/>
          </a:p>
        </p:txBody>
      </p:sp>
      <p:pic>
        <p:nvPicPr>
          <p:cNvPr id="6" name="Picture 5" descr="BTOP_Recommendation_ID2.bmp"/>
          <p:cNvPicPr>
            <a:picLocks noChangeAspect="1"/>
          </p:cNvPicPr>
          <p:nvPr/>
        </p:nvPicPr>
        <p:blipFill>
          <a:blip r:embed="rId4" cstate="print"/>
          <a:srcRect t="8666"/>
          <a:stretch>
            <a:fillRect/>
          </a:stretch>
        </p:blipFill>
        <p:spPr>
          <a:xfrm>
            <a:off x="449117" y="3767719"/>
            <a:ext cx="4429235" cy="956681"/>
          </a:xfrm>
          <a:prstGeom prst="rect">
            <a:avLst/>
          </a:prstGeom>
        </p:spPr>
      </p:pic>
      <p:sp>
        <p:nvSpPr>
          <p:cNvPr id="7" name="Content Placeholder 14"/>
          <p:cNvSpPr txBox="1">
            <a:spLocks/>
          </p:cNvSpPr>
          <p:nvPr/>
        </p:nvSpPr>
        <p:spPr>
          <a:xfrm>
            <a:off x="5029200" y="1828800"/>
            <a:ext cx="3581400" cy="43434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381000" y="4724400"/>
            <a:ext cx="3680816" cy="369332"/>
          </a:xfrm>
          <a:prstGeom prst="rect">
            <a:avLst/>
          </a:prstGeom>
        </p:spPr>
        <p:txBody>
          <a:bodyPr wrap="none">
            <a:spAutoFit/>
          </a:bodyPr>
          <a:lstStyle/>
          <a:p>
            <a:r>
              <a:rPr lang="en-US" dirty="0" smtClean="0">
                <a:hlinkClick r:id="rId5"/>
              </a:rPr>
              <a:t>www2.ntia.doc.gov/comments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lnSpc>
                <a:spcPct val="95000"/>
              </a:lnSpc>
              <a:buNone/>
            </a:pPr>
            <a:r>
              <a:rPr lang="en-US" sz="2600" dirty="0" smtClean="0"/>
              <a:t>The Idaho Commission for Libraries (ICFL) assists libraries to build the capacity to better serve their clientele.</a:t>
            </a:r>
          </a:p>
          <a:p>
            <a:endParaRPr lang="en-US" dirty="0"/>
          </a:p>
        </p:txBody>
      </p:sp>
      <p:sp>
        <p:nvSpPr>
          <p:cNvPr id="3" name="Title 2"/>
          <p:cNvSpPr>
            <a:spLocks noGrp="1"/>
          </p:cNvSpPr>
          <p:nvPr>
            <p:ph type="title"/>
          </p:nvPr>
        </p:nvSpPr>
        <p:spPr/>
        <p:txBody>
          <a:bodyPr/>
          <a:lstStyle/>
          <a:p>
            <a:r>
              <a:rPr lang="en-US" dirty="0" smtClean="0"/>
              <a:t>ICFL Mission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8928"/>
            <a:ext cx="8229600" cy="5224272"/>
          </a:xfrm>
        </p:spPr>
        <p:txBody>
          <a:bodyPr/>
          <a:lstStyle/>
          <a:p>
            <a:r>
              <a:rPr lang="en-US" dirty="0" smtClean="0"/>
              <a:t>A two-fold approach</a:t>
            </a:r>
            <a:br>
              <a:rPr lang="en-US" dirty="0" smtClean="0"/>
            </a:br>
            <a:r>
              <a:rPr lang="en-US" dirty="0" smtClean="0"/>
              <a:t>- </a:t>
            </a:r>
            <a:r>
              <a:rPr lang="en-US" sz="2000" dirty="0" smtClean="0"/>
              <a:t>Workforce development tools at public libraries</a:t>
            </a:r>
            <a:br>
              <a:rPr lang="en-US" sz="2000" dirty="0" smtClean="0"/>
            </a:br>
            <a:r>
              <a:rPr lang="en-US" sz="2000" dirty="0" smtClean="0"/>
              <a:t>-  Broadband grant proposal</a:t>
            </a:r>
          </a:p>
          <a:p>
            <a:r>
              <a:rPr lang="en-US" dirty="0" smtClean="0"/>
              <a:t>Workshops and Key Partners </a:t>
            </a:r>
          </a:p>
          <a:p>
            <a:r>
              <a:rPr lang="en-US" dirty="0" smtClean="0"/>
              <a:t>Broadband Proposal Overview and Budget</a:t>
            </a:r>
          </a:p>
          <a:p>
            <a:r>
              <a:rPr lang="en-US" dirty="0" smtClean="0"/>
              <a:t>Outcomes</a:t>
            </a:r>
          </a:p>
          <a:p>
            <a:r>
              <a:rPr lang="en-US" dirty="0" smtClean="0"/>
              <a:t>Comments </a:t>
            </a:r>
          </a:p>
          <a:p>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dirty="0" smtClean="0"/>
              <a:t>Overview</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52400" y="1405128"/>
            <a:ext cx="4419600" cy="5224272"/>
          </a:xfrm>
        </p:spPr>
        <p:txBody>
          <a:bodyPr/>
          <a:lstStyle/>
          <a:p>
            <a:pPr lvl="0">
              <a:spcBef>
                <a:spcPts val="0"/>
              </a:spcBef>
              <a:defRPr/>
            </a:pPr>
            <a:r>
              <a:rPr lang="en-US" sz="2400" dirty="0" smtClean="0"/>
              <a:t>Fall 2009</a:t>
            </a:r>
            <a:br>
              <a:rPr lang="en-US" sz="2400" dirty="0" smtClean="0"/>
            </a:br>
            <a:r>
              <a:rPr lang="en-US" sz="2400" dirty="0" smtClean="0"/>
              <a:t>Make available to Idaho public libraries workforce development tools—Idaho Career Information System (CIS) and </a:t>
            </a:r>
            <a:r>
              <a:rPr lang="en-US" sz="2400" dirty="0" err="1" smtClean="0"/>
              <a:t>IdahoWorks</a:t>
            </a:r>
            <a:endParaRPr lang="en-US" sz="2400" dirty="0" smtClean="0"/>
          </a:p>
          <a:p>
            <a:pPr lvl="0">
              <a:defRPr/>
            </a:pPr>
            <a:endParaRPr lang="en-US" sz="800" dirty="0" smtClean="0"/>
          </a:p>
          <a:p>
            <a:pPr lvl="0">
              <a:defRPr/>
            </a:pPr>
            <a:r>
              <a:rPr lang="en-US" sz="1800" dirty="0" smtClean="0"/>
              <a:t>Description: Offer CIS to public libraries and train staff how to use CIS and </a:t>
            </a:r>
            <a:r>
              <a:rPr lang="en-US" sz="1800" dirty="0" err="1" smtClean="0"/>
              <a:t>IdahoWorks</a:t>
            </a:r>
            <a:r>
              <a:rPr lang="en-US" sz="1800" dirty="0" smtClean="0"/>
              <a:t> effectively   </a:t>
            </a:r>
          </a:p>
        </p:txBody>
      </p:sp>
      <p:sp>
        <p:nvSpPr>
          <p:cNvPr id="3" name="Title 2"/>
          <p:cNvSpPr>
            <a:spLocks noGrp="1"/>
          </p:cNvSpPr>
          <p:nvPr>
            <p:ph type="title"/>
          </p:nvPr>
        </p:nvSpPr>
        <p:spPr/>
        <p:txBody>
          <a:bodyPr/>
          <a:lstStyle/>
          <a:p>
            <a:r>
              <a:rPr lang="en-US" dirty="0" smtClean="0"/>
              <a:t>A Two-Fold Approach</a:t>
            </a:r>
            <a:endParaRPr lang="en-US" dirty="0"/>
          </a:p>
        </p:txBody>
      </p:sp>
      <p:sp>
        <p:nvSpPr>
          <p:cNvPr id="15" name="Content Placeholder 14"/>
          <p:cNvSpPr>
            <a:spLocks noGrp="1"/>
          </p:cNvSpPr>
          <p:nvPr>
            <p:ph sz="quarter" idx="4294967295"/>
          </p:nvPr>
        </p:nvSpPr>
        <p:spPr>
          <a:xfrm>
            <a:off x="4419600" y="1371600"/>
            <a:ext cx="4495800" cy="4932363"/>
          </a:xfrm>
        </p:spPr>
        <p:txBody>
          <a:bodyPr>
            <a:normAutofit fontScale="92500" lnSpcReduction="10000"/>
          </a:bodyPr>
          <a:lstStyle/>
          <a:p>
            <a:pPr>
              <a:lnSpc>
                <a:spcPct val="110000"/>
              </a:lnSpc>
              <a:spcBef>
                <a:spcPts val="0"/>
              </a:spcBef>
            </a:pPr>
            <a:r>
              <a:rPr lang="en-US" sz="2600" dirty="0" smtClean="0"/>
              <a:t>Early 2010</a:t>
            </a:r>
            <a:br>
              <a:rPr lang="en-US" sz="2600" dirty="0" smtClean="0"/>
            </a:br>
            <a:r>
              <a:rPr lang="en-US" sz="2600" dirty="0" smtClean="0"/>
              <a:t>Develop and submit Broadband Technology Opportunities Program (BTOP) proposal — “High Quality Public Computing in Idaho Libraries</a:t>
            </a:r>
            <a:r>
              <a:rPr lang="en-US" sz="2400" dirty="0" smtClean="0"/>
              <a:t>” </a:t>
            </a:r>
          </a:p>
          <a:p>
            <a:endParaRPr lang="en-US" sz="800" dirty="0" smtClean="0"/>
          </a:p>
          <a:p>
            <a:pPr>
              <a:defRPr/>
            </a:pPr>
            <a:r>
              <a:rPr lang="en-US" sz="1900" dirty="0" smtClean="0"/>
              <a:t>Description: Increase connectivity rates in least connected public libraries, upgrade public computing resources, and leverage partnerships to offer services in workforce development, education, and e-government</a:t>
            </a:r>
            <a:endParaRPr lang="en-US" sz="1800" dirty="0" smtClean="0"/>
          </a:p>
          <a:p>
            <a:endParaRPr lang="en-US" sz="1800" dirty="0"/>
          </a:p>
        </p:txBody>
      </p:sp>
      <p:pic>
        <p:nvPicPr>
          <p:cNvPr id="5" name="Picture 4" descr="cis250.PNG"/>
          <p:cNvPicPr>
            <a:picLocks noChangeAspect="1"/>
          </p:cNvPicPr>
          <p:nvPr/>
        </p:nvPicPr>
        <p:blipFill>
          <a:blip r:embed="rId3" cstate="print"/>
          <a:stretch>
            <a:fillRect/>
          </a:stretch>
        </p:blipFill>
        <p:spPr>
          <a:xfrm>
            <a:off x="2131069" y="1166659"/>
            <a:ext cx="770627" cy="662141"/>
          </a:xfrm>
          <a:prstGeom prst="rect">
            <a:avLst/>
          </a:prstGeom>
        </p:spPr>
      </p:pic>
      <p:pic>
        <p:nvPicPr>
          <p:cNvPr id="8" name="Picture 7" descr="recoverygov.jpg"/>
          <p:cNvPicPr>
            <a:picLocks noChangeAspect="1"/>
          </p:cNvPicPr>
          <p:nvPr/>
        </p:nvPicPr>
        <p:blipFill>
          <a:blip r:embed="rId4" cstate="print"/>
          <a:stretch>
            <a:fillRect/>
          </a:stretch>
        </p:blipFill>
        <p:spPr>
          <a:xfrm>
            <a:off x="6911645" y="1035101"/>
            <a:ext cx="784555" cy="78455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CIS/</a:t>
            </a:r>
            <a:r>
              <a:rPr lang="en-US" dirty="0" err="1" smtClean="0"/>
              <a:t>IdahoWorks</a:t>
            </a:r>
            <a:r>
              <a:rPr lang="en-US" dirty="0" smtClean="0"/>
              <a:t> Training </a:t>
            </a:r>
            <a:endParaRPr lang="en-US" dirty="0"/>
          </a:p>
        </p:txBody>
      </p:sp>
      <p:sp>
        <p:nvSpPr>
          <p:cNvPr id="6" name="Content Placeholder 5"/>
          <p:cNvSpPr>
            <a:spLocks noGrp="1"/>
          </p:cNvSpPr>
          <p:nvPr>
            <p:ph idx="1"/>
          </p:nvPr>
        </p:nvSpPr>
        <p:spPr>
          <a:xfrm>
            <a:off x="457200" y="1524000"/>
            <a:ext cx="8153400" cy="3124200"/>
          </a:xfrm>
        </p:spPr>
        <p:txBody>
          <a:bodyPr>
            <a:normAutofit/>
          </a:bodyPr>
          <a:lstStyle/>
          <a:p>
            <a:r>
              <a:rPr lang="en-US" dirty="0" smtClean="0"/>
              <a:t>Fall 2009</a:t>
            </a:r>
          </a:p>
          <a:p>
            <a:pPr lvl="1"/>
            <a:r>
              <a:rPr lang="en-US" dirty="0" smtClean="0"/>
              <a:t>17 training sessions  </a:t>
            </a:r>
          </a:p>
          <a:p>
            <a:pPr lvl="1"/>
            <a:r>
              <a:rPr lang="en-US" dirty="0" smtClean="0"/>
              <a:t>8 locations throughout the state</a:t>
            </a:r>
          </a:p>
          <a:p>
            <a:pPr>
              <a:buNone/>
            </a:pPr>
            <a:endParaRPr lang="en-US" dirty="0"/>
          </a:p>
        </p:txBody>
      </p:sp>
      <p:sp>
        <p:nvSpPr>
          <p:cNvPr id="7" name="Content Placeholder 5"/>
          <p:cNvSpPr txBox="1">
            <a:spLocks/>
          </p:cNvSpPr>
          <p:nvPr/>
        </p:nvSpPr>
        <p:spPr>
          <a:xfrm>
            <a:off x="4495800" y="1524000"/>
            <a:ext cx="3429000" cy="38100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IdahoWorks.png"/>
          <p:cNvPicPr>
            <a:picLocks noChangeAspect="1"/>
          </p:cNvPicPr>
          <p:nvPr/>
        </p:nvPicPr>
        <p:blipFill>
          <a:blip r:embed="rId3" cstate="print"/>
          <a:srcRect r="22285" b="14490"/>
          <a:stretch>
            <a:fillRect/>
          </a:stretch>
        </p:blipFill>
        <p:spPr>
          <a:xfrm>
            <a:off x="5474863" y="3288585"/>
            <a:ext cx="2790149" cy="2456895"/>
          </a:xfrm>
          <a:prstGeom prst="rect">
            <a:avLst/>
          </a:prstGeom>
        </p:spPr>
      </p:pic>
      <p:pic>
        <p:nvPicPr>
          <p:cNvPr id="10" name="Picture 9" descr="CISGuide.png"/>
          <p:cNvPicPr>
            <a:picLocks noChangeAspect="1"/>
          </p:cNvPicPr>
          <p:nvPr/>
        </p:nvPicPr>
        <p:blipFill>
          <a:blip r:embed="rId4" cstate="print"/>
          <a:srcRect l="10463" t="12117" r="7847" b="21811"/>
          <a:stretch>
            <a:fillRect/>
          </a:stretch>
        </p:blipFill>
        <p:spPr>
          <a:xfrm>
            <a:off x="2249243" y="2895600"/>
            <a:ext cx="2856157" cy="29915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kshop.jpg"/>
          <p:cNvPicPr>
            <a:picLocks noGrp="1" noChangeAspect="1"/>
          </p:cNvPicPr>
          <p:nvPr>
            <p:ph idx="1"/>
          </p:nvPr>
        </p:nvPicPr>
        <p:blipFill>
          <a:blip r:embed="rId3" cstate="print"/>
          <a:stretch>
            <a:fillRect/>
          </a:stretch>
        </p:blipFill>
        <p:spPr>
          <a:xfrm>
            <a:off x="609600" y="1524000"/>
            <a:ext cx="5462016" cy="3072384"/>
          </a:xfrm>
        </p:spPr>
      </p:pic>
      <p:sp>
        <p:nvSpPr>
          <p:cNvPr id="3" name="Title 2"/>
          <p:cNvSpPr>
            <a:spLocks noGrp="1"/>
          </p:cNvSpPr>
          <p:nvPr>
            <p:ph type="title"/>
          </p:nvPr>
        </p:nvSpPr>
        <p:spPr/>
        <p:txBody>
          <a:bodyPr>
            <a:normAutofit fontScale="90000"/>
          </a:bodyPr>
          <a:lstStyle/>
          <a:p>
            <a:r>
              <a:rPr lang="en-US" dirty="0" smtClean="0"/>
              <a:t>Broadband Stakeholder Workshop</a:t>
            </a:r>
            <a:endParaRPr lang="en-US" dirty="0"/>
          </a:p>
        </p:txBody>
      </p:sp>
      <p:sp>
        <p:nvSpPr>
          <p:cNvPr id="5" name="Content Placeholder 5"/>
          <p:cNvSpPr txBox="1">
            <a:spLocks/>
          </p:cNvSpPr>
          <p:nvPr/>
        </p:nvSpPr>
        <p:spPr>
          <a:xfrm>
            <a:off x="6096000" y="1524000"/>
            <a:ext cx="2895600" cy="4191000"/>
          </a:xfrm>
          <a:prstGeom prst="rect">
            <a:avLst/>
          </a:prstGeom>
        </p:spPr>
        <p:txBody>
          <a:bodyPr>
            <a:normAutofit/>
          </a:bodyPr>
          <a:lstStyle/>
          <a:p>
            <a:pPr marL="365760" lvl="0" indent="-256032">
              <a:spcBef>
                <a:spcPts val="400"/>
              </a:spcBef>
              <a:buClr>
                <a:schemeClr val="accent1"/>
              </a:buClr>
              <a:buSzPct val="68000"/>
              <a:buFont typeface="Wingdings 3"/>
              <a:buChar char=""/>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February</a:t>
            </a:r>
            <a:r>
              <a:rPr kumimoji="0" lang="en-US" sz="2200" b="0" i="0" u="none" strike="noStrike" kern="1200" cap="none" spc="0" normalizeH="0" noProof="0" dirty="0" smtClean="0">
                <a:ln>
                  <a:noFill/>
                </a:ln>
                <a:solidFill>
                  <a:schemeClr val="tx1"/>
                </a:solidFill>
                <a:effectLst/>
                <a:uLnTx/>
                <a:uFillTx/>
                <a:latin typeface="+mn-lt"/>
                <a:ea typeface="+mn-ea"/>
                <a:cs typeface="+mn-cs"/>
              </a:rPr>
              <a:t> 2010: </a:t>
            </a:r>
            <a:br>
              <a:rPr kumimoji="0" lang="en-US" sz="2200" b="0" i="0" u="none" strike="noStrike" kern="1200" cap="none" spc="0" normalizeH="0" noProof="0" dirty="0" smtClean="0">
                <a:ln>
                  <a:noFill/>
                </a:ln>
                <a:solidFill>
                  <a:schemeClr val="tx1"/>
                </a:solidFill>
                <a:effectLst/>
                <a:uLnTx/>
                <a:uFillTx/>
                <a:latin typeface="+mn-lt"/>
                <a:ea typeface="+mn-ea"/>
                <a:cs typeface="+mn-cs"/>
              </a:rPr>
            </a:br>
            <a:r>
              <a:rPr kumimoji="0" lang="en-US" sz="2200" b="0" i="0" u="none" strike="noStrike" kern="1200" cap="none" spc="0" normalizeH="0" noProof="0" dirty="0" smtClean="0">
                <a:ln>
                  <a:noFill/>
                </a:ln>
                <a:solidFill>
                  <a:schemeClr val="tx1"/>
                </a:solidFill>
                <a:effectLst/>
                <a:uLnTx/>
                <a:uFillTx/>
                <a:latin typeface="+mn-lt"/>
                <a:ea typeface="+mn-ea"/>
                <a:cs typeface="+mn-cs"/>
              </a:rPr>
              <a:t>26 p</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artners</a:t>
            </a:r>
            <a:r>
              <a:rPr kumimoji="0" lang="en-US" sz="2200" b="0" i="0" u="none" strike="noStrike" kern="1200" cap="none" spc="0" normalizeH="0" noProof="0" dirty="0" smtClean="0">
                <a:ln>
                  <a:noFill/>
                </a:ln>
                <a:solidFill>
                  <a:schemeClr val="tx1"/>
                </a:solidFill>
                <a:effectLst/>
                <a:uLnTx/>
                <a:uFillTx/>
                <a:latin typeface="+mn-lt"/>
                <a:ea typeface="+mn-ea"/>
                <a:cs typeface="+mn-cs"/>
              </a:rPr>
              <a:t> and stakeholders</a:t>
            </a:r>
            <a:br>
              <a:rPr kumimoji="0" lang="en-US" sz="2200" b="0" i="0" u="none" strike="noStrike" kern="1200" cap="none" spc="0" normalizeH="0" noProof="0" dirty="0" smtClean="0">
                <a:ln>
                  <a:noFill/>
                </a:ln>
                <a:solidFill>
                  <a:schemeClr val="tx1"/>
                </a:solidFill>
                <a:effectLst/>
                <a:uLnTx/>
                <a:uFillTx/>
                <a:latin typeface="+mn-lt"/>
                <a:ea typeface="+mn-ea"/>
                <a:cs typeface="+mn-cs"/>
              </a:rPr>
            </a:br>
            <a:r>
              <a:rPr kumimoji="0" lang="en-US" sz="2200" b="0" i="0" u="none" strike="noStrike" kern="1200" cap="none" spc="0" normalizeH="0" noProof="0" dirty="0" smtClean="0">
                <a:ln>
                  <a:noFill/>
                </a:ln>
                <a:solidFill>
                  <a:schemeClr val="tx1"/>
                </a:solidFill>
                <a:effectLst/>
                <a:uLnTx/>
                <a:uFillTx/>
                <a:latin typeface="+mn-lt"/>
                <a:ea typeface="+mn-ea"/>
                <a:cs typeface="+mn-cs"/>
              </a:rPr>
              <a:t>gather face-to-face and </a:t>
            </a:r>
            <a:r>
              <a:rPr lang="en-US" sz="2200" dirty="0" smtClean="0"/>
              <a:t>remotely to help us focus and strengthen the programmatic elements of our broadband proposal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Partners</a:t>
            </a:r>
            <a:endParaRPr lang="en-US" dirty="0"/>
          </a:p>
        </p:txBody>
      </p:sp>
      <p:sp>
        <p:nvSpPr>
          <p:cNvPr id="3" name="Text Placeholder 2"/>
          <p:cNvSpPr>
            <a:spLocks noGrp="1"/>
          </p:cNvSpPr>
          <p:nvPr>
            <p:ph type="body" idx="1"/>
          </p:nvPr>
        </p:nvSpPr>
        <p:spPr>
          <a:xfrm>
            <a:off x="457200" y="1219200"/>
            <a:ext cx="4040188" cy="762000"/>
          </a:xfrm>
        </p:spPr>
        <p:txBody>
          <a:bodyPr/>
          <a:lstStyle/>
          <a:p>
            <a:r>
              <a:rPr lang="en-US" dirty="0" smtClean="0"/>
              <a:t>Workforce Development</a:t>
            </a:r>
            <a:endParaRPr lang="en-US" dirty="0"/>
          </a:p>
        </p:txBody>
      </p:sp>
      <p:sp>
        <p:nvSpPr>
          <p:cNvPr id="4" name="Text Placeholder 3"/>
          <p:cNvSpPr>
            <a:spLocks noGrp="1"/>
          </p:cNvSpPr>
          <p:nvPr>
            <p:ph type="body" sz="half" idx="3"/>
          </p:nvPr>
        </p:nvSpPr>
        <p:spPr>
          <a:xfrm>
            <a:off x="4645026" y="1219200"/>
            <a:ext cx="4041775" cy="762000"/>
          </a:xfrm>
        </p:spPr>
        <p:txBody>
          <a:bodyPr/>
          <a:lstStyle/>
          <a:p>
            <a:r>
              <a:rPr lang="en-US" dirty="0" smtClean="0"/>
              <a:t>Broadband Proposal </a:t>
            </a:r>
            <a:endParaRPr lang="en-US" dirty="0"/>
          </a:p>
        </p:txBody>
      </p:sp>
      <p:sp>
        <p:nvSpPr>
          <p:cNvPr id="5" name="Content Placeholder 4"/>
          <p:cNvSpPr>
            <a:spLocks noGrp="1"/>
          </p:cNvSpPr>
          <p:nvPr>
            <p:ph sz="quarter" idx="2"/>
          </p:nvPr>
        </p:nvSpPr>
        <p:spPr>
          <a:xfrm>
            <a:off x="457200" y="2057400"/>
            <a:ext cx="4040188" cy="4038600"/>
          </a:xfrm>
        </p:spPr>
        <p:txBody>
          <a:bodyPr>
            <a:normAutofit/>
          </a:bodyPr>
          <a:lstStyle/>
          <a:p>
            <a:r>
              <a:rPr lang="en-US" dirty="0" smtClean="0"/>
              <a:t>Idaho Department of Labor</a:t>
            </a:r>
          </a:p>
          <a:p>
            <a:r>
              <a:rPr lang="en-US" dirty="0" smtClean="0"/>
              <a:t>Idaho Career Information System (CIS)</a:t>
            </a:r>
            <a:endParaRPr lang="en-US" dirty="0"/>
          </a:p>
        </p:txBody>
      </p:sp>
      <p:sp>
        <p:nvSpPr>
          <p:cNvPr id="6" name="Content Placeholder 5"/>
          <p:cNvSpPr>
            <a:spLocks noGrp="1"/>
          </p:cNvSpPr>
          <p:nvPr>
            <p:ph sz="quarter" idx="4"/>
          </p:nvPr>
        </p:nvSpPr>
        <p:spPr>
          <a:xfrm>
            <a:off x="4645025" y="2133600"/>
            <a:ext cx="4041775" cy="4038600"/>
          </a:xfrm>
        </p:spPr>
        <p:txBody>
          <a:bodyPr>
            <a:normAutofit fontScale="92500"/>
          </a:bodyPr>
          <a:lstStyle/>
          <a:p>
            <a:pPr>
              <a:spcBef>
                <a:spcPts val="400"/>
              </a:spcBef>
            </a:pPr>
            <a:r>
              <a:rPr lang="en-US" sz="2800" dirty="0" smtClean="0"/>
              <a:t>Bill &amp; Melinda Gates Foundation  </a:t>
            </a:r>
          </a:p>
          <a:p>
            <a:pPr>
              <a:buFont typeface="Arial" pitchFamily="34" charset="0"/>
              <a:buChar char="•"/>
            </a:pPr>
            <a:r>
              <a:rPr lang="en-US" sz="2300" dirty="0" smtClean="0"/>
              <a:t>Department of Labor</a:t>
            </a:r>
          </a:p>
          <a:p>
            <a:pPr>
              <a:buFont typeface="Arial" pitchFamily="34" charset="0"/>
              <a:buChar char="•"/>
            </a:pPr>
            <a:r>
              <a:rPr lang="en-US" sz="2300" dirty="0" err="1" smtClean="0"/>
              <a:t>IdahoPTV</a:t>
            </a:r>
            <a:endParaRPr lang="en-US" sz="2300" dirty="0" smtClean="0"/>
          </a:p>
          <a:p>
            <a:pPr lvl="0">
              <a:buFont typeface="Arial" pitchFamily="34" charset="0"/>
              <a:buChar char="•"/>
            </a:pPr>
            <a:r>
              <a:rPr lang="en-US" sz="2300" dirty="0" smtClean="0"/>
              <a:t>Idaho Regional Optic Network (IRON)</a:t>
            </a:r>
          </a:p>
          <a:p>
            <a:pPr lvl="0">
              <a:buFont typeface="Arial" pitchFamily="34" charset="0"/>
              <a:buChar char="•"/>
            </a:pPr>
            <a:r>
              <a:rPr lang="en-US" sz="2300" dirty="0" smtClean="0"/>
              <a:t>Department of Education</a:t>
            </a:r>
          </a:p>
          <a:p>
            <a:pPr lvl="0">
              <a:buFont typeface="Arial" pitchFamily="34" charset="0"/>
              <a:buChar char="•"/>
            </a:pPr>
            <a:r>
              <a:rPr lang="en-US" sz="2300" dirty="0" smtClean="0"/>
              <a:t>PTE/Adult Basic Education</a:t>
            </a:r>
          </a:p>
          <a:p>
            <a:pPr lvl="0">
              <a:buFont typeface="Arial" pitchFamily="34" charset="0"/>
              <a:buChar char="•"/>
            </a:pPr>
            <a:r>
              <a:rPr lang="en-US" sz="2300" dirty="0" smtClean="0"/>
              <a:t>Idaho Digital Learning Academy</a:t>
            </a:r>
          </a:p>
          <a:p>
            <a:pPr lvl="0">
              <a:buFont typeface="Arial" pitchFamily="34" charset="0"/>
              <a:buChar char="•"/>
            </a:pPr>
            <a:r>
              <a:rPr lang="en-US" sz="2300" dirty="0" smtClean="0"/>
              <a:t>Community Colleges</a:t>
            </a:r>
          </a:p>
          <a:p>
            <a:pPr lvl="0">
              <a:buFont typeface="Arial" pitchFamily="34" charset="0"/>
              <a:buChar char="•"/>
            </a:pPr>
            <a:endParaRPr lang="en-US" sz="2300" dirty="0" smtClean="0"/>
          </a:p>
          <a:p>
            <a:pPr lvl="0">
              <a:buFont typeface="Arial" pitchFamily="34" charset="0"/>
              <a:buChar char="•"/>
            </a:pPr>
            <a:endParaRPr lang="en-US" sz="23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Broadband Project Overview</a:t>
            </a:r>
            <a:endParaRPr lang="en-US" dirty="0"/>
          </a:p>
        </p:txBody>
      </p:sp>
      <p:graphicFrame>
        <p:nvGraphicFramePr>
          <p:cNvPr id="5" name="Object 4"/>
          <p:cNvGraphicFramePr>
            <a:graphicFrameLocks noChangeAspect="1"/>
          </p:cNvGraphicFramePr>
          <p:nvPr/>
        </p:nvGraphicFramePr>
        <p:xfrm>
          <a:off x="1431925" y="1101725"/>
          <a:ext cx="6645275" cy="4987925"/>
        </p:xfrm>
        <a:graphic>
          <a:graphicData uri="http://schemas.openxmlformats.org/presentationml/2006/ole">
            <p:oleObj spid="_x0000_s1027" name="Acrobat Document" r:id="rId4" imgW="6857143" imgH="5144218" progId="AcroExch.Document.7">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224272"/>
          </a:xfrm>
        </p:spPr>
        <p:txBody>
          <a:bodyPr/>
          <a:lstStyle/>
          <a:p>
            <a:r>
              <a:rPr lang="en-US" dirty="0" smtClean="0"/>
              <a:t>Overall budget: $2,850,346</a:t>
            </a:r>
          </a:p>
          <a:p>
            <a:r>
              <a:rPr lang="en-US" dirty="0" smtClean="0"/>
              <a:t>Federal Grant request: $1,907,531</a:t>
            </a:r>
          </a:p>
          <a:p>
            <a:r>
              <a:rPr lang="en-US" dirty="0" smtClean="0"/>
              <a:t>Match: $942,816</a:t>
            </a:r>
            <a:br>
              <a:rPr lang="en-US" dirty="0" smtClean="0"/>
            </a:br>
            <a:r>
              <a:rPr lang="en-US" dirty="0" smtClean="0"/>
              <a:t>(33.1% match: both in-kind and cash from some of our state agency partners and the Bill &amp; Melinda Gates Foundation; Commission's 		contribution is all in-kind) </a:t>
            </a:r>
          </a:p>
          <a:p>
            <a:endParaRPr lang="en-US" dirty="0"/>
          </a:p>
        </p:txBody>
      </p:sp>
      <p:sp>
        <p:nvSpPr>
          <p:cNvPr id="3" name="Title 2"/>
          <p:cNvSpPr>
            <a:spLocks noGrp="1"/>
          </p:cNvSpPr>
          <p:nvPr>
            <p:ph type="title"/>
          </p:nvPr>
        </p:nvSpPr>
        <p:spPr/>
        <p:txBody>
          <a:bodyPr/>
          <a:lstStyle/>
          <a:p>
            <a:r>
              <a:rPr lang="en-US" dirty="0" smtClean="0"/>
              <a:t>Broadband Proposal Budget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1633</TotalTime>
  <Words>461</Words>
  <Application>Microsoft Office PowerPoint</Application>
  <PresentationFormat>On-screen Show (4:3)</PresentationFormat>
  <Paragraphs>110</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Concourse</vt:lpstr>
      <vt:lpstr>Acrobat Document</vt:lpstr>
      <vt:lpstr>Idaho Commission for Libraries </vt:lpstr>
      <vt:lpstr>ICFL Mission</vt:lpstr>
      <vt:lpstr>Overview</vt:lpstr>
      <vt:lpstr>A Two-Fold Approach</vt:lpstr>
      <vt:lpstr>CIS/IdahoWorks Training </vt:lpstr>
      <vt:lpstr>Broadband Stakeholder Workshop</vt:lpstr>
      <vt:lpstr>Key Partners</vt:lpstr>
      <vt:lpstr>Broadband Project Overview</vt:lpstr>
      <vt:lpstr>Broadband Proposal Budget</vt:lpstr>
      <vt:lpstr>Outcomes</vt:lpstr>
      <vt:lpstr>Comments</vt:lpstr>
      <vt:lpstr>Questions?</vt:lpstr>
      <vt:lpstr>Comments-CIS and IdahoWorks</vt:lpstr>
      <vt:lpstr>Comments-Broadband proposal </vt:lpstr>
      <vt:lpstr>Comments-Broadband proposal </vt:lpstr>
      <vt:lpstr>Comments-Governor Highly Recommends Broadband Proposal </vt:lpstr>
    </vt:vector>
  </TitlesOfParts>
  <Company>Idaho Commission for Libraries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 ICFL </dc:title>
  <dc:subject>Denver CO May 2010</dc:subject>
  <dc:creator>teresa.lipus</dc:creator>
  <cp:lastModifiedBy>teresa.lipus</cp:lastModifiedBy>
  <cp:revision>142</cp:revision>
  <dcterms:created xsi:type="dcterms:W3CDTF">2010-05-06T17:11:32Z</dcterms:created>
  <dcterms:modified xsi:type="dcterms:W3CDTF">2010-05-29T18:19:50Z</dcterms:modified>
</cp:coreProperties>
</file>