
<file path=[Content_Types].xml><?xml version="1.0" encoding="utf-8"?>
<Types xmlns="http://schemas.openxmlformats.org/package/2006/content-types">
  <Override PartName="/ppt/slideMasters/slideMaster3.xml" ContentType="application/vnd.openxmlformats-officedocument.presentationml.slideMaster+xml"/>
  <Override PartName="/ppt/slides/slide47.xml" ContentType="application/vnd.openxmlformats-officedocument.presentationml.slide+xml"/>
  <Override PartName="/ppt/slides/slide58.xml" ContentType="application/vnd.openxmlformats-officedocument.presentationml.slide+xml"/>
  <Override PartName="/ppt/theme/theme5.xml" ContentType="application/vnd.openxmlformats-officedocument.theme+xml"/>
  <Override PartName="/ppt/slideLayouts/slideLayout57.xml" ContentType="application/vnd.openxmlformats-officedocument.presentationml.slideLayout+xml"/>
  <Override PartName="/ppt/notesSlides/notesSlide2.xml" ContentType="application/vnd.openxmlformats-officedocument.presentationml.notesSlide+xml"/>
  <Override PartName="/ppt/theme/themeOverride12.xml" ContentType="application/vnd.openxmlformats-officedocument.themeOverride+xml"/>
  <Override PartName="/ppt/slides/slide36.xml" ContentType="application/vnd.openxmlformats-officedocument.presentationml.slide+xml"/>
  <Override PartName="/ppt/slideLayouts/slideLayout46.xml" ContentType="application/vnd.openxmlformats-officedocument.presentationml.slideLayout+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Masters/slideMaster19.xml" ContentType="application/vnd.openxmlformats-officedocument.presentationml.slideMaster+xml"/>
  <Override PartName="/ppt/slides/slide25.xml" ContentType="application/vnd.openxmlformats-officedocument.presentationml.slid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theme/theme18.xml" ContentType="application/vnd.openxmlformats-officedocument.theme+xml"/>
  <Override PartName="/ppt/slideLayouts/slideLayout60.xml" ContentType="application/vnd.openxmlformats-officedocument.presentationml.slideLayout+xml"/>
  <Override PartName="/ppt/theme/theme29.xml" ContentType="application/vnd.openxmlformats-officedocument.theme+xml"/>
  <Override PartName="/ppt/slideLayouts/slideLayout71.xml" ContentType="application/vnd.openxmlformats-officedocument.presentationml.slideLayout+xml"/>
  <Override PartName="/ppt/theme/themeOverride1.xml" ContentType="application/vnd.openxmlformats-officedocument.themeOverride+xml"/>
  <Override PartName="/ppt/notesSlides/notesSlide16.xml" ContentType="application/vnd.openxmlformats-officedocument.presentationml.notesSlide+xml"/>
  <Override PartName="/ppt/tableStyles.xml" ContentType="application/vnd.openxmlformats-officedocument.presentationml.tableStyles+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slideMasters/slideMaster8.xml" ContentType="application/vnd.openxmlformats-officedocument.presentationml.slideMaster+xml"/>
  <Override PartName="/ppt/slideMasters/slideMaster11.xml" ContentType="application/vnd.openxmlformats-officedocument.presentationml.slideMaster+xml"/>
  <Override PartName="/ppt/slideMasters/slideMaster22.xml" ContentType="application/vnd.openxmlformats-officedocument.presentationml.slideMaster+xml"/>
  <Override PartName="/ppt/notesSlides/notesSlide30.xml" ContentType="application/vnd.openxmlformats-officedocument.presentationml.notesSlide+xml"/>
  <Override PartName="/ppt/theme/theme21.xml" ContentType="application/vnd.openxmlformats-officedocument.theme+xml"/>
  <Override PartName="/ppt/theme/theme32.xml" ContentType="application/vnd.openxmlformats-officedocument.theme+xml"/>
  <Override PartName="/ppt/notesSlides/notesSlide7.xml" ContentType="application/vnd.openxmlformats-officedocument.presentationml.notesSlide+xml"/>
  <Override PartName="/ppt/theme/theme10.xml" ContentType="application/vnd.openxmlformats-officedocument.theme+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slideLayouts/slideLayout29.xml" ContentType="application/vnd.openxmlformats-officedocument.presentationml.slideLayout+xml"/>
  <Override PartName="/ppt/slides/slide55.xml" ContentType="application/vnd.openxmlformats-officedocument.presentationml.slide+xml"/>
  <Override PartName="/ppt/theme/theme2.xml" ContentType="application/vnd.openxmlformats-officedocument.theme+xml"/>
  <Override PartName="/ppt/slideLayouts/slideLayout18.xml" ContentType="application/vnd.openxmlformats-officedocument.presentationml.slideLayout+xml"/>
  <Override PartName="/ppt/slideLayouts/slideLayout65.xml" ContentType="application/vnd.openxmlformats-officedocument.presentationml.slideLayout+xml"/>
  <Override PartName="/ppt/theme/themeOverride6.xml" ContentType="application/vnd.openxmlformats-officedocument.themeOverride+xml"/>
  <Override PartName="/ppt/notesSlides/notesSlide57.xml" ContentType="application/vnd.openxmlformats-officedocument.presentationml.notesSlide+xml"/>
  <Override PartName="/ppt/slideMasters/slideMaster27.xml" ContentType="application/vnd.openxmlformats-officedocument.presentationml.slideMaster+xml"/>
  <Override PartName="/ppt/slides/slide33.xml" ContentType="application/vnd.openxmlformats-officedocument.presentationml.slide+xml"/>
  <Override PartName="/ppt/slides/slide44.xml" ContentType="application/vnd.openxmlformats-officedocument.presentationml.slide+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notesSlides/notesSlide46.xml" ContentType="application/vnd.openxmlformats-officedocument.presentationml.notesSlide+xml"/>
  <Override PartName="/ppt/presentation.xml" ContentType="application/vnd.openxmlformats-officedocument.presentationml.presentation.main+xml"/>
  <Override PartName="/ppt/slideMasters/slideMaster16.xml" ContentType="application/vnd.openxmlformats-officedocument.presentationml.slideMaster+xml"/>
  <Override PartName="/ppt/slides/slide22.xml" ContentType="application/vnd.openxmlformats-officedocument.presentationml.slide+xml"/>
  <Override PartName="/ppt/slideLayouts/slideLayout32.xml" ContentType="application/vnd.openxmlformats-officedocument.presentationml.slideLayout+xml"/>
  <Override PartName="/ppt/notesSlides/notesSlide24.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Layouts/slideLayout21.xml" ContentType="application/vnd.openxmlformats-officedocument.presentationml.slideLayout+xml"/>
  <Override PartName="/ppt/theme/theme26.xml" ContentType="application/vnd.openxmlformats-officedocument.theme+xml"/>
  <Override PartName="/ppt/notesSlides/notesSlide13.xml" ContentType="application/vnd.openxmlformats-officedocument.presentationml.notesSlide+xml"/>
  <Override PartName="/ppt/slideMasters/slideMaster30.xml" ContentType="application/vnd.openxmlformats-officedocument.presentationml.slideMaster+xml"/>
  <Override PartName="/ppt/slideLayouts/slideLayout10.xml" ContentType="application/vnd.openxmlformats-officedocument.presentationml.slideLayout+xml"/>
  <Override PartName="/ppt/theme/theme15.xml" ContentType="application/vnd.openxmlformats-officedocument.theme+xml"/>
  <Override PartName="/ppt/slideMasters/slideMaster5.xml" ContentType="application/vnd.openxmlformats-officedocument.presentationml.slideMaster+xml"/>
  <Override PartName="/ppt/slides/slide49.xml" ContentType="application/vnd.openxmlformats-officedocument.presentationml.slide+xml"/>
  <Override PartName="/ppt/handoutMasters/handoutMaster1.xml" ContentType="application/vnd.openxmlformats-officedocument.presentationml.handoutMaster+xml"/>
  <Override PartName="/ppt/theme/theme7.xml" ContentType="application/vnd.openxmlformats-officedocument.theme+xml"/>
  <Override PartName="/ppt/theme/theme11.xml" ContentType="application/vnd.openxmlformats-officedocument.theme+xml"/>
  <Override PartName="/ppt/slideLayouts/slideLayout59.xml" ContentType="application/vnd.openxmlformats-officedocument.presentationml.slideLayout+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ppt/slideLayouts/slideLayout66.xml" ContentType="application/vnd.openxmlformats-officedocument.presentationml.slideLayout+xml"/>
  <Override PartName="/ppt/theme/themeOverride7.xml" ContentType="application/vnd.openxmlformats-officedocument.themeOverrid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55.xml" ContentType="application/vnd.openxmlformats-officedocument.presentationml.slideLayout+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theme/themeOverride10.xml" ContentType="application/vnd.openxmlformats-officedocument.themeOverride+xml"/>
  <Override PartName="/ppt/slideMasters/slideMaster28.xml" ContentType="application/vnd.openxmlformats-officedocument.presentationml.slideMaster+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Override PartName="/ppt/slideLayouts/slideLayout62.xml" ContentType="application/vnd.openxmlformats-officedocument.presentationml.slideLayout+xml"/>
  <Override PartName="/ppt/slideLayouts/slideLayout73.xml" ContentType="application/vnd.openxmlformats-officedocument.presentationml.slideLayout+xml"/>
  <Override PartName="/ppt/theme/themeOverride3.xml" ContentType="application/vnd.openxmlformats-officedocument.themeOverride+xml"/>
  <Override PartName="/ppt/notesSlides/notesSlide18.xml" ContentType="application/vnd.openxmlformats-officedocument.presentationml.notesSlide+xml"/>
  <Default Extension="wmf" ContentType="image/x-wmf"/>
  <Override PartName="/ppt/notesSlides/notesSlide36.xml" ContentType="application/vnd.openxmlformats-officedocument.presentationml.notesSlide+xml"/>
  <Default Extension="rels" ContentType="application/vnd.openxmlformats-package.relationships+xml"/>
  <Override PartName="/ppt/slideMasters/slideMaster17.xml" ContentType="application/vnd.openxmlformats-officedocument.presentationml.slideMaster+xml"/>
  <Override PartName="/ppt/slides/slide23.xml" ContentType="application/vnd.openxmlformats-officedocument.presentationml.slide+xml"/>
  <Override PartName="/ppt/slides/slide41.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51.xml" ContentType="application/vnd.openxmlformats-officedocument.presentationml.slideLayout+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slideMasters/slideMaster24.xml" ContentType="application/vnd.openxmlformats-officedocument.presentationml.slideMaster+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theme/theme16.xml" ContentType="application/vnd.openxmlformats-officedocument.theme+xml"/>
  <Override PartName="/ppt/slideLayouts/slideLayout40.xml" ContentType="application/vnd.openxmlformats-officedocument.presentationml.slideLayout+xml"/>
  <Override PartName="/ppt/theme/theme27.xml" ContentType="application/vnd.openxmlformats-officedocument.theme+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slideMasters/slideMaster13.xml" ContentType="application/vnd.openxmlformats-officedocument.presentationml.slideMaster+xml"/>
  <Override PartName="/ppt/theme/theme23.xml" ContentType="application/vnd.openxmlformats-officedocument.them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slideMasters/slideMaster6.xml" ContentType="application/vnd.openxmlformats-officedocument.presentationml.slideMaster+xml"/>
  <Override PartName="/ppt/slideMasters/slideMaster20.xml" ContentType="application/vnd.openxmlformats-officedocument.presentationml.slideMaster+xml"/>
  <Override PartName="/ppt/theme/theme8.xml" ContentType="application/vnd.openxmlformats-officedocument.theme+xml"/>
  <Override PartName="/ppt/theme/theme12.xml" ContentType="application/vnd.openxmlformats-officedocument.theme+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theme/theme30.xml" ContentType="application/vnd.openxmlformats-officedocument.theme+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theme/theme4.xml" ContentType="application/vnd.openxmlformats-officedocument.theme+xml"/>
  <Override PartName="/ppt/slideLayouts/slideLayout38.xml" ContentType="application/vnd.openxmlformats-officedocument.presentationml.slideLayout+xml"/>
  <Override PartName="/ppt/slideLayouts/slideLayout49.xml" ContentType="application/vnd.openxmlformats-officedocument.presentationml.slideLayout+xml"/>
  <Override PartName="/ppt/slideLayouts/slideLayout67.xml" ContentType="application/vnd.openxmlformats-officedocument.presentationml.slideLayout+xml"/>
  <Override PartName="/ppt/notesSlides/notesSlide1.xml" ContentType="application/vnd.openxmlformats-officedocument.presentationml.notesSlide+xml"/>
  <Override PartName="/ppt/theme/themeOverride8.xml" ContentType="application/vnd.openxmlformats-officedocument.themeOverride+xml"/>
  <Override PartName="/ppt/theme/themeOverride11.xml" ContentType="application/vnd.openxmlformats-officedocument.themeOverride+xml"/>
  <Override PartName="/ppt/slideMasters/slideMaster29.xml" ContentType="application/vnd.openxmlformats-officedocument.presentationml.slideMaster+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slideLayouts/slideLayout74.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slideMasters/slideMaster18.xml" ContentType="application/vnd.openxmlformats-officedocument.presentationml.slideMaster+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Default Extension="jpeg" ContentType="image/jpeg"/>
  <Override PartName="/ppt/slideLayouts/slideLayout16.xml" ContentType="application/vnd.openxmlformats-officedocument.presentationml.slideLayout+xml"/>
  <Override PartName="/ppt/slideLayouts/slideLayout34.xml" ContentType="application/vnd.openxmlformats-officedocument.presentationml.slideLayout+xml"/>
  <Override PartName="/ppt/slideLayouts/slideLayout63.xml" ContentType="application/vnd.openxmlformats-officedocument.presentationml.slideLayout+xml"/>
  <Override PartName="/ppt/theme/themeOverride4.xml" ContentType="application/vnd.openxmlformats-officedocument.themeOverride+xml"/>
  <Override PartName="/ppt/notesSlides/notesSlide37.xml" ContentType="application/vnd.openxmlformats-officedocument.presentationml.notesSlide+xml"/>
  <Override PartName="/ppt/notesSlides/notesSlide55.xml" ContentType="application/vnd.openxmlformats-officedocument.presentationml.notesSlide+xml"/>
  <Override PartName="/ppt/slideMasters/slideMaster25.xml" ContentType="application/vnd.openxmlformats-officedocument.presentationml.slideMaster+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theme/theme28.xml" ContentType="application/vnd.openxmlformats-officedocument.theme+xml"/>
  <Override PartName="/ppt/slideLayouts/slideLayout70.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slideMasters/slideMaster14.xml" ContentType="application/vnd.openxmlformats-officedocument.presentationml.slideMaster+xml"/>
  <Override PartName="/ppt/slides/slide20.xml" ContentType="application/vnd.openxmlformats-officedocument.presentationml.slide+xml"/>
  <Override PartName="/ppt/slideLayouts/slideLayout12.xml" ContentType="application/vnd.openxmlformats-officedocument.presentationml.slideLayout+xml"/>
  <Override PartName="/ppt/theme/theme17.xml" ContentType="application/vnd.openxmlformats-officedocument.theme+xml"/>
  <Override PartName="/ppt/slideLayouts/slideLayout30.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slideMasters/slideMaster21.xml" ContentType="application/vnd.openxmlformats-officedocument.presentationml.slideMaster+xml"/>
  <Override PartName="/ppt/theme/theme24.xml" ContentType="application/vnd.openxmlformats-officedocument.theme+xml"/>
  <Default Extension="tiff" ContentType="image/tiff"/>
  <Override PartName="/ppt/notesSlides/notesSlide11.xml" ContentType="application/vnd.openxmlformats-officedocument.presentationml.notesSlide+xml"/>
  <Override PartName="/ppt/notesSlides/notesSlide40.xml" ContentType="application/vnd.openxmlformats-officedocument.presentationml.notesSlide+xml"/>
  <Override PartName="/ppt/slideMasters/slideMaster7.xml" ContentType="application/vnd.openxmlformats-officedocument.presentationml.slideMaster+xml"/>
  <Override PartName="/ppt/slideMasters/slideMaster10.xml" ContentType="application/vnd.openxmlformats-officedocument.presentationml.slideMaster+xml"/>
  <Override PartName="/ppt/theme/theme9.xml" ContentType="application/vnd.openxmlformats-officedocument.theme+xml"/>
  <Override PartName="/ppt/theme/theme13.xml" ContentType="application/vnd.openxmlformats-officedocument.theme+xml"/>
  <Override PartName="/ppt/theme/theme31.xml" ContentType="application/vnd.openxmlformats-officedocument.theme+xml"/>
  <Override PartName="/ppt/notesSlides/notesSlide6.xml" ContentType="application/vnd.openxmlformats-officedocument.presentationml.notesSlide+xml"/>
  <Override PartName="/ppt/slides/slide8.xml" ContentType="application/vnd.openxmlformats-officedocument.presentationml.slide+xml"/>
  <Override PartName="/ppt/theme/theme20.xml" ContentType="application/vnd.openxmlformats-officedocument.theme+xml"/>
  <Override PartName="/ppt/slideLayouts/slideLayout68.xml" ContentType="application/vnd.openxmlformats-officedocument.presentationml.slideLayout+xml"/>
  <Override PartName="/ppt/theme/themeOverride9.xml" ContentType="application/vnd.openxmlformats-officedocument.themeOverride+xml"/>
  <Override PartName="/ppt/slides/slide29.xml" ContentType="application/vnd.openxmlformats-officedocument.presentationml.slide+xml"/>
  <Override PartName="/ppt/slideLayouts/slideLayout39.xml" ContentType="application/vnd.openxmlformats-officedocument.presentationml.slideLayout+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64.xml" ContentType="application/vnd.openxmlformats-officedocument.presentationml.slideLayout+xml"/>
  <Override PartName="/ppt/slideLayouts/slideLayout75.xml" ContentType="application/vnd.openxmlformats-officedocument.presentationml.slideLayout+xml"/>
  <Override PartName="/ppt/theme/themeOverride5.xml" ContentType="application/vnd.openxmlformats-officedocument.themeOverride+xml"/>
  <Override PartName="/ppt/slides/slide43.xml" ContentType="application/vnd.openxmlformats-officedocument.presentationml.slide+xml"/>
  <Override PartName="/ppt/theme/theme1.xml" ContentType="application/vnd.openxmlformats-officedocument.theme+xml"/>
  <Override PartName="/ppt/slideLayouts/slideLayout53.xml" ContentType="application/vnd.openxmlformats-officedocument.presentationml.slideLayout+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slideMasters/slideMaster26.xml" ContentType="application/vnd.openxmlformats-officedocument.presentationml.slideMaster+xml"/>
  <Override PartName="/ppt/slides/slide32.xml" ContentType="application/vnd.openxmlformats-officedocument.presentationml.slide+xml"/>
  <Override PartName="/ppt/slideLayouts/slideLayout42.xml" ContentType="application/vnd.openxmlformats-officedocument.presentationml.slideLayout+xml"/>
  <Override PartName="/ppt/notesSlides/notesSlide34.xml" ContentType="application/vnd.openxmlformats-officedocument.presentationml.notesSlide+xml"/>
  <Override PartName="/ppt/slideMasters/slideMaster15.xml" ContentType="application/vnd.openxmlformats-officedocument.presentationml.slideMaster+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notesSlides/notesSlide23.xml" ContentType="application/vnd.openxmlformats-officedocument.presentationml.notesSlide+xml"/>
  <Override PartName="/ppt/theme/theme14.xml" ContentType="application/vnd.openxmlformats-officedocument.theme+xml"/>
  <Override PartName="/ppt/theme/theme25.xml" ContentType="application/vnd.openxmlformats-officedocument.theme+xml"/>
  <Override PartName="/ppt/notesSlides/notesSlide12.xml" ContentType="application/vnd.openxmlformats-officedocument.presentationml.notesSlide+xml"/>
  <Override PartName="/ppt/slideMasters/slideMaster4.xml" ContentType="application/vnd.openxmlformats-officedocument.presentationml.slideMaster+xml"/>
  <Override PartName="/ppt/slides/slide9.xml" ContentType="application/vnd.openxmlformats-officedocument.presentationml.slide+xml"/>
  <Override PartName="/ppt/viewProps.xml" ContentType="application/vnd.openxmlformats-officedocument.presentationml.viewProps+xml"/>
  <Override PartName="/ppt/theme/theme6.xml" ContentType="application/vnd.openxmlformats-officedocument.theme+xml"/>
  <Override PartName="/ppt/slideLayouts/slideLayout69.xml" ContentType="application/vnd.openxmlformats-officedocument.presentationml.slideLayout+xml"/>
  <Override PartName="/ppt/slides/slide48.xml" ContentType="application/vnd.openxmlformats-officedocument.presentationml.slide+xml"/>
  <Override PartName="/ppt/slideLayouts/slideLayout58.xml" ContentType="application/vnd.openxmlformats-officedocument.presentationml.slideLayout+xml"/>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72.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slides/slide51.xml" ContentType="application/vnd.openxmlformats-officedocument.presentationml.slide+xml"/>
  <Override PartName="/ppt/slideLayouts/slideLayout14.xml" ContentType="application/vnd.openxmlformats-officedocument.presentationml.slideLayout+xml"/>
  <Override PartName="/ppt/theme/theme19.xml" ContentType="application/vnd.openxmlformats-officedocument.theme+xml"/>
  <Override PartName="/ppt/slideLayouts/slideLayout61.xml" ContentType="application/vnd.openxmlformats-officedocument.presentationml.slideLayout+xml"/>
  <Override PartName="/ppt/theme/themeOverride2.xml" ContentType="application/vnd.openxmlformats-officedocument.themeOverride+xml"/>
  <Override PartName="/ppt/tags/tag1.xml" ContentType="application/vnd.openxmlformats-officedocument.presentationml.tags+xml"/>
  <Override PartName="/ppt/notesSlides/notesSlide53.xml" ContentType="application/vnd.openxmlformats-officedocument.presentationml.notesSlide+xml"/>
  <Override PartName="/ppt/slideMasters/slideMaster23.xml" ContentType="application/vnd.openxmlformats-officedocument.presentationml.slideMaster+xml"/>
  <Override PartName="/ppt/slides/slide40.xml" ContentType="application/vnd.openxmlformats-officedocument.presentationml.slide+xml"/>
  <Override PartName="/ppt/slideLayouts/slideLayout50.xml" ContentType="application/vnd.openxmlformats-officedocument.presentationml.slideLayout+xml"/>
  <Override PartName="/ppt/notesSlides/notesSlide42.xml" ContentType="application/vnd.openxmlformats-officedocument.presentationml.notesSlide+xml"/>
  <Override PartName="/ppt/slideMasters/slideMaster9.xml" ContentType="application/vnd.openxmlformats-officedocument.presentationml.slideMaster+xml"/>
  <Override PartName="/ppt/slideMasters/slideMaster12.xml" ContentType="application/vnd.openxmlformats-officedocument.presentationml.slideMaster+xml"/>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theme/theme22.xml" ContentType="application/vnd.openxmlformats-officedocument.them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8" r:id="rId1"/>
    <p:sldMasterId id="2147483670" r:id="rId2"/>
    <p:sldMasterId id="2147483679" r:id="rId3"/>
    <p:sldMasterId id="2147483681" r:id="rId4"/>
    <p:sldMasterId id="2147483691" r:id="rId5"/>
    <p:sldMasterId id="2147483693" r:id="rId6"/>
    <p:sldMasterId id="2147483701" r:id="rId7"/>
    <p:sldMasterId id="2147483703" r:id="rId8"/>
    <p:sldMasterId id="2147483758" r:id="rId9"/>
    <p:sldMasterId id="2147483760" r:id="rId10"/>
    <p:sldMasterId id="2147483837" r:id="rId11"/>
    <p:sldMasterId id="2147483765" r:id="rId12"/>
    <p:sldMasterId id="2147483767" r:id="rId13"/>
    <p:sldMasterId id="2147483769" r:id="rId14"/>
    <p:sldMasterId id="2147483771" r:id="rId15"/>
    <p:sldMasterId id="2147483773" r:id="rId16"/>
    <p:sldMasterId id="2147483775" r:id="rId17"/>
    <p:sldMasterId id="2147483777" r:id="rId18"/>
    <p:sldMasterId id="2147483779" r:id="rId19"/>
    <p:sldMasterId id="2147483781" r:id="rId20"/>
    <p:sldMasterId id="2147483782" r:id="rId21"/>
    <p:sldMasterId id="2147483784" r:id="rId22"/>
    <p:sldMasterId id="2147483786" r:id="rId23"/>
    <p:sldMasterId id="2147483788" r:id="rId24"/>
    <p:sldMasterId id="2147483794" r:id="rId25"/>
    <p:sldMasterId id="2147483806" r:id="rId26"/>
    <p:sldMasterId id="2147483810" r:id="rId27"/>
    <p:sldMasterId id="2147483822" r:id="rId28"/>
    <p:sldMasterId id="2147483834" r:id="rId29"/>
    <p:sldMasterId id="2147483841" r:id="rId30"/>
  </p:sldMasterIdLst>
  <p:notesMasterIdLst>
    <p:notesMasterId r:id="rId89"/>
  </p:notesMasterIdLst>
  <p:handoutMasterIdLst>
    <p:handoutMasterId r:id="rId90"/>
  </p:handoutMasterIdLst>
  <p:sldIdLst>
    <p:sldId id="293" r:id="rId31"/>
    <p:sldId id="330" r:id="rId32"/>
    <p:sldId id="294" r:id="rId33"/>
    <p:sldId id="295" r:id="rId34"/>
    <p:sldId id="302" r:id="rId35"/>
    <p:sldId id="303" r:id="rId36"/>
    <p:sldId id="304" r:id="rId37"/>
    <p:sldId id="331" r:id="rId38"/>
    <p:sldId id="332" r:id="rId39"/>
    <p:sldId id="333" r:id="rId40"/>
    <p:sldId id="334" r:id="rId41"/>
    <p:sldId id="305" r:id="rId42"/>
    <p:sldId id="336" r:id="rId43"/>
    <p:sldId id="306" r:id="rId44"/>
    <p:sldId id="307" r:id="rId45"/>
    <p:sldId id="337" r:id="rId46"/>
    <p:sldId id="387" r:id="rId47"/>
    <p:sldId id="354" r:id="rId48"/>
    <p:sldId id="346" r:id="rId49"/>
    <p:sldId id="309" r:id="rId50"/>
    <p:sldId id="358" r:id="rId51"/>
    <p:sldId id="359" r:id="rId52"/>
    <p:sldId id="356" r:id="rId53"/>
    <p:sldId id="357" r:id="rId54"/>
    <p:sldId id="360" r:id="rId55"/>
    <p:sldId id="315" r:id="rId56"/>
    <p:sldId id="316" r:id="rId57"/>
    <p:sldId id="328" r:id="rId58"/>
    <p:sldId id="327" r:id="rId59"/>
    <p:sldId id="299" r:id="rId60"/>
    <p:sldId id="383" r:id="rId61"/>
    <p:sldId id="374" r:id="rId62"/>
    <p:sldId id="388" r:id="rId63"/>
    <p:sldId id="371" r:id="rId64"/>
    <p:sldId id="301" r:id="rId65"/>
    <p:sldId id="366" r:id="rId66"/>
    <p:sldId id="365" r:id="rId67"/>
    <p:sldId id="363" r:id="rId68"/>
    <p:sldId id="364" r:id="rId69"/>
    <p:sldId id="367" r:id="rId70"/>
    <p:sldId id="329" r:id="rId71"/>
    <p:sldId id="373" r:id="rId72"/>
    <p:sldId id="384" r:id="rId73"/>
    <p:sldId id="389" r:id="rId74"/>
    <p:sldId id="385" r:id="rId75"/>
    <p:sldId id="370" r:id="rId76"/>
    <p:sldId id="324" r:id="rId77"/>
    <p:sldId id="321" r:id="rId78"/>
    <p:sldId id="323" r:id="rId79"/>
    <p:sldId id="381" r:id="rId80"/>
    <p:sldId id="282" r:id="rId81"/>
    <p:sldId id="283" r:id="rId82"/>
    <p:sldId id="369" r:id="rId83"/>
    <p:sldId id="285" r:id="rId84"/>
    <p:sldId id="289" r:id="rId85"/>
    <p:sldId id="291" r:id="rId86"/>
    <p:sldId id="382" r:id="rId87"/>
    <p:sldId id="386" r:id="rId88"/>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1859C"/>
    <a:srgbClr val="FFFFFF"/>
    <a:srgbClr val="EBF0F9"/>
    <a:srgbClr val="FEECDE"/>
    <a:srgbClr val="FDE0CB"/>
    <a:srgbClr val="F7923F"/>
    <a:srgbClr val="D5E0F3"/>
    <a:srgbClr val="82B5D8"/>
    <a:srgbClr val="A0C9E0"/>
    <a:srgbClr val="008080"/>
  </p:clrMru>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120" autoAdjust="0"/>
    <p:restoredTop sz="73104" autoAdjust="0"/>
  </p:normalViewPr>
  <p:slideViewPr>
    <p:cSldViewPr>
      <p:cViewPr varScale="1">
        <p:scale>
          <a:sx n="72" d="100"/>
          <a:sy n="72" d="100"/>
        </p:scale>
        <p:origin x="-810"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Master" Target="slideMasters/slideMaster18.xml"/><Relationship Id="rId26" Type="http://schemas.openxmlformats.org/officeDocument/2006/relationships/slideMaster" Target="slideMasters/slideMaster26.xml"/><Relationship Id="rId39" Type="http://schemas.openxmlformats.org/officeDocument/2006/relationships/slide" Target="slides/slide9.xml"/><Relationship Id="rId21" Type="http://schemas.openxmlformats.org/officeDocument/2006/relationships/slideMaster" Target="slideMasters/slideMaster21.xml"/><Relationship Id="rId34" Type="http://schemas.openxmlformats.org/officeDocument/2006/relationships/slide" Target="slides/slide4.xml"/><Relationship Id="rId42" Type="http://schemas.openxmlformats.org/officeDocument/2006/relationships/slide" Target="slides/slide12.xml"/><Relationship Id="rId47" Type="http://schemas.openxmlformats.org/officeDocument/2006/relationships/slide" Target="slides/slide17.xml"/><Relationship Id="rId50" Type="http://schemas.openxmlformats.org/officeDocument/2006/relationships/slide" Target="slides/slide20.xml"/><Relationship Id="rId55" Type="http://schemas.openxmlformats.org/officeDocument/2006/relationships/slide" Target="slides/slide25.xml"/><Relationship Id="rId63" Type="http://schemas.openxmlformats.org/officeDocument/2006/relationships/slide" Target="slides/slide33.xml"/><Relationship Id="rId68" Type="http://schemas.openxmlformats.org/officeDocument/2006/relationships/slide" Target="slides/slide38.xml"/><Relationship Id="rId76" Type="http://schemas.openxmlformats.org/officeDocument/2006/relationships/slide" Target="slides/slide46.xml"/><Relationship Id="rId84" Type="http://schemas.openxmlformats.org/officeDocument/2006/relationships/slide" Target="slides/slide54.xml"/><Relationship Id="rId89" Type="http://schemas.openxmlformats.org/officeDocument/2006/relationships/notesMaster" Target="notesMasters/notesMaster1.xml"/><Relationship Id="rId7" Type="http://schemas.openxmlformats.org/officeDocument/2006/relationships/slideMaster" Target="slideMasters/slideMaster7.xml"/><Relationship Id="rId71" Type="http://schemas.openxmlformats.org/officeDocument/2006/relationships/slide" Target="slides/slide41.xml"/><Relationship Id="rId92"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Master" Target="slideMasters/slideMaster29.xml"/><Relationship Id="rId11" Type="http://schemas.openxmlformats.org/officeDocument/2006/relationships/slideMaster" Target="slideMasters/slideMaster11.xml"/><Relationship Id="rId24" Type="http://schemas.openxmlformats.org/officeDocument/2006/relationships/slideMaster" Target="slideMasters/slideMaster24.xml"/><Relationship Id="rId32" Type="http://schemas.openxmlformats.org/officeDocument/2006/relationships/slide" Target="slides/slide2.xml"/><Relationship Id="rId37" Type="http://schemas.openxmlformats.org/officeDocument/2006/relationships/slide" Target="slides/slide7.xml"/><Relationship Id="rId40" Type="http://schemas.openxmlformats.org/officeDocument/2006/relationships/slide" Target="slides/slide10.xml"/><Relationship Id="rId45" Type="http://schemas.openxmlformats.org/officeDocument/2006/relationships/slide" Target="slides/slide15.xml"/><Relationship Id="rId53" Type="http://schemas.openxmlformats.org/officeDocument/2006/relationships/slide" Target="slides/slide23.xml"/><Relationship Id="rId58" Type="http://schemas.openxmlformats.org/officeDocument/2006/relationships/slide" Target="slides/slide28.xml"/><Relationship Id="rId66" Type="http://schemas.openxmlformats.org/officeDocument/2006/relationships/slide" Target="slides/slide36.xml"/><Relationship Id="rId74" Type="http://schemas.openxmlformats.org/officeDocument/2006/relationships/slide" Target="slides/slide44.xml"/><Relationship Id="rId79" Type="http://schemas.openxmlformats.org/officeDocument/2006/relationships/slide" Target="slides/slide49.xml"/><Relationship Id="rId87" Type="http://schemas.openxmlformats.org/officeDocument/2006/relationships/slide" Target="slides/slide57.xml"/><Relationship Id="rId5" Type="http://schemas.openxmlformats.org/officeDocument/2006/relationships/slideMaster" Target="slideMasters/slideMaster5.xml"/><Relationship Id="rId61" Type="http://schemas.openxmlformats.org/officeDocument/2006/relationships/slide" Target="slides/slide31.xml"/><Relationship Id="rId82" Type="http://schemas.openxmlformats.org/officeDocument/2006/relationships/slide" Target="slides/slide52.xml"/><Relationship Id="rId90" Type="http://schemas.openxmlformats.org/officeDocument/2006/relationships/handoutMaster" Target="handoutMasters/handoutMaster1.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30" Type="http://schemas.openxmlformats.org/officeDocument/2006/relationships/slideMaster" Target="slideMasters/slideMaster30.xml"/><Relationship Id="rId35" Type="http://schemas.openxmlformats.org/officeDocument/2006/relationships/slide" Target="slides/slide5.xml"/><Relationship Id="rId43" Type="http://schemas.openxmlformats.org/officeDocument/2006/relationships/slide" Target="slides/slide13.xml"/><Relationship Id="rId48" Type="http://schemas.openxmlformats.org/officeDocument/2006/relationships/slide" Target="slides/slide18.xml"/><Relationship Id="rId56" Type="http://schemas.openxmlformats.org/officeDocument/2006/relationships/slide" Target="slides/slide26.xml"/><Relationship Id="rId64" Type="http://schemas.openxmlformats.org/officeDocument/2006/relationships/slide" Target="slides/slide34.xml"/><Relationship Id="rId69" Type="http://schemas.openxmlformats.org/officeDocument/2006/relationships/slide" Target="slides/slide39.xml"/><Relationship Id="rId77" Type="http://schemas.openxmlformats.org/officeDocument/2006/relationships/slide" Target="slides/slide47.xml"/><Relationship Id="rId8" Type="http://schemas.openxmlformats.org/officeDocument/2006/relationships/slideMaster" Target="slideMasters/slideMaster8.xml"/><Relationship Id="rId51" Type="http://schemas.openxmlformats.org/officeDocument/2006/relationships/slide" Target="slides/slide21.xml"/><Relationship Id="rId72" Type="http://schemas.openxmlformats.org/officeDocument/2006/relationships/slide" Target="slides/slide42.xml"/><Relationship Id="rId80" Type="http://schemas.openxmlformats.org/officeDocument/2006/relationships/slide" Target="slides/slide50.xml"/><Relationship Id="rId85" Type="http://schemas.openxmlformats.org/officeDocument/2006/relationships/slide" Target="slides/slide55.xml"/><Relationship Id="rId93"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Master" Target="slideMasters/slideMaster25.xml"/><Relationship Id="rId33" Type="http://schemas.openxmlformats.org/officeDocument/2006/relationships/slide" Target="slides/slide3.xml"/><Relationship Id="rId38" Type="http://schemas.openxmlformats.org/officeDocument/2006/relationships/slide" Target="slides/slide8.xml"/><Relationship Id="rId46" Type="http://schemas.openxmlformats.org/officeDocument/2006/relationships/slide" Target="slides/slide16.xml"/><Relationship Id="rId59" Type="http://schemas.openxmlformats.org/officeDocument/2006/relationships/slide" Target="slides/slide29.xml"/><Relationship Id="rId67" Type="http://schemas.openxmlformats.org/officeDocument/2006/relationships/slide" Target="slides/slide37.xml"/><Relationship Id="rId20" Type="http://schemas.openxmlformats.org/officeDocument/2006/relationships/slideMaster" Target="slideMasters/slideMaster20.xml"/><Relationship Id="rId41" Type="http://schemas.openxmlformats.org/officeDocument/2006/relationships/slide" Target="slides/slide11.xml"/><Relationship Id="rId54" Type="http://schemas.openxmlformats.org/officeDocument/2006/relationships/slide" Target="slides/slide24.xml"/><Relationship Id="rId62" Type="http://schemas.openxmlformats.org/officeDocument/2006/relationships/slide" Target="slides/slide32.xml"/><Relationship Id="rId70" Type="http://schemas.openxmlformats.org/officeDocument/2006/relationships/slide" Target="slides/slide40.xml"/><Relationship Id="rId75" Type="http://schemas.openxmlformats.org/officeDocument/2006/relationships/slide" Target="slides/slide45.xml"/><Relationship Id="rId83" Type="http://schemas.openxmlformats.org/officeDocument/2006/relationships/slide" Target="slides/slide53.xml"/><Relationship Id="rId88" Type="http://schemas.openxmlformats.org/officeDocument/2006/relationships/slide" Target="slides/slide58.xml"/><Relationship Id="rId9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36" Type="http://schemas.openxmlformats.org/officeDocument/2006/relationships/slide" Target="slides/slide6.xml"/><Relationship Id="rId49" Type="http://schemas.openxmlformats.org/officeDocument/2006/relationships/slide" Target="slides/slide19.xml"/><Relationship Id="rId57" Type="http://schemas.openxmlformats.org/officeDocument/2006/relationships/slide" Target="slides/slide27.xml"/><Relationship Id="rId10" Type="http://schemas.openxmlformats.org/officeDocument/2006/relationships/slideMaster" Target="slideMasters/slideMaster10.xml"/><Relationship Id="rId31" Type="http://schemas.openxmlformats.org/officeDocument/2006/relationships/slide" Target="slides/slide1.xml"/><Relationship Id="rId44" Type="http://schemas.openxmlformats.org/officeDocument/2006/relationships/slide" Target="slides/slide14.xml"/><Relationship Id="rId52" Type="http://schemas.openxmlformats.org/officeDocument/2006/relationships/slide" Target="slides/slide22.xml"/><Relationship Id="rId60" Type="http://schemas.openxmlformats.org/officeDocument/2006/relationships/slide" Target="slides/slide30.xml"/><Relationship Id="rId65" Type="http://schemas.openxmlformats.org/officeDocument/2006/relationships/slide" Target="slides/slide35.xml"/><Relationship Id="rId73" Type="http://schemas.openxmlformats.org/officeDocument/2006/relationships/slide" Target="slides/slide43.xml"/><Relationship Id="rId78" Type="http://schemas.openxmlformats.org/officeDocument/2006/relationships/slide" Target="slides/slide48.xml"/><Relationship Id="rId81" Type="http://schemas.openxmlformats.org/officeDocument/2006/relationships/slide" Target="slides/slide51.xml"/><Relationship Id="rId86" Type="http://schemas.openxmlformats.org/officeDocument/2006/relationships/slide" Target="slides/slide56.xml"/><Relationship Id="rId9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defRPr>
            </a:lvl1pPr>
          </a:lstStyle>
          <a:p>
            <a:pPr>
              <a:defRPr/>
            </a:pPr>
            <a:fld id="{7A2ADC43-6500-494C-8A4E-278F6EBD38FA}" type="datetimeFigureOut">
              <a:rPr lang="en-US"/>
              <a:pPr>
                <a:defRPr/>
              </a:pPr>
              <a:t>3/6/2012</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defRPr>
            </a:lvl1pPr>
          </a:lstStyle>
          <a:p>
            <a:pPr>
              <a:defRPr/>
            </a:pPr>
            <a:fld id="{C8F0122A-60CA-4A83-8CBA-AA08A747511E}" type="slidenum">
              <a:rPr lang="en-US"/>
              <a:pPr>
                <a:defRPr/>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defRPr>
            </a:lvl1pPr>
          </a:lstStyle>
          <a:p>
            <a:pPr>
              <a:defRPr/>
            </a:pPr>
            <a:fld id="{0152FE42-03D6-44A3-8FEB-A26587276C03}" type="datetimeFigureOut">
              <a:rPr lang="en-US"/>
              <a:pPr>
                <a:defRPr/>
              </a:pPr>
              <a:t>3/6/2012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defRPr>
            </a:lvl1pPr>
          </a:lstStyle>
          <a:p>
            <a:pPr>
              <a:defRPr/>
            </a:pPr>
            <a:fld id="{373F541D-563A-42A0-9987-E092762AB5D7}"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www.webjunction.org/project-compass/-/articles/content/87081542" TargetMode="External"/><Relationship Id="rId2" Type="http://schemas.openxmlformats.org/officeDocument/2006/relationships/slide" Target="../slides/slide3.xml"/><Relationship Id="rId1" Type="http://schemas.openxmlformats.org/officeDocument/2006/relationships/notesMaster" Target="../notesMasters/notesMaster1.xml"/><Relationship Id="rId4" Type="http://schemas.openxmlformats.org/officeDocument/2006/relationships/hyperlink" Target="http://www.webjunction.org/workforce-resources" TargetMode="Externa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bwMode="auto">
          <a:xfrm>
            <a:off x="558800" y="609600"/>
            <a:ext cx="2235200" cy="1676400"/>
          </a:xfrm>
          <a:noFill/>
          <a:ln>
            <a:solidFill>
              <a:srgbClr val="000000"/>
            </a:solidFill>
            <a:miter lim="800000"/>
            <a:headEnd/>
            <a:tailEnd/>
          </a:ln>
        </p:spPr>
      </p:sp>
      <p:sp>
        <p:nvSpPr>
          <p:cNvPr id="7270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dirty="0" smtClean="0"/>
              <a:t>Introductions</a:t>
            </a:r>
          </a:p>
          <a:p>
            <a:pPr eaLnBrk="1" hangingPunct="1"/>
            <a:r>
              <a:rPr lang="en-US" baseline="0" dirty="0" smtClean="0"/>
              <a:t>Logistics: </a:t>
            </a:r>
          </a:p>
          <a:p>
            <a:pPr lvl="1" eaLnBrk="1" hangingPunct="1">
              <a:buFont typeface="Wingdings" pitchFamily="2" charset="2"/>
              <a:buChar char="§"/>
            </a:pPr>
            <a:r>
              <a:rPr lang="en-US" baseline="0" dirty="0" smtClean="0"/>
              <a:t>bathroom, breaks</a:t>
            </a:r>
          </a:p>
          <a:p>
            <a:pPr lvl="1" eaLnBrk="1" hangingPunct="1">
              <a:buFont typeface="Wingdings" pitchFamily="2" charset="2"/>
              <a:buChar char="§"/>
            </a:pPr>
            <a:r>
              <a:rPr lang="en-US" baseline="0" dirty="0" smtClean="0"/>
              <a:t>packets: attendee list, reimbursement forms</a:t>
            </a:r>
          </a:p>
          <a:p>
            <a:pPr lvl="1" eaLnBrk="1" hangingPunct="1">
              <a:buFont typeface="Wingdings" pitchFamily="2" charset="2"/>
              <a:buChar char="§"/>
            </a:pPr>
            <a:r>
              <a:rPr lang="en-US" baseline="0" dirty="0" smtClean="0"/>
              <a:t>workbooks</a:t>
            </a:r>
            <a:endParaRPr lang="en-US" dirty="0" smtClean="0"/>
          </a:p>
        </p:txBody>
      </p:sp>
      <p:sp>
        <p:nvSpPr>
          <p:cNvPr id="100356" name="Slide Number Placeholder 3"/>
          <p:cNvSpPr>
            <a:spLocks noGrp="1"/>
          </p:cNvSpPr>
          <p:nvPr>
            <p:ph type="sldNum" sz="quarter" idx="5"/>
          </p:nvPr>
        </p:nvSpPr>
        <p:spPr/>
        <p:txBody>
          <a:bodyPr/>
          <a:lstStyle/>
          <a:p>
            <a:pPr>
              <a:defRPr/>
            </a:pPr>
            <a:fld id="{CE656C9C-235F-4C0D-8700-3E421128E922}" type="slidenum">
              <a:rPr lang="en-US" smtClean="0">
                <a:solidFill>
                  <a:srgbClr val="000000"/>
                </a:solidFill>
              </a:rPr>
              <a:pPr>
                <a:defRPr/>
              </a:pPr>
              <a:t>1</a:t>
            </a:fld>
            <a:endParaRPr lang="en-US" smtClean="0">
              <a:solidFill>
                <a:srgbClr val="000000"/>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p:spPr>
      </p:sp>
      <p:sp>
        <p:nvSpPr>
          <p:cNvPr id="2457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Problem Solving: Figuring out how to make it turn on!</a:t>
            </a:r>
          </a:p>
          <a:p>
            <a:pPr eaLnBrk="1" hangingPunct="1">
              <a:spcBef>
                <a:spcPct val="0"/>
              </a:spcBef>
            </a:pPr>
            <a:r>
              <a:rPr lang="en-US" dirty="0" smtClean="0"/>
              <a:t>Creative Thinking: Exploring the device and determining what the icons mean.</a:t>
            </a:r>
          </a:p>
          <a:p>
            <a:pPr eaLnBrk="1" hangingPunct="1">
              <a:spcBef>
                <a:spcPct val="0"/>
              </a:spcBef>
            </a:pPr>
            <a:r>
              <a:rPr lang="en-US" dirty="0" smtClean="0"/>
              <a:t>Technological literacy: Knowing what a touch screen is and how to operate it.</a:t>
            </a:r>
          </a:p>
          <a:p>
            <a:pPr eaLnBrk="1" hangingPunct="1">
              <a:spcBef>
                <a:spcPct val="0"/>
              </a:spcBef>
            </a:pPr>
            <a:r>
              <a:rPr lang="en-US" dirty="0" smtClean="0"/>
              <a:t>Adaptability: Learning to type using a touch screen.</a:t>
            </a:r>
          </a:p>
          <a:p>
            <a:pPr eaLnBrk="1" hangingPunct="1">
              <a:spcBef>
                <a:spcPct val="0"/>
              </a:spcBef>
            </a:pPr>
            <a:r>
              <a:rPr lang="en-US" dirty="0" smtClean="0"/>
              <a:t>Collaboration: finding someone else to help!</a:t>
            </a:r>
          </a:p>
          <a:p>
            <a:pPr eaLnBrk="1" hangingPunct="1">
              <a:spcBef>
                <a:spcPct val="0"/>
              </a:spcBef>
            </a:pPr>
            <a:endParaRPr lang="en-US" dirty="0" smtClean="0"/>
          </a:p>
          <a:p>
            <a:pPr eaLnBrk="1" hangingPunct="1">
              <a:spcBef>
                <a:spcPct val="0"/>
              </a:spcBef>
            </a:pPr>
            <a:r>
              <a:rPr lang="en-US" dirty="0" smtClean="0"/>
              <a:t>The transition from old rotary phones to touch tone to the “brick” phone happened in incremental steps. Then the technology took a leap</a:t>
            </a:r>
            <a:r>
              <a:rPr lang="en-US" baseline="0" dirty="0" smtClean="0"/>
              <a:t> to the smart phone.</a:t>
            </a:r>
            <a:endParaRPr lang="en-US" dirty="0" smtClean="0"/>
          </a:p>
        </p:txBody>
      </p:sp>
      <p:sp>
        <p:nvSpPr>
          <p:cNvPr id="2662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64DFEDB7-BEB7-4068-B8F5-DB2B347522D2}" type="slidenum">
              <a:rPr lang="en-US">
                <a:solidFill>
                  <a:prstClr val="black"/>
                </a:solidFill>
              </a:rPr>
              <a:pPr>
                <a:defRPr/>
              </a:pPr>
              <a:t>11</a:t>
            </a:fld>
            <a:endParaRPr lang="en-US">
              <a:solidFill>
                <a:prstClr val="black"/>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Aka “shift happens” video ---Several iterations of a video first released in 2007 by Karl </a:t>
            </a:r>
            <a:r>
              <a:rPr lang="en-US" dirty="0" err="1" smtClean="0"/>
              <a:t>Fisch</a:t>
            </a:r>
            <a:r>
              <a:rPr lang="en-US" dirty="0" smtClean="0"/>
              <a:t>, Scott McLeod, and Jeff </a:t>
            </a:r>
            <a:r>
              <a:rPr lang="en-US" dirty="0" err="1" smtClean="0"/>
              <a:t>Brenman</a:t>
            </a:r>
            <a:endParaRPr lang="en-US" dirty="0" smtClean="0"/>
          </a:p>
          <a:p>
            <a:r>
              <a:rPr lang="en-US" dirty="0" smtClean="0"/>
              <a:t>(Note: the sound track is all music so it’s not a great loss if you are unable to project through speakers.)</a:t>
            </a:r>
          </a:p>
          <a:p>
            <a:endParaRPr lang="en-US" dirty="0" smtClean="0"/>
          </a:p>
          <a:p>
            <a:r>
              <a:rPr lang="en-US" dirty="0" smtClean="0"/>
              <a:t>Some of the statistics are dated but the message remains powerful:</a:t>
            </a:r>
            <a:r>
              <a:rPr lang="en-US" baseline="0" dirty="0" smtClean="0"/>
              <a:t> the future is exponential!</a:t>
            </a:r>
            <a:endParaRPr lang="en-US" dirty="0"/>
          </a:p>
        </p:txBody>
      </p:sp>
      <p:sp>
        <p:nvSpPr>
          <p:cNvPr id="4" name="Slide Number Placeholder 3"/>
          <p:cNvSpPr>
            <a:spLocks noGrp="1"/>
          </p:cNvSpPr>
          <p:nvPr>
            <p:ph type="sldNum" sz="quarter" idx="10"/>
          </p:nvPr>
        </p:nvSpPr>
        <p:spPr/>
        <p:txBody>
          <a:bodyPr/>
          <a:lstStyle/>
          <a:p>
            <a:fld id="{CB84619D-E8A2-46A3-9D0B-FE9776C1CEE5}" type="slidenum">
              <a:rPr lang="en-US" smtClean="0">
                <a:solidFill>
                  <a:prstClr val="black"/>
                </a:solidFill>
              </a:rPr>
              <a:pPr/>
              <a:t>12</a:t>
            </a:fld>
            <a:endParaRPr lang="en-US">
              <a:solidFill>
                <a:prstClr val="black"/>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If making the switch to </a:t>
            </a:r>
            <a:r>
              <a:rPr lang="en-US" baseline="0" dirty="0" err="1" smtClean="0"/>
              <a:t>smartphones</a:t>
            </a:r>
            <a:r>
              <a:rPr lang="en-US" baseline="0" dirty="0" smtClean="0"/>
              <a:t> is a challenge, what does the bigger shift in demands for the workforce look like? This chart from the IMLS report sums up the shift from the traditional to the contemporary workplace.</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(refer to 21</a:t>
            </a:r>
            <a:r>
              <a:rPr lang="en-US" baseline="30000" dirty="0" smtClean="0"/>
              <a:t>st</a:t>
            </a:r>
            <a:r>
              <a:rPr lang="en-US" baseline="0" dirty="0" smtClean="0"/>
              <a:t> c Skills Bridge document </a:t>
            </a:r>
            <a:r>
              <a:rPr lang="en-US" baseline="0" dirty="0" smtClean="0">
                <a:solidFill>
                  <a:srgbClr val="FF0000"/>
                </a:solidFill>
              </a:rPr>
              <a:t>–</a:t>
            </a:r>
            <a:r>
              <a:rPr lang="en-US" b="1" baseline="0" dirty="0" smtClean="0">
                <a:solidFill>
                  <a:srgbClr val="FF0000"/>
                </a:solidFill>
              </a:rPr>
              <a:t>page 7 in the workbook</a:t>
            </a:r>
            <a:r>
              <a:rPr lang="en-US" baseline="0" dirty="0" smtClean="0"/>
              <a:t>. Note that the document correlates the IMLS 21c skills with a </a:t>
            </a:r>
            <a:r>
              <a:rPr lang="en-US" sz="1200" kern="1200" dirty="0" smtClean="0">
                <a:solidFill>
                  <a:schemeClr val="tx1"/>
                </a:solidFill>
                <a:latin typeface="+mn-lt"/>
                <a:ea typeface="+mn-ea"/>
                <a:cs typeface="+mn-cs"/>
              </a:rPr>
              <a:t>library’s responses to the needs of the unemployed</a:t>
            </a:r>
            <a:r>
              <a:rPr lang="en-US" baseline="0" dirty="0" smtClean="0"/>
              <a:t>)</a:t>
            </a:r>
          </a:p>
          <a:p>
            <a:r>
              <a:rPr lang="en-US" baseline="0" dirty="0" smtClean="0"/>
              <a:t>Question for audience:</a:t>
            </a:r>
          </a:p>
          <a:p>
            <a:r>
              <a:rPr lang="en-US" baseline="0" dirty="0" smtClean="0"/>
              <a:t>Looking at the list of 21</a:t>
            </a:r>
            <a:r>
              <a:rPr lang="en-US" baseline="30000" dirty="0" smtClean="0"/>
              <a:t>st</a:t>
            </a:r>
            <a:r>
              <a:rPr lang="en-US" baseline="0" dirty="0" smtClean="0"/>
              <a:t> c skills, which ones are in increasing demand relative to the shifts in the workforce?</a:t>
            </a:r>
          </a:p>
          <a:p>
            <a:pPr lvl="1">
              <a:buFont typeface="Wingdings" pitchFamily="2" charset="2"/>
              <a:buChar char="§"/>
            </a:pPr>
            <a:r>
              <a:rPr lang="en-US" baseline="0" dirty="0" smtClean="0"/>
              <a:t>Example: what is the impact of holding more jobs  in a lifetime? It could require heightened productivity, accountability, flexibility</a:t>
            </a:r>
          </a:p>
          <a:p>
            <a:pPr lvl="1">
              <a:buFont typeface="Wingdings" pitchFamily="2" charset="2"/>
              <a:buChar char="§"/>
            </a:pPr>
            <a:r>
              <a:rPr lang="en-US" baseline="0" dirty="0" smtClean="0"/>
              <a:t>Example: what about the move to non-routine technical work (work model)? It could require intensified abilities in creativity, teamwork, technology literacy</a:t>
            </a:r>
          </a:p>
          <a:p>
            <a:pPr lvl="1">
              <a:buFont typeface="Wingdings" pitchFamily="2" charset="2"/>
              <a:buChar char="§"/>
            </a:pPr>
            <a:r>
              <a:rPr lang="en-US" baseline="0" dirty="0" smtClean="0"/>
              <a:t>Example: the fact that job competition is now global requires a global awareness that may be entirely new to some segments of the workforce</a:t>
            </a:r>
          </a:p>
          <a:p>
            <a:pPr lvl="1">
              <a:buFont typeface="Wingdings" pitchFamily="2" charset="2"/>
              <a:buChar char="§"/>
            </a:pPr>
            <a:r>
              <a:rPr lang="en-US" baseline="0" dirty="0" smtClean="0"/>
              <a:t>Etc.</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smtClean="0">
              <a:solidFill>
                <a:schemeClr val="accent3">
                  <a:lumMod val="40000"/>
                  <a:lumOff val="60000"/>
                </a:schemeClr>
              </a:solidFill>
              <a:cs typeface="Arial"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chemeClr val="accent3">
                    <a:lumMod val="40000"/>
                    <a:lumOff val="60000"/>
                  </a:schemeClr>
                </a:solidFill>
                <a:cs typeface="Arial" pitchFamily="34" charset="0"/>
              </a:rPr>
              <a:t>In this “globally interconnected information economy” </a:t>
            </a:r>
            <a:r>
              <a:rPr lang="en-US" baseline="0" dirty="0" smtClean="0"/>
              <a:t>all of these skills are heightened and intensified by the accelerated pace of change and by the shift from a manufacturing economy to a knowledge economy.</a:t>
            </a:r>
            <a:endParaRPr lang="en-US" sz="1200" dirty="0" smtClean="0">
              <a:solidFill>
                <a:schemeClr val="accent3">
                  <a:lumMod val="40000"/>
                  <a:lumOff val="60000"/>
                </a:schemeClr>
              </a:solidFill>
              <a:cs typeface="Arial" pitchFamily="34" charset="0"/>
            </a:endParaRP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CB84619D-E8A2-46A3-9D0B-FE9776C1CEE5}" type="slidenum">
              <a:rPr lang="en-US" smtClean="0">
                <a:solidFill>
                  <a:prstClr val="black"/>
                </a:solidFill>
              </a:rPr>
              <a:pPr/>
              <a:t>13</a:t>
            </a:fld>
            <a:endParaRPr lang="en-US">
              <a:solidFill>
                <a:prstClr val="black"/>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(read quotation or give audience time to read) (quotation is from the book 21</a:t>
            </a:r>
            <a:r>
              <a:rPr lang="en-US" baseline="30000" dirty="0" smtClean="0"/>
              <a:t>st</a:t>
            </a:r>
            <a:r>
              <a:rPr lang="en-US" baseline="0" dirty="0" smtClean="0"/>
              <a:t> Century Skills by Bernie Trilling, in which he urges the re-envisioning of the whole educational system to prepare today’s children for tomorrow’s world.)</a:t>
            </a:r>
          </a:p>
          <a:p>
            <a:endParaRPr lang="en-US" baseline="0" dirty="0" smtClean="0"/>
          </a:p>
          <a:p>
            <a:r>
              <a:rPr lang="en-US" baseline="0" dirty="0" smtClean="0"/>
              <a:t>This is what all the heightened demand for skills boils down to---the </a:t>
            </a:r>
            <a:r>
              <a:rPr lang="en-US" i="1" baseline="0" dirty="0" smtClean="0"/>
              <a:t>necessity</a:t>
            </a:r>
            <a:r>
              <a:rPr lang="en-US" baseline="0" dirty="0" smtClean="0"/>
              <a:t> of lifelong learning. The 21</a:t>
            </a:r>
            <a:r>
              <a:rPr lang="en-US" baseline="30000" dirty="0" smtClean="0"/>
              <a:t>st</a:t>
            </a:r>
            <a:r>
              <a:rPr lang="en-US" baseline="0" dirty="0" smtClean="0"/>
              <a:t> century workforce does not indulge complacence.</a:t>
            </a:r>
          </a:p>
          <a:p>
            <a:endParaRPr lang="en-US" baseline="0" dirty="0" smtClean="0"/>
          </a:p>
          <a:p>
            <a:r>
              <a:rPr lang="en-US" baseline="0" dirty="0" smtClean="0"/>
              <a:t>This is great news for libraries! They have always been in the “business” of lifelong learning. Libraries are in a particularly core position to encourage continuous learning and improvement for adults beyond whatever formal schooling they may have had. Working with patrons who are impacted by the economic turmoil offers excellent opportunities, not only to build skills but to shift the mindset to a 21</a:t>
            </a:r>
            <a:r>
              <a:rPr lang="en-US" baseline="30000" dirty="0" smtClean="0"/>
              <a:t>st</a:t>
            </a:r>
            <a:r>
              <a:rPr lang="en-US" baseline="0" dirty="0" smtClean="0"/>
              <a:t> c kind of thinking ---one that is agile and ready to embrace a lifetime of learning and expanding. Everyone wants to be RICH. Libraries are pivotal in cultivating </a:t>
            </a:r>
            <a:r>
              <a:rPr lang="en-US" i="1" baseline="0" dirty="0" smtClean="0"/>
              <a:t>and enabling </a:t>
            </a:r>
            <a:r>
              <a:rPr lang="en-US" baseline="0" dirty="0" smtClean="0"/>
              <a:t>everyone’s desire to be SMART.</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Shifting the mindset ---let’s examine that more. Too often, people think  21c skills are about learning this or that new technology. In a recent IMLS webinar, the presenter asked the audience what skills will be needed 10-20 years from now. Technology figured prominently in the responses: “hand-held devices,” “embedded technologies,” being “computer savvy” etc. Another respondent thought that future technology will weaken the ability to “think on one’s own.” One insightful responder said, “</a:t>
            </a:r>
            <a:r>
              <a:rPr lang="en-US" sz="1200" kern="1200" dirty="0" smtClean="0">
                <a:solidFill>
                  <a:schemeClr val="tx1"/>
                </a:solidFill>
                <a:latin typeface="+mn-lt"/>
                <a:ea typeface="+mn-ea"/>
                <a:cs typeface="+mn-cs"/>
              </a:rPr>
              <a:t>Social networking is huge now... but 10 years from now it will have morphed into something else.” That is spot</a:t>
            </a:r>
            <a:r>
              <a:rPr lang="en-US" sz="1200" kern="1200" baseline="0" dirty="0" smtClean="0">
                <a:solidFill>
                  <a:schemeClr val="tx1"/>
                </a:solidFill>
                <a:latin typeface="+mn-lt"/>
                <a:ea typeface="+mn-ea"/>
                <a:cs typeface="+mn-cs"/>
              </a:rPr>
              <a:t> on! Whatever XX technology tool (fill in the blank) you are learning today, it “</a:t>
            </a:r>
            <a:r>
              <a:rPr lang="en-US" sz="1200" i="1" kern="1200" baseline="0" dirty="0" smtClean="0">
                <a:solidFill>
                  <a:schemeClr val="tx1"/>
                </a:solidFill>
                <a:latin typeface="+mn-lt"/>
                <a:ea typeface="+mn-ea"/>
                <a:cs typeface="+mn-cs"/>
              </a:rPr>
              <a:t>will have morphed into something else</a:t>
            </a:r>
            <a:r>
              <a:rPr lang="en-US" sz="1200" kern="1200" baseline="0" dirty="0" smtClean="0">
                <a:solidFill>
                  <a:schemeClr val="tx1"/>
                </a:solidFill>
                <a:latin typeface="+mn-lt"/>
                <a:ea typeface="+mn-ea"/>
                <a:cs typeface="+mn-cs"/>
              </a:rPr>
              <a:t>” tomorrow.</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Yes, it is important for people to learn to use current tools. Just about every job application is now online. Even the most menial jobs require some level of interaction with a computer. Competition for knowledge industry jobs rewards those who stay steps ahead on the technology learning curve.</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However, …</a:t>
            </a:r>
          </a:p>
          <a:p>
            <a:endParaRPr lang="en-US" baseline="0" dirty="0" smtClean="0"/>
          </a:p>
        </p:txBody>
      </p:sp>
      <p:sp>
        <p:nvSpPr>
          <p:cNvPr id="4" name="Slide Number Placeholder 3"/>
          <p:cNvSpPr>
            <a:spLocks noGrp="1"/>
          </p:cNvSpPr>
          <p:nvPr>
            <p:ph type="sldNum" sz="quarter" idx="10"/>
          </p:nvPr>
        </p:nvSpPr>
        <p:spPr/>
        <p:txBody>
          <a:bodyPr/>
          <a:lstStyle/>
          <a:p>
            <a:fld id="{CB84619D-E8A2-46A3-9D0B-FE9776C1CEE5}" type="slidenum">
              <a:rPr lang="en-US" smtClean="0">
                <a:solidFill>
                  <a:prstClr val="black"/>
                </a:solidFill>
              </a:rPr>
              <a:pPr/>
              <a:t>14</a:t>
            </a:fld>
            <a:endParaRPr lang="en-US">
              <a:solidFill>
                <a:prstClr val="black"/>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(read screen text)</a:t>
            </a:r>
          </a:p>
          <a:p>
            <a:r>
              <a:rPr lang="en-US" dirty="0" smtClean="0"/>
              <a:t>Throughout</a:t>
            </a:r>
            <a:r>
              <a:rPr lang="en-US" baseline="0" dirty="0" smtClean="0"/>
              <a:t> the workshop, we’ll be looking at library responses to the needs of community members impacted by the recession. As you consider programs and services that your library can deliver to support job seekers and entrepreneurs and to increase patrons’ financial literacy, keep in mind the broader context of the 21</a:t>
            </a:r>
            <a:r>
              <a:rPr lang="en-US" baseline="30000" dirty="0" smtClean="0"/>
              <a:t>st</a:t>
            </a:r>
            <a:r>
              <a:rPr lang="en-US" baseline="0" dirty="0" smtClean="0"/>
              <a:t> century skills framework. For each library response, think about preparing your patrons for the reality of continuous learning and help them build the attitude and skills they need to know HOW to learn.</a:t>
            </a:r>
            <a:endParaRPr lang="en-US" dirty="0"/>
          </a:p>
        </p:txBody>
      </p:sp>
      <p:sp>
        <p:nvSpPr>
          <p:cNvPr id="4" name="Slide Number Placeholder 3"/>
          <p:cNvSpPr>
            <a:spLocks noGrp="1"/>
          </p:cNvSpPr>
          <p:nvPr>
            <p:ph type="sldNum" sz="quarter" idx="10"/>
          </p:nvPr>
        </p:nvSpPr>
        <p:spPr/>
        <p:txBody>
          <a:bodyPr/>
          <a:lstStyle/>
          <a:p>
            <a:fld id="{CB84619D-E8A2-46A3-9D0B-FE9776C1CEE5}" type="slidenum">
              <a:rPr lang="en-US" smtClean="0">
                <a:solidFill>
                  <a:prstClr val="black"/>
                </a:solidFill>
              </a:rPr>
              <a:pPr/>
              <a:t>15</a:t>
            </a:fld>
            <a:endParaRPr lang="en-US">
              <a:solidFill>
                <a:prstClr val="black"/>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p:spPr>
      </p:sp>
      <p:sp>
        <p:nvSpPr>
          <p:cNvPr id="2765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So if lifelong learning is at the crux of 21</a:t>
            </a:r>
            <a:r>
              <a:rPr lang="en-US" baseline="30000" smtClean="0"/>
              <a:t>st</a:t>
            </a:r>
            <a:r>
              <a:rPr lang="en-US" smtClean="0"/>
              <a:t> Century Skills, what does it mean to be a be a 21</a:t>
            </a:r>
            <a:r>
              <a:rPr lang="en-US" baseline="30000" smtClean="0"/>
              <a:t>st</a:t>
            </a:r>
            <a:r>
              <a:rPr lang="en-US" smtClean="0"/>
              <a:t> Century Library?</a:t>
            </a:r>
          </a:p>
        </p:txBody>
      </p:sp>
      <p:sp>
        <p:nvSpPr>
          <p:cNvPr id="2970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53ECB526-B6CA-4B33-8DC1-5A0846B91C3F}" type="slidenum">
              <a:rPr lang="en-US">
                <a:solidFill>
                  <a:prstClr val="black"/>
                </a:solidFill>
              </a:rPr>
              <a:pPr>
                <a:defRPr/>
              </a:pPr>
              <a:t>16</a:t>
            </a:fld>
            <a:endParaRPr lang="en-US">
              <a:solidFill>
                <a:prstClr val="black"/>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noFill/>
          <a:ln>
            <a:solidFill>
              <a:srgbClr val="000000"/>
            </a:solidFill>
            <a:miter lim="800000"/>
            <a:headEnd/>
            <a:tailEnd/>
          </a:ln>
        </p:spPr>
      </p:sp>
      <p:sp>
        <p:nvSpPr>
          <p:cNvPr id="2867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The 20</a:t>
            </a:r>
            <a:r>
              <a:rPr lang="en-US" baseline="30000" dirty="0" smtClean="0"/>
              <a:t>th</a:t>
            </a:r>
            <a:r>
              <a:rPr lang="en-US" dirty="0" smtClean="0"/>
              <a:t> Century got us here, we aren’t throwing away our past, but we are embracing the present and future by using our 20</a:t>
            </a:r>
            <a:r>
              <a:rPr lang="en-US" baseline="30000" dirty="0" smtClean="0"/>
              <a:t>th</a:t>
            </a:r>
            <a:r>
              <a:rPr lang="en-US" dirty="0" smtClean="0"/>
              <a:t> Century Library as a foundation to build upon.  </a:t>
            </a:r>
          </a:p>
          <a:p>
            <a:pPr eaLnBrk="1" hangingPunct="1">
              <a:spcBef>
                <a:spcPct val="0"/>
              </a:spcBef>
            </a:pPr>
            <a:endParaRPr lang="en-US" dirty="0" smtClean="0"/>
          </a:p>
          <a:p>
            <a:pPr eaLnBrk="1" hangingPunct="1">
              <a:spcBef>
                <a:spcPct val="0"/>
              </a:spcBef>
            </a:pPr>
            <a:r>
              <a:rPr lang="en-US" dirty="0" smtClean="0"/>
              <a:t>It isn’t enough to be a repository for books anymore, we have to respond to the changing needs of our community, our audience. </a:t>
            </a:r>
          </a:p>
          <a:p>
            <a:pPr eaLnBrk="1" hangingPunct="1">
              <a:spcBef>
                <a:spcPct val="0"/>
              </a:spcBef>
            </a:pPr>
            <a:r>
              <a:rPr lang="en-US" dirty="0" smtClean="0"/>
              <a:t>	Give examples: E-Readers, Databases, Online Services…</a:t>
            </a:r>
          </a:p>
          <a:p>
            <a:pPr eaLnBrk="1" hangingPunct="1">
              <a:spcBef>
                <a:spcPct val="0"/>
              </a:spcBef>
            </a:pPr>
            <a:r>
              <a:rPr lang="en-US" dirty="0" smtClean="0"/>
              <a:t>Libraries have always collaborated and formed</a:t>
            </a:r>
            <a:r>
              <a:rPr lang="en-US" baseline="0" dirty="0" smtClean="0"/>
              <a:t> </a:t>
            </a:r>
            <a:r>
              <a:rPr lang="en-US" dirty="0" smtClean="0"/>
              <a:t>Partnerships but now the effort is expanded with multiple partners for deeper reach</a:t>
            </a:r>
            <a:r>
              <a:rPr lang="en-US" baseline="0" dirty="0" smtClean="0"/>
              <a:t> into the community</a:t>
            </a:r>
          </a:p>
          <a:p>
            <a:pPr marL="0" marR="0" indent="0" algn="l" defTabSz="914400" rtl="0" eaLnBrk="1" fontAlgn="base" latinLnBrk="0" hangingPunct="1">
              <a:lnSpc>
                <a:spcPct val="100000"/>
              </a:lnSpc>
              <a:spcBef>
                <a:spcPct val="0"/>
              </a:spcBef>
              <a:spcAft>
                <a:spcPct val="0"/>
              </a:spcAft>
              <a:buClrTx/>
              <a:buSzTx/>
              <a:buFontTx/>
              <a:buNone/>
              <a:tabLst/>
              <a:defRPr/>
            </a:pPr>
            <a:r>
              <a:rPr lang="en-US" baseline="0" dirty="0" smtClean="0"/>
              <a:t>Located in community </a:t>
            </a:r>
            <a:r>
              <a:rPr lang="en-US" sz="1200" baseline="0" dirty="0" smtClean="0"/>
              <a:t>(operates independently)  versus Embedded </a:t>
            </a:r>
            <a:r>
              <a:rPr lang="en-US" sz="1200" kern="1200" baseline="0" dirty="0" smtClean="0">
                <a:solidFill>
                  <a:schemeClr val="tx1"/>
                </a:solidFill>
                <a:latin typeface="+mn-lt"/>
                <a:ea typeface="+mn-ea"/>
                <a:cs typeface="+mn-cs"/>
              </a:rPr>
              <a:t>(aligned with and acts as a leader on community needs/issues) </a:t>
            </a:r>
          </a:p>
          <a:p>
            <a:pPr marL="0" marR="0" indent="0" algn="l" defTabSz="914400" rtl="0" eaLnBrk="1" fontAlgn="base" latinLnBrk="0" hangingPunct="1">
              <a:lnSpc>
                <a:spcPct val="100000"/>
              </a:lnSpc>
              <a:spcBef>
                <a:spcPct val="0"/>
              </a:spcBef>
              <a:spcAft>
                <a:spcPct val="0"/>
              </a:spcAft>
              <a:buClrTx/>
              <a:buSzTx/>
              <a:buFontTx/>
              <a:buNone/>
              <a:tabLst/>
              <a:defRPr/>
            </a:pPr>
            <a:r>
              <a:rPr lang="en-US" dirty="0" smtClean="0"/>
              <a:t>Learning outcomes:</a:t>
            </a:r>
          </a:p>
          <a:p>
            <a:r>
              <a:rPr lang="en-US" sz="1200" kern="1200" baseline="0" dirty="0" smtClean="0">
                <a:solidFill>
                  <a:schemeClr val="tx1"/>
                </a:solidFill>
                <a:latin typeface="+mn-lt"/>
                <a:ea typeface="+mn-ea"/>
                <a:cs typeface="+mn-cs"/>
              </a:rPr>
              <a:t>(content knowledge and skills like critical thinking tend to be byproducts of programming)  versus</a:t>
            </a:r>
          </a:p>
          <a:p>
            <a:r>
              <a:rPr lang="en-US" sz="1200" kern="1200" baseline="0" dirty="0" smtClean="0">
                <a:solidFill>
                  <a:schemeClr val="tx1"/>
                </a:solidFill>
                <a:latin typeface="+mn-lt"/>
                <a:ea typeface="+mn-ea"/>
                <a:cs typeface="+mn-cs"/>
              </a:rPr>
              <a:t>(content knowledge and 21st century skills like critical thinking are visible, intentional outcomes of audience experiences) </a:t>
            </a:r>
          </a:p>
          <a:p>
            <a:pPr marL="228600" indent="-228600" eaLnBrk="1" hangingPunct="1">
              <a:spcBef>
                <a:spcPct val="0"/>
              </a:spcBef>
              <a:buNone/>
            </a:pPr>
            <a:endParaRPr lang="en-US" dirty="0" smtClean="0"/>
          </a:p>
          <a:p>
            <a:pPr marL="228600" marR="0" indent="-228600" algn="l" defTabSz="914400" rtl="0" eaLnBrk="1" fontAlgn="base" latinLnBrk="0" hangingPunct="1">
              <a:lnSpc>
                <a:spcPct val="100000"/>
              </a:lnSpc>
              <a:spcBef>
                <a:spcPct val="0"/>
              </a:spcBef>
              <a:spcAft>
                <a:spcPct val="0"/>
              </a:spcAft>
              <a:buClrTx/>
              <a:buSzTx/>
              <a:buFontTx/>
              <a:buNone/>
              <a:tabLst/>
              <a:defRPr/>
            </a:pPr>
            <a:r>
              <a:rPr lang="en-US" dirty="0" smtClean="0"/>
              <a:t>Where does your library stand on this</a:t>
            </a:r>
            <a:r>
              <a:rPr lang="en-US" baseline="0" dirty="0" smtClean="0"/>
              <a:t> continuum?</a:t>
            </a:r>
          </a:p>
          <a:p>
            <a:pPr marL="228600" indent="-228600" eaLnBrk="1" hangingPunct="1">
              <a:spcBef>
                <a:spcPct val="0"/>
              </a:spcBef>
              <a:buNone/>
            </a:pPr>
            <a:endParaRPr lang="en-US" dirty="0" smtClean="0"/>
          </a:p>
        </p:txBody>
      </p:sp>
      <p:sp>
        <p:nvSpPr>
          <p:cNvPr id="3072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9BE09FD5-978B-4A91-B373-20F82D83EDC2}" type="slidenum">
              <a:rPr lang="en-US" smtClean="0">
                <a:solidFill>
                  <a:prstClr val="black"/>
                </a:solidFill>
              </a:rPr>
              <a:pPr>
                <a:defRPr/>
              </a:pPr>
              <a:t>17</a:t>
            </a:fld>
            <a:endParaRPr lang="en-US" smtClean="0">
              <a:solidFill>
                <a:prstClr val="black"/>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p:spPr>
      </p:sp>
      <p:sp>
        <p:nvSpPr>
          <p:cNvPr id="2765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2970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53ECB526-B6CA-4B33-8DC1-5A0846B91C3F}" type="slidenum">
              <a:rPr lang="en-US">
                <a:solidFill>
                  <a:prstClr val="black"/>
                </a:solidFill>
              </a:rPr>
              <a:pPr>
                <a:defRPr/>
              </a:pPr>
              <a:t>18</a:t>
            </a:fld>
            <a:endParaRPr lang="en-US">
              <a:solidFill>
                <a:prstClr val="black"/>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bwMode="auto">
          <a:noFill/>
          <a:ln>
            <a:solidFill>
              <a:srgbClr val="000000"/>
            </a:solidFill>
            <a:miter lim="800000"/>
            <a:headEnd/>
            <a:tailEnd/>
          </a:ln>
        </p:spPr>
      </p:sp>
      <p:sp>
        <p:nvSpPr>
          <p:cNvPr id="9011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baseline="0" dirty="0" smtClean="0"/>
              <a:t>There are 7 wall posters which match the 7 areas in the “56 Things” handout. There are collections of ideas for actions you could take at your library to help people survive and thrive through the economic challenges. Many of the ideas do not require a lot of time or money but can make a difference for the people you serve.</a:t>
            </a:r>
          </a:p>
          <a:p>
            <a:pPr eaLnBrk="1" hangingPunct="1"/>
            <a:endParaRPr lang="en-US" baseline="0" dirty="0" smtClean="0"/>
          </a:p>
          <a:p>
            <a:pPr eaLnBrk="1" hangingPunct="1"/>
            <a:r>
              <a:rPr lang="en-US" baseline="0" dirty="0" smtClean="0"/>
              <a:t>Exercise:</a:t>
            </a:r>
          </a:p>
          <a:p>
            <a:pPr eaLnBrk="1" hangingPunct="1">
              <a:buFont typeface="Wingdings" pitchFamily="2" charset="2"/>
              <a:buChar char="§"/>
            </a:pPr>
            <a:r>
              <a:rPr lang="en-US" baseline="0" dirty="0" smtClean="0"/>
              <a:t>You each have 3 dots to stick on the actions that you would like to take when you return to your library. This is not a commitment ---it’s more like window shopping, exploring the range of possibilities and stimulating the flow of ideas.</a:t>
            </a:r>
          </a:p>
          <a:p>
            <a:pPr eaLnBrk="1" hangingPunct="1">
              <a:buFont typeface="Wingdings" pitchFamily="2" charset="2"/>
              <a:buChar char="§"/>
            </a:pPr>
            <a:r>
              <a:rPr lang="en-US" baseline="0" dirty="0" smtClean="0"/>
              <a:t>You may want to look through the handout first before you get up and plant your dots.</a:t>
            </a:r>
          </a:p>
          <a:p>
            <a:pPr eaLnBrk="1" hangingPunct="1">
              <a:buFont typeface="Wingdings" pitchFamily="2" charset="2"/>
              <a:buChar char="§"/>
            </a:pPr>
            <a:r>
              <a:rPr lang="en-US" baseline="0" dirty="0" smtClean="0"/>
              <a:t>As we go through the rest of the workshop, you are encouraged</a:t>
            </a:r>
            <a:r>
              <a:rPr lang="en-US" dirty="0" smtClean="0"/>
              <a:t> to add </a:t>
            </a:r>
            <a:r>
              <a:rPr lang="en-US" baseline="0" dirty="0" smtClean="0"/>
              <a:t>ideas to the posters for any of these areas. There will be prizes for the “best” ideas. </a:t>
            </a:r>
          </a:p>
          <a:p>
            <a:pPr eaLnBrk="1" hangingPunct="1">
              <a:buFont typeface="Wingdings" pitchFamily="2" charset="2"/>
              <a:buChar char="§"/>
            </a:pPr>
            <a:endParaRPr lang="en-US" baseline="0" dirty="0" smtClean="0"/>
          </a:p>
          <a:p>
            <a:pPr eaLnBrk="1" hangingPunct="1">
              <a:buFont typeface="Wingdings" pitchFamily="2" charset="2"/>
              <a:buChar char="§"/>
            </a:pPr>
            <a:r>
              <a:rPr lang="en-US" baseline="0" dirty="0" smtClean="0"/>
              <a:t>Let’s look at the ideas that collected the most dots. </a:t>
            </a:r>
            <a:endParaRPr lang="en-US" dirty="0" smtClean="0"/>
          </a:p>
        </p:txBody>
      </p:sp>
      <p:sp>
        <p:nvSpPr>
          <p:cNvPr id="4" name="Slide Number Placeholder 3"/>
          <p:cNvSpPr>
            <a:spLocks noGrp="1"/>
          </p:cNvSpPr>
          <p:nvPr>
            <p:ph type="sldNum" sz="quarter" idx="5"/>
          </p:nvPr>
        </p:nvSpPr>
        <p:spPr/>
        <p:txBody>
          <a:bodyPr/>
          <a:lstStyle/>
          <a:p>
            <a:pPr>
              <a:defRPr/>
            </a:pPr>
            <a:fld id="{A9213819-87AB-4E8E-8F0B-9D486E66DC93}" type="slidenum">
              <a:rPr lang="en-US" smtClean="0">
                <a:solidFill>
                  <a:prstClr val="black"/>
                </a:solidFill>
              </a:rPr>
              <a:pPr>
                <a:defRPr/>
              </a:pPr>
              <a:t>19</a:t>
            </a:fld>
            <a:endParaRPr lang="en-US" smtClean="0">
              <a:solidFill>
                <a:prstClr val="black"/>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B84619D-E8A2-46A3-9D0B-FE9776C1CEE5}" type="slidenum">
              <a:rPr lang="en-US" smtClean="0">
                <a:solidFill>
                  <a:prstClr val="black"/>
                </a:solidFill>
              </a:rPr>
              <a:pPr/>
              <a:t>20</a:t>
            </a:fld>
            <a:endParaRPr lang="en-US">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Rot="1" noChangeAspect="1" noChangeArrowheads="1" noTextEdit="1"/>
          </p:cNvSpPr>
          <p:nvPr>
            <p:ph type="sldImg"/>
          </p:nvPr>
        </p:nvSpPr>
        <p:spPr bwMode="auto">
          <a:xfrm>
            <a:off x="558800" y="609600"/>
            <a:ext cx="2235200" cy="1676400"/>
          </a:xfrm>
          <a:noFill/>
          <a:ln>
            <a:solidFill>
              <a:srgbClr val="000000"/>
            </a:solidFill>
            <a:miter lim="800000"/>
            <a:headEnd/>
            <a:tailEnd/>
          </a:ln>
        </p:spPr>
      </p:sp>
      <p:sp>
        <p:nvSpPr>
          <p:cNvPr id="101379" name="Rectangle 3"/>
          <p:cNvSpPr>
            <a:spLocks noGrp="1" noChangeArrowheads="1"/>
          </p:cNvSpPr>
          <p:nvPr>
            <p:ph type="body" idx="1"/>
          </p:nvPr>
        </p:nvSpPr>
        <p:spPr>
          <a:xfrm>
            <a:off x="914400" y="4343400"/>
            <a:ext cx="5029200" cy="4114800"/>
          </a:xfrm>
          <a:ln/>
        </p:spPr>
        <p:txBody>
          <a:bodyPr>
            <a:normAutofit fontScale="77500" lnSpcReduction="20000"/>
          </a:bodyPr>
          <a:lstStyle/>
          <a:p>
            <a:pPr marL="514322" indent="-514322" eaLnBrk="1" hangingPunct="1">
              <a:spcAft>
                <a:spcPts val="600"/>
              </a:spcAft>
              <a:buFontTx/>
              <a:buNone/>
              <a:defRPr/>
            </a:pPr>
            <a:r>
              <a:rPr lang="en-US" sz="800" dirty="0" smtClean="0">
                <a:latin typeface="Arial" pitchFamily="34" charset="0"/>
                <a:cs typeface="Arial" pitchFamily="34" charset="0"/>
              </a:rPr>
              <a:t>Goals of Project</a:t>
            </a:r>
            <a:r>
              <a:rPr lang="en-US" sz="800" baseline="0" dirty="0" smtClean="0">
                <a:latin typeface="Arial" pitchFamily="34" charset="0"/>
                <a:cs typeface="Arial" pitchFamily="34" charset="0"/>
              </a:rPr>
              <a:t> Compass:</a:t>
            </a:r>
          </a:p>
          <a:p>
            <a:pPr marL="514322" indent="-514322" eaLnBrk="1" hangingPunct="1">
              <a:spcAft>
                <a:spcPts val="600"/>
              </a:spcAft>
              <a:buFontTx/>
              <a:buNone/>
              <a:defRPr/>
            </a:pPr>
            <a:endParaRPr lang="en-US" sz="800" dirty="0" smtClean="0">
              <a:latin typeface="Arial" pitchFamily="34" charset="0"/>
              <a:cs typeface="Arial" pitchFamily="34" charset="0"/>
            </a:endParaRPr>
          </a:p>
          <a:p>
            <a:pPr marL="514322" indent="-514322" eaLnBrk="1" hangingPunct="1">
              <a:spcAft>
                <a:spcPts val="600"/>
              </a:spcAft>
              <a:buFont typeface="Calibri" pitchFamily="34" charset="0"/>
              <a:buAutoNum type="arabicPeriod"/>
              <a:defRPr/>
            </a:pPr>
            <a:r>
              <a:rPr lang="en-US" sz="800" dirty="0" smtClean="0">
                <a:latin typeface="Arial" pitchFamily="34" charset="0"/>
                <a:cs typeface="Arial" pitchFamily="34" charset="0"/>
              </a:rPr>
              <a:t>Increase </a:t>
            </a:r>
            <a:r>
              <a:rPr lang="en-US" sz="800" dirty="0" smtClean="0">
                <a:solidFill>
                  <a:srgbClr val="009999"/>
                </a:solidFill>
                <a:latin typeface="Arial" pitchFamily="34" charset="0"/>
                <a:cs typeface="Arial" pitchFamily="34" charset="0"/>
              </a:rPr>
              <a:t>services</a:t>
            </a:r>
            <a:r>
              <a:rPr lang="en-US" sz="800" dirty="0" smtClean="0">
                <a:latin typeface="Arial" pitchFamily="34" charset="0"/>
                <a:cs typeface="Arial" pitchFamily="34" charset="0"/>
              </a:rPr>
              <a:t> to the unemployed</a:t>
            </a:r>
            <a:br>
              <a:rPr lang="en-US" sz="800" dirty="0" smtClean="0">
                <a:latin typeface="Arial" pitchFamily="34" charset="0"/>
                <a:cs typeface="Arial" pitchFamily="34" charset="0"/>
              </a:rPr>
            </a:br>
            <a:endParaRPr lang="en-US" sz="800" dirty="0" smtClean="0">
              <a:latin typeface="Arial" pitchFamily="34" charset="0"/>
              <a:cs typeface="Arial" pitchFamily="34" charset="0"/>
            </a:endParaRPr>
          </a:p>
          <a:p>
            <a:pPr marL="514322" indent="-514322" eaLnBrk="1" hangingPunct="1">
              <a:spcAft>
                <a:spcPts val="600"/>
              </a:spcAft>
              <a:buFont typeface="Calibri" pitchFamily="34" charset="0"/>
              <a:buAutoNum type="arabicPeriod"/>
              <a:defRPr/>
            </a:pPr>
            <a:r>
              <a:rPr lang="en-US" sz="800" dirty="0" smtClean="0">
                <a:latin typeface="Arial" pitchFamily="34" charset="0"/>
                <a:cs typeface="Arial" pitchFamily="34" charset="0"/>
              </a:rPr>
              <a:t>Promote strategic </a:t>
            </a:r>
            <a:br>
              <a:rPr lang="en-US" sz="800" dirty="0" smtClean="0">
                <a:latin typeface="Arial" pitchFamily="34" charset="0"/>
                <a:cs typeface="Arial" pitchFamily="34" charset="0"/>
              </a:rPr>
            </a:br>
            <a:r>
              <a:rPr lang="en-US" sz="800" dirty="0" smtClean="0">
                <a:solidFill>
                  <a:srgbClr val="009999"/>
                </a:solidFill>
                <a:latin typeface="Arial" pitchFamily="34" charset="0"/>
                <a:cs typeface="Arial" pitchFamily="34" charset="0"/>
              </a:rPr>
              <a:t>partnerships</a:t>
            </a:r>
            <a:r>
              <a:rPr lang="en-US" sz="800" dirty="0" smtClean="0">
                <a:latin typeface="Arial" pitchFamily="34" charset="0"/>
                <a:cs typeface="Arial" pitchFamily="34" charset="0"/>
              </a:rPr>
              <a:t/>
            </a:r>
            <a:br>
              <a:rPr lang="en-US" sz="800" dirty="0" smtClean="0">
                <a:latin typeface="Arial" pitchFamily="34" charset="0"/>
                <a:cs typeface="Arial" pitchFamily="34" charset="0"/>
              </a:rPr>
            </a:br>
            <a:endParaRPr lang="en-US" sz="800" dirty="0" smtClean="0">
              <a:latin typeface="Arial" pitchFamily="34" charset="0"/>
              <a:cs typeface="Arial" pitchFamily="34" charset="0"/>
            </a:endParaRPr>
          </a:p>
          <a:p>
            <a:pPr marL="514322" indent="-514322" eaLnBrk="1" hangingPunct="1">
              <a:spcAft>
                <a:spcPts val="600"/>
              </a:spcAft>
              <a:buFont typeface="Calibri" pitchFamily="34" charset="0"/>
              <a:buAutoNum type="arabicPeriod"/>
              <a:defRPr/>
            </a:pPr>
            <a:r>
              <a:rPr lang="en-US" sz="800" dirty="0" smtClean="0">
                <a:latin typeface="Arial" pitchFamily="34" charset="0"/>
                <a:cs typeface="Arial" pitchFamily="34" charset="0"/>
              </a:rPr>
              <a:t>Foster </a:t>
            </a:r>
            <a:r>
              <a:rPr lang="en-US" sz="800" dirty="0" smtClean="0">
                <a:solidFill>
                  <a:srgbClr val="009999"/>
                </a:solidFill>
                <a:latin typeface="Arial" pitchFamily="34" charset="0"/>
                <a:cs typeface="Arial" pitchFamily="34" charset="0"/>
              </a:rPr>
              <a:t>collaboration</a:t>
            </a:r>
            <a:r>
              <a:rPr lang="en-US" sz="800" dirty="0" smtClean="0">
                <a:latin typeface="Arial" pitchFamily="34" charset="0"/>
                <a:cs typeface="Arial" pitchFamily="34" charset="0"/>
              </a:rPr>
              <a:t> and </a:t>
            </a:r>
            <a:br>
              <a:rPr lang="en-US" sz="800" dirty="0" smtClean="0">
                <a:latin typeface="Arial" pitchFamily="34" charset="0"/>
                <a:cs typeface="Arial" pitchFamily="34" charset="0"/>
              </a:rPr>
            </a:br>
            <a:r>
              <a:rPr lang="en-US" sz="800" dirty="0" smtClean="0">
                <a:latin typeface="Arial" pitchFamily="34" charset="0"/>
                <a:cs typeface="Arial" pitchFamily="34" charset="0"/>
              </a:rPr>
              <a:t>knowledge exchange </a:t>
            </a:r>
            <a:br>
              <a:rPr lang="en-US" sz="800" dirty="0" smtClean="0">
                <a:latin typeface="Arial" pitchFamily="34" charset="0"/>
                <a:cs typeface="Arial" pitchFamily="34" charset="0"/>
              </a:rPr>
            </a:br>
            <a:r>
              <a:rPr lang="en-US" sz="800" dirty="0" smtClean="0">
                <a:latin typeface="Arial" pitchFamily="34" charset="0"/>
                <a:cs typeface="Arial" pitchFamily="34" charset="0"/>
              </a:rPr>
              <a:t>between state and</a:t>
            </a:r>
            <a:r>
              <a:rPr lang="en-US" sz="800" baseline="0" dirty="0" smtClean="0">
                <a:latin typeface="Arial" pitchFamily="34" charset="0"/>
                <a:cs typeface="Arial" pitchFamily="34" charset="0"/>
              </a:rPr>
              <a:t> local libraries</a:t>
            </a:r>
            <a:r>
              <a:rPr lang="en-US" sz="800" dirty="0" smtClean="0">
                <a:latin typeface="Arial" pitchFamily="34" charset="0"/>
                <a:cs typeface="Arial" pitchFamily="34" charset="0"/>
              </a:rPr>
              <a:t/>
            </a:r>
            <a:br>
              <a:rPr lang="en-US" sz="800" dirty="0" smtClean="0">
                <a:latin typeface="Arial" pitchFamily="34" charset="0"/>
                <a:cs typeface="Arial" pitchFamily="34" charset="0"/>
              </a:rPr>
            </a:br>
            <a:endParaRPr lang="en-US" sz="800" dirty="0" smtClean="0">
              <a:latin typeface="Arial" pitchFamily="34" charset="0"/>
              <a:cs typeface="Arial" pitchFamily="34" charset="0"/>
            </a:endParaRPr>
          </a:p>
          <a:p>
            <a:pPr marL="514322" indent="-514322" eaLnBrk="1" hangingPunct="1">
              <a:spcAft>
                <a:spcPts val="600"/>
              </a:spcAft>
              <a:buFont typeface="Calibri" pitchFamily="34" charset="0"/>
              <a:buAutoNum type="arabicPeriod"/>
              <a:defRPr/>
            </a:pPr>
            <a:r>
              <a:rPr lang="en-US" sz="800" dirty="0" smtClean="0">
                <a:latin typeface="Arial" pitchFamily="34" charset="0"/>
                <a:cs typeface="Arial" pitchFamily="34" charset="0"/>
              </a:rPr>
              <a:t>Increase </a:t>
            </a:r>
            <a:r>
              <a:rPr lang="en-US" sz="800" dirty="0" smtClean="0">
                <a:solidFill>
                  <a:srgbClr val="009999"/>
                </a:solidFill>
                <a:latin typeface="Arial" pitchFamily="34" charset="0"/>
                <a:cs typeface="Arial" pitchFamily="34" charset="0"/>
              </a:rPr>
              <a:t>awareness </a:t>
            </a:r>
            <a:r>
              <a:rPr lang="en-US" sz="800" dirty="0" smtClean="0">
                <a:latin typeface="Arial" pitchFamily="34" charset="0"/>
                <a:cs typeface="Arial" pitchFamily="34" charset="0"/>
              </a:rPr>
              <a:t>of the critical role of libraries</a:t>
            </a:r>
          </a:p>
          <a:p>
            <a:pPr marL="514322" indent="-514322" eaLnBrk="1" hangingPunct="1">
              <a:spcAft>
                <a:spcPts val="600"/>
              </a:spcAft>
              <a:buFont typeface="Calibri" pitchFamily="34" charset="0"/>
              <a:buNone/>
              <a:defRPr/>
            </a:pPr>
            <a:r>
              <a:rPr lang="en-US" sz="800" dirty="0" smtClean="0">
                <a:latin typeface="Arial" pitchFamily="34" charset="0"/>
                <a:cs typeface="Arial" pitchFamily="34" charset="0"/>
              </a:rPr>
              <a:t>Project</a:t>
            </a:r>
            <a:r>
              <a:rPr lang="en-US" sz="800" baseline="0" dirty="0" smtClean="0">
                <a:latin typeface="Arial" pitchFamily="34" charset="0"/>
                <a:cs typeface="Arial" pitchFamily="34" charset="0"/>
              </a:rPr>
              <a:t> Compass Year One</a:t>
            </a:r>
            <a:endParaRPr lang="en-US" sz="800" dirty="0" smtClean="0">
              <a:latin typeface="Arial" pitchFamily="34" charset="0"/>
              <a:cs typeface="Arial" pitchFamily="34" charset="0"/>
            </a:endParaRPr>
          </a:p>
          <a:p>
            <a:pPr eaLnBrk="1" hangingPunct="1">
              <a:defRPr/>
            </a:pPr>
            <a:r>
              <a:rPr lang="en-US" sz="800" b="1" dirty="0" smtClean="0">
                <a:latin typeface="Arial" pitchFamily="34" charset="0"/>
                <a:cs typeface="Arial" pitchFamily="34" charset="0"/>
              </a:rPr>
              <a:t>1. </a:t>
            </a:r>
            <a:r>
              <a:rPr lang="en-US" sz="800" dirty="0" smtClean="0">
                <a:latin typeface="Arial" pitchFamily="34" charset="0"/>
                <a:cs typeface="Arial" pitchFamily="34" charset="0"/>
              </a:rPr>
              <a:t>Conduct a survey of patron needs and library responses</a:t>
            </a:r>
          </a:p>
          <a:p>
            <a:pPr eaLnBrk="1" hangingPunct="1">
              <a:defRPr/>
            </a:pPr>
            <a:r>
              <a:rPr lang="en-US" sz="800" dirty="0" smtClean="0">
                <a:latin typeface="Arial" pitchFamily="34" charset="0"/>
                <a:cs typeface="Arial" pitchFamily="34" charset="0"/>
              </a:rPr>
              <a:t>An online survey collected data on increased patron demands on public libraries, libraries’ responses to those needs, and the state libraries’ support of the public libraries’ work.</a:t>
            </a:r>
          </a:p>
          <a:p>
            <a:pPr eaLnBrk="1" hangingPunct="1">
              <a:defRPr/>
            </a:pPr>
            <a:r>
              <a:rPr lang="en-US" sz="800" dirty="0" smtClean="0">
                <a:latin typeface="Arial" pitchFamily="34" charset="0"/>
                <a:cs typeface="Arial" pitchFamily="34" charset="0"/>
              </a:rPr>
              <a:t>The survey was sent to state library development directors (or equivalent) in 51 states in October. Read the </a:t>
            </a:r>
            <a:r>
              <a:rPr lang="en-US" sz="800" dirty="0" smtClean="0">
                <a:latin typeface="Arial" pitchFamily="34" charset="0"/>
                <a:cs typeface="Arial" pitchFamily="34" charset="0"/>
                <a:hlinkClick r:id="rId3"/>
              </a:rPr>
              <a:t>summary of the survey results</a:t>
            </a:r>
            <a:r>
              <a:rPr lang="en-US" sz="800" dirty="0" smtClean="0">
                <a:latin typeface="Arial" pitchFamily="34" charset="0"/>
                <a:cs typeface="Arial" pitchFamily="34" charset="0"/>
              </a:rPr>
              <a:t>, published in December 2009.</a:t>
            </a:r>
          </a:p>
          <a:p>
            <a:pPr eaLnBrk="1" hangingPunct="1">
              <a:defRPr/>
            </a:pPr>
            <a:r>
              <a:rPr lang="en-US" sz="800" b="1" dirty="0" smtClean="0">
                <a:latin typeface="Arial" pitchFamily="34" charset="0"/>
                <a:cs typeface="Arial" pitchFamily="34" charset="0"/>
              </a:rPr>
              <a:t>2.</a:t>
            </a:r>
            <a:r>
              <a:rPr lang="en-US" sz="800" dirty="0" smtClean="0">
                <a:latin typeface="Arial" pitchFamily="34" charset="0"/>
                <a:cs typeface="Arial" pitchFamily="34" charset="0"/>
              </a:rPr>
              <a:t> Build curriculum and facilitate four regional summits</a:t>
            </a:r>
          </a:p>
          <a:p>
            <a:pPr eaLnBrk="1" hangingPunct="1">
              <a:defRPr/>
            </a:pPr>
            <a:r>
              <a:rPr lang="en-US" sz="800" dirty="0" smtClean="0">
                <a:latin typeface="Arial" pitchFamily="34" charset="0"/>
                <a:cs typeface="Arial" pitchFamily="34" charset="0"/>
              </a:rPr>
              <a:t>Between March and May 2010, we are offering four regional summits designed to build state library capacity for developing statewide partnerships and workforce development services.</a:t>
            </a:r>
          </a:p>
          <a:p>
            <a:pPr eaLnBrk="1" hangingPunct="1">
              <a:defRPr/>
            </a:pPr>
            <a:r>
              <a:rPr lang="en-US" sz="800" dirty="0" smtClean="0">
                <a:latin typeface="Arial" pitchFamily="34" charset="0"/>
                <a:cs typeface="Arial" pitchFamily="34" charset="0"/>
              </a:rPr>
              <a:t>Each state library will be invited to send two participants to one of the following summits: </a:t>
            </a:r>
          </a:p>
          <a:p>
            <a:pPr lvl="1" eaLnBrk="1" hangingPunct="1">
              <a:defRPr/>
            </a:pPr>
            <a:r>
              <a:rPr lang="en-US" sz="800" dirty="0" smtClean="0">
                <a:latin typeface="Arial" pitchFamily="34" charset="0"/>
                <a:cs typeface="Arial" pitchFamily="34" charset="0"/>
              </a:rPr>
              <a:t>March 10-12: Atlanta, GA</a:t>
            </a:r>
          </a:p>
          <a:p>
            <a:pPr lvl="1" eaLnBrk="1" hangingPunct="1">
              <a:defRPr/>
            </a:pPr>
            <a:r>
              <a:rPr lang="en-US" sz="800" dirty="0" smtClean="0">
                <a:latin typeface="Arial" pitchFamily="34" charset="0"/>
                <a:cs typeface="Arial" pitchFamily="34" charset="0"/>
              </a:rPr>
              <a:t>March 21-23: Portland, OR</a:t>
            </a:r>
          </a:p>
          <a:p>
            <a:pPr lvl="1" eaLnBrk="1" hangingPunct="1">
              <a:defRPr/>
            </a:pPr>
            <a:r>
              <a:rPr lang="en-US" sz="800" dirty="0" smtClean="0">
                <a:latin typeface="Arial" pitchFamily="34" charset="0"/>
                <a:cs typeface="Arial" pitchFamily="34" charset="0"/>
              </a:rPr>
              <a:t>May 5-7: Providence, RI</a:t>
            </a:r>
          </a:p>
          <a:p>
            <a:pPr lvl="1" eaLnBrk="1" hangingPunct="1">
              <a:defRPr/>
            </a:pPr>
            <a:r>
              <a:rPr lang="en-US" sz="800" dirty="0" smtClean="0">
                <a:latin typeface="Arial" pitchFamily="34" charset="0"/>
                <a:cs typeface="Arial" pitchFamily="34" charset="0"/>
              </a:rPr>
              <a:t>May 26-28: Denver, CO</a:t>
            </a:r>
          </a:p>
          <a:p>
            <a:pPr eaLnBrk="1" hangingPunct="1">
              <a:defRPr/>
            </a:pPr>
            <a:r>
              <a:rPr lang="en-US" sz="800" b="1" dirty="0" smtClean="0">
                <a:latin typeface="Arial" pitchFamily="34" charset="0"/>
                <a:cs typeface="Arial" pitchFamily="34" charset="0"/>
              </a:rPr>
              <a:t>3. </a:t>
            </a:r>
            <a:r>
              <a:rPr lang="en-US" sz="800" dirty="0" smtClean="0">
                <a:latin typeface="Arial" pitchFamily="34" charset="0"/>
                <a:cs typeface="Arial" pitchFamily="34" charset="0"/>
              </a:rPr>
              <a:t>Create and launch online community of practice and online summit module</a:t>
            </a:r>
          </a:p>
          <a:p>
            <a:pPr eaLnBrk="1" hangingPunct="1">
              <a:defRPr/>
            </a:pPr>
            <a:r>
              <a:rPr lang="en-US" sz="800" dirty="0" smtClean="0">
                <a:latin typeface="Arial" pitchFamily="34" charset="0"/>
                <a:cs typeface="Arial" pitchFamily="34" charset="0"/>
              </a:rPr>
              <a:t>An online version of the summits was developed on WebJunction, and offered in June 2010 for state representatives</a:t>
            </a:r>
            <a:r>
              <a:rPr lang="en-US" sz="800" baseline="0" dirty="0" smtClean="0">
                <a:latin typeface="Arial" pitchFamily="34" charset="0"/>
                <a:cs typeface="Arial" pitchFamily="34" charset="0"/>
              </a:rPr>
              <a:t> not present at a f2f summit</a:t>
            </a:r>
            <a:endParaRPr lang="en-US" sz="800" dirty="0" smtClean="0">
              <a:latin typeface="Arial" pitchFamily="34" charset="0"/>
              <a:cs typeface="Arial" pitchFamily="34" charset="0"/>
            </a:endParaRPr>
          </a:p>
          <a:p>
            <a:pPr eaLnBrk="1" hangingPunct="1">
              <a:defRPr/>
            </a:pPr>
            <a:r>
              <a:rPr lang="en-US" sz="800" dirty="0" smtClean="0">
                <a:latin typeface="Arial" pitchFamily="34" charset="0"/>
                <a:cs typeface="Arial" pitchFamily="34" charset="0"/>
              </a:rPr>
              <a:t>A community of practice for </a:t>
            </a:r>
            <a:r>
              <a:rPr lang="en-US" sz="800" dirty="0" smtClean="0">
                <a:latin typeface="Arial" pitchFamily="34" charset="0"/>
                <a:cs typeface="Arial" pitchFamily="34" charset="0"/>
                <a:hlinkClick r:id="rId4"/>
              </a:rPr>
              <a:t>Workforce Resources</a:t>
            </a:r>
            <a:r>
              <a:rPr lang="en-US" sz="800" dirty="0" smtClean="0">
                <a:latin typeface="Arial" pitchFamily="34" charset="0"/>
                <a:cs typeface="Arial" pitchFamily="34" charset="0"/>
              </a:rPr>
              <a:t> is expanding with information.</a:t>
            </a:r>
          </a:p>
          <a:p>
            <a:pPr eaLnBrk="1" hangingPunct="1">
              <a:defRPr/>
            </a:pPr>
            <a:r>
              <a:rPr lang="en-US" sz="800" dirty="0" smtClean="0">
                <a:latin typeface="Arial" pitchFamily="34" charset="0"/>
                <a:cs typeface="Arial" pitchFamily="34" charset="0"/>
              </a:rPr>
              <a:t>All libraries are encouraged to contribute to the growing pool of resources.</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noFill/>
          <a:ln>
            <a:solidFill>
              <a:srgbClr val="000000"/>
            </a:solidFill>
            <a:miter lim="800000"/>
            <a:headEnd/>
            <a:tailEnd/>
          </a:ln>
        </p:spPr>
      </p:sp>
      <p:sp>
        <p:nvSpPr>
          <p:cNvPr id="1945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Each pathway</a:t>
            </a:r>
            <a:r>
              <a:rPr lang="en-US" baseline="0" dirty="0" smtClean="0"/>
              <a:t> is designed as a </a:t>
            </a:r>
            <a:r>
              <a:rPr lang="en-US" dirty="0" smtClean="0"/>
              <a:t>worksheet that puts the workforce recovery topics into a hands-on, action-oriented format. The pathways function as checklists to prioritize how to move forward with workforce recovery.</a:t>
            </a:r>
          </a:p>
          <a:p>
            <a:pPr eaLnBrk="1" hangingPunct="1">
              <a:spcBef>
                <a:spcPct val="0"/>
              </a:spcBef>
            </a:pPr>
            <a:endParaRPr lang="en-US" dirty="0" smtClean="0"/>
          </a:p>
          <a:p>
            <a:pPr eaLnBrk="1" hangingPunct="1">
              <a:spcBef>
                <a:spcPct val="0"/>
              </a:spcBef>
            </a:pPr>
            <a:r>
              <a:rPr lang="en-US" dirty="0" smtClean="0"/>
              <a:t>Call attention to the </a:t>
            </a:r>
            <a:r>
              <a:rPr lang="en-US" b="1" dirty="0" smtClean="0"/>
              <a:t>Action Plan </a:t>
            </a:r>
            <a:r>
              <a:rPr lang="en-US" dirty="0" smtClean="0"/>
              <a:t>----Note</a:t>
            </a:r>
            <a:r>
              <a:rPr lang="en-US" baseline="0" dirty="0" smtClean="0"/>
              <a:t> that these are </a:t>
            </a:r>
            <a:r>
              <a:rPr lang="en-US" i="1" baseline="0" dirty="0" smtClean="0"/>
              <a:t>pathways TO ACTION</a:t>
            </a:r>
          </a:p>
          <a:p>
            <a:pPr eaLnBrk="1" hangingPunct="1">
              <a:spcBef>
                <a:spcPct val="0"/>
              </a:spcBef>
            </a:pPr>
            <a:r>
              <a:rPr lang="en-US" dirty="0" smtClean="0"/>
              <a:t>the circled items in the pathways will inform</a:t>
            </a:r>
            <a:r>
              <a:rPr lang="en-US" baseline="0" dirty="0" smtClean="0"/>
              <a:t> what you select to focus on when you create your action plan later today</a:t>
            </a:r>
            <a:endParaRPr lang="en-US" dirty="0" smtClean="0"/>
          </a:p>
          <a:p>
            <a:pPr eaLnBrk="1" hangingPunct="1">
              <a:spcBef>
                <a:spcPct val="0"/>
              </a:spcBef>
            </a:pPr>
            <a:endParaRPr lang="en-US" dirty="0" smtClean="0"/>
          </a:p>
        </p:txBody>
      </p:sp>
      <p:sp>
        <p:nvSpPr>
          <p:cNvPr id="4" name="Slide Number Placeholder 3"/>
          <p:cNvSpPr>
            <a:spLocks noGrp="1"/>
          </p:cNvSpPr>
          <p:nvPr>
            <p:ph type="sldNum" sz="quarter" idx="5"/>
          </p:nvPr>
        </p:nvSpPr>
        <p:spPr/>
        <p:txBody>
          <a:bodyPr/>
          <a:lstStyle/>
          <a:p>
            <a:pPr>
              <a:defRPr/>
            </a:pPr>
            <a:fld id="{90FBA233-EA38-43F1-8BAE-9406F412FCD9}" type="slidenum">
              <a:rPr lang="en-US" smtClean="0">
                <a:solidFill>
                  <a:prstClr val="black"/>
                </a:solidFill>
              </a:rPr>
              <a:pPr>
                <a:defRPr/>
              </a:pPr>
              <a:t>21</a:t>
            </a:fld>
            <a:endParaRPr lang="en-US">
              <a:solidFill>
                <a:prstClr val="black"/>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noFill/>
          <a:ln>
            <a:solidFill>
              <a:srgbClr val="000000"/>
            </a:solidFill>
            <a:miter lim="800000"/>
            <a:headEnd/>
            <a:tailEnd/>
          </a:ln>
        </p:spPr>
      </p:sp>
      <p:sp>
        <p:nvSpPr>
          <p:cNvPr id="1536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The topic pathways include: Core Services, Job Seekers, Small Business &amp; Entrepreneurs, and Personal Finance.</a:t>
            </a:r>
          </a:p>
          <a:p>
            <a:pPr eaLnBrk="1" hangingPunct="1">
              <a:spcBef>
                <a:spcPct val="0"/>
              </a:spcBef>
            </a:pPr>
            <a:r>
              <a:rPr lang="en-US" dirty="0" smtClean="0"/>
              <a:t>We’ll look at all of them in more detail</a:t>
            </a:r>
            <a:r>
              <a:rPr lang="en-US" baseline="0" dirty="0" smtClean="0"/>
              <a:t> before the end of the day. </a:t>
            </a:r>
          </a:p>
          <a:p>
            <a:pPr eaLnBrk="1" hangingPunct="1">
              <a:spcBef>
                <a:spcPct val="0"/>
              </a:spcBef>
            </a:pPr>
            <a:r>
              <a:rPr lang="en-US" baseline="0" dirty="0" smtClean="0"/>
              <a:t>To begin with, we’ll focus on the first two (</a:t>
            </a:r>
            <a:r>
              <a:rPr lang="en-US" i="1" baseline="0" dirty="0" smtClean="0"/>
              <a:t>click for animation</a:t>
            </a:r>
            <a:r>
              <a:rPr lang="en-US" baseline="0" dirty="0" smtClean="0"/>
              <a:t>)</a:t>
            </a:r>
            <a:endParaRPr lang="en-US" dirty="0" smtClean="0"/>
          </a:p>
        </p:txBody>
      </p:sp>
      <p:sp>
        <p:nvSpPr>
          <p:cNvPr id="1638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F84A43C6-679A-4C74-931A-6C9E59C00482}" type="slidenum">
              <a:rPr lang="en-US" smtClean="0">
                <a:solidFill>
                  <a:prstClr val="black"/>
                </a:solidFill>
              </a:rPr>
              <a:pPr>
                <a:defRPr/>
              </a:pPr>
              <a:t>22</a:t>
            </a:fld>
            <a:endParaRPr lang="en-US" smtClean="0">
              <a:solidFill>
                <a:prstClr val="black"/>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bwMode="auto">
          <a:noFill/>
          <a:ln>
            <a:solidFill>
              <a:srgbClr val="000000"/>
            </a:solidFill>
            <a:miter lim="800000"/>
            <a:headEnd/>
            <a:tailEnd/>
          </a:ln>
        </p:spPr>
      </p:sp>
      <p:sp>
        <p:nvSpPr>
          <p:cNvPr id="1638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 Core Services</a:t>
            </a:r>
          </a:p>
          <a:p>
            <a:pPr fontAlgn="auto">
              <a:spcBef>
                <a:spcPts val="0"/>
              </a:spcBef>
              <a:spcAft>
                <a:spcPts val="0"/>
              </a:spcAft>
              <a:defRPr/>
            </a:pPr>
            <a:r>
              <a:rPr lang="en-US" i="1" dirty="0" smtClean="0">
                <a:solidFill>
                  <a:prstClr val="white"/>
                </a:solidFill>
              </a:rPr>
              <a:t>Includes:</a:t>
            </a:r>
            <a:r>
              <a:rPr lang="en-US" dirty="0" smtClean="0">
                <a:solidFill>
                  <a:prstClr val="white"/>
                </a:solidFill>
              </a:rPr>
              <a:t> </a:t>
            </a:r>
          </a:p>
          <a:p>
            <a:pPr fontAlgn="auto">
              <a:spcBef>
                <a:spcPts val="0"/>
              </a:spcBef>
              <a:spcAft>
                <a:spcPts val="0"/>
              </a:spcAft>
              <a:buFont typeface="Wingdings" pitchFamily="2" charset="2"/>
              <a:buChar char="§"/>
              <a:defRPr/>
            </a:pPr>
            <a:r>
              <a:rPr lang="en-US" dirty="0" smtClean="0">
                <a:solidFill>
                  <a:prstClr val="white"/>
                </a:solidFill>
              </a:rPr>
              <a:t> Connecting with community agencies</a:t>
            </a:r>
          </a:p>
          <a:p>
            <a:pPr fontAlgn="auto">
              <a:spcBef>
                <a:spcPts val="0"/>
              </a:spcBef>
              <a:spcAft>
                <a:spcPts val="0"/>
              </a:spcAft>
              <a:buFont typeface="Wingdings" pitchFamily="2" charset="2"/>
              <a:buChar char="§"/>
              <a:defRPr/>
            </a:pPr>
            <a:r>
              <a:rPr lang="en-US" dirty="0" smtClean="0">
                <a:solidFill>
                  <a:prstClr val="white"/>
                </a:solidFill>
              </a:rPr>
              <a:t> Providing basic computer skills training </a:t>
            </a:r>
          </a:p>
          <a:p>
            <a:pPr fontAlgn="auto">
              <a:spcBef>
                <a:spcPts val="0"/>
              </a:spcBef>
              <a:spcAft>
                <a:spcPts val="0"/>
              </a:spcAft>
              <a:buFont typeface="Wingdings" pitchFamily="2" charset="2"/>
              <a:buChar char="§"/>
              <a:defRPr/>
            </a:pPr>
            <a:r>
              <a:rPr lang="en-US" dirty="0" smtClean="0">
                <a:solidFill>
                  <a:prstClr val="white"/>
                </a:solidFill>
              </a:rPr>
              <a:t> Building partnerships</a:t>
            </a:r>
          </a:p>
          <a:p>
            <a:pPr fontAlgn="auto">
              <a:spcBef>
                <a:spcPts val="0"/>
              </a:spcBef>
              <a:spcAft>
                <a:spcPts val="0"/>
              </a:spcAft>
              <a:buFont typeface="Wingdings" pitchFamily="2" charset="2"/>
              <a:buChar char="§"/>
              <a:defRPr/>
            </a:pPr>
            <a:r>
              <a:rPr lang="en-US" dirty="0" smtClean="0">
                <a:solidFill>
                  <a:prstClr val="white"/>
                </a:solidFill>
              </a:rPr>
              <a:t> Marketing and communicating library services</a:t>
            </a:r>
          </a:p>
          <a:p>
            <a:pPr fontAlgn="auto">
              <a:spcBef>
                <a:spcPts val="0"/>
              </a:spcBef>
              <a:spcAft>
                <a:spcPts val="0"/>
              </a:spcAft>
              <a:defRPr/>
            </a:pPr>
            <a:r>
              <a:rPr lang="en-US" dirty="0" smtClean="0">
                <a:solidFill>
                  <a:prstClr val="white"/>
                </a:solidFill>
              </a:rPr>
              <a:t> </a:t>
            </a:r>
          </a:p>
          <a:p>
            <a:pPr fontAlgn="auto">
              <a:spcBef>
                <a:spcPts val="0"/>
              </a:spcBef>
              <a:spcAft>
                <a:spcPts val="0"/>
              </a:spcAft>
              <a:defRPr/>
            </a:pPr>
            <a:r>
              <a:rPr lang="en-US" sz="1400" b="1" i="1" dirty="0" smtClean="0">
                <a:solidFill>
                  <a:prstClr val="white"/>
                </a:solidFill>
              </a:rPr>
              <a:t>Why ?</a:t>
            </a:r>
            <a:r>
              <a:rPr lang="en-US" i="1" dirty="0" smtClean="0">
                <a:solidFill>
                  <a:prstClr val="white"/>
                </a:solidFill>
              </a:rPr>
              <a:t> </a:t>
            </a:r>
            <a:r>
              <a:rPr lang="en-US" dirty="0" smtClean="0">
                <a:solidFill>
                  <a:prstClr val="white"/>
                </a:solidFill>
              </a:rPr>
              <a:t>Many people turn to the library first to get connected with social services and to acquire basic skills and knowledge.</a:t>
            </a:r>
          </a:p>
          <a:p>
            <a:pPr eaLnBrk="1" hangingPunct="1">
              <a:spcBef>
                <a:spcPct val="0"/>
              </a:spcBef>
            </a:pPr>
            <a:endParaRPr lang="en-US" dirty="0" smtClean="0"/>
          </a:p>
        </p:txBody>
      </p:sp>
      <p:sp>
        <p:nvSpPr>
          <p:cNvPr id="1741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63DE180D-0A9A-4A1B-8E15-950D22EFD320}" type="slidenum">
              <a:rPr lang="en-US" smtClean="0">
                <a:solidFill>
                  <a:prstClr val="black"/>
                </a:solidFill>
              </a:rPr>
              <a:pPr>
                <a:defRPr/>
              </a:pPr>
              <a:t>23</a:t>
            </a:fld>
            <a:endParaRPr lang="en-US" smtClean="0">
              <a:solidFill>
                <a:prstClr val="black"/>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bwMode="auto">
          <a:noFill/>
          <a:ln>
            <a:solidFill>
              <a:srgbClr val="000000"/>
            </a:solidFill>
            <a:miter lim="800000"/>
            <a:headEnd/>
            <a:tailEnd/>
          </a:ln>
        </p:spPr>
      </p:sp>
      <p:sp>
        <p:nvSpPr>
          <p:cNvPr id="1638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Job Seekers</a:t>
            </a:r>
          </a:p>
          <a:p>
            <a:pPr fontAlgn="auto">
              <a:spcBef>
                <a:spcPts val="0"/>
              </a:spcBef>
              <a:spcAft>
                <a:spcPts val="0"/>
              </a:spcAft>
              <a:defRPr/>
            </a:pPr>
            <a:r>
              <a:rPr lang="en-US" i="1" dirty="0" smtClean="0">
                <a:solidFill>
                  <a:prstClr val="white"/>
                </a:solidFill>
              </a:rPr>
              <a:t>Includes:</a:t>
            </a:r>
            <a:r>
              <a:rPr lang="en-US" dirty="0" smtClean="0">
                <a:solidFill>
                  <a:prstClr val="white"/>
                </a:solidFill>
              </a:rPr>
              <a:t> </a:t>
            </a:r>
          </a:p>
          <a:p>
            <a:pPr fontAlgn="auto">
              <a:spcBef>
                <a:spcPts val="0"/>
              </a:spcBef>
              <a:spcAft>
                <a:spcPts val="0"/>
              </a:spcAft>
              <a:buFont typeface="Wingdings" pitchFamily="2" charset="2"/>
              <a:buChar char="§"/>
              <a:defRPr/>
            </a:pPr>
            <a:r>
              <a:rPr lang="en-US" dirty="0" smtClean="0">
                <a:solidFill>
                  <a:prstClr val="white"/>
                </a:solidFill>
              </a:rPr>
              <a:t> Understanding needs of unemployed workers </a:t>
            </a:r>
          </a:p>
          <a:p>
            <a:pPr fontAlgn="auto">
              <a:spcBef>
                <a:spcPts val="0"/>
              </a:spcBef>
              <a:spcAft>
                <a:spcPts val="0"/>
              </a:spcAft>
              <a:buFont typeface="Wingdings" pitchFamily="2" charset="2"/>
              <a:buChar char="§"/>
              <a:defRPr/>
            </a:pPr>
            <a:r>
              <a:rPr lang="en-US" dirty="0" smtClean="0">
                <a:solidFill>
                  <a:prstClr val="white"/>
                </a:solidFill>
              </a:rPr>
              <a:t> Connecting job seekers to resources</a:t>
            </a:r>
          </a:p>
          <a:p>
            <a:pPr fontAlgn="auto">
              <a:spcBef>
                <a:spcPts val="0"/>
              </a:spcBef>
              <a:spcAft>
                <a:spcPts val="0"/>
              </a:spcAft>
              <a:buFont typeface="Wingdings" pitchFamily="2" charset="2"/>
              <a:buChar char="§"/>
              <a:defRPr/>
            </a:pPr>
            <a:r>
              <a:rPr lang="en-US" dirty="0" smtClean="0">
                <a:solidFill>
                  <a:prstClr val="white"/>
                </a:solidFill>
              </a:rPr>
              <a:t> Providing programs and training</a:t>
            </a:r>
          </a:p>
          <a:p>
            <a:pPr fontAlgn="auto">
              <a:spcBef>
                <a:spcPts val="0"/>
              </a:spcBef>
              <a:spcAft>
                <a:spcPts val="0"/>
              </a:spcAft>
              <a:buFont typeface="Wingdings" pitchFamily="2" charset="2"/>
              <a:buChar char="§"/>
              <a:defRPr/>
            </a:pPr>
            <a:r>
              <a:rPr lang="en-US" dirty="0" smtClean="0">
                <a:solidFill>
                  <a:prstClr val="white"/>
                </a:solidFill>
              </a:rPr>
              <a:t> Building partnerships with workforce development agencies </a:t>
            </a:r>
            <a:br>
              <a:rPr lang="en-US" dirty="0" smtClean="0">
                <a:solidFill>
                  <a:prstClr val="white"/>
                </a:solidFill>
              </a:rPr>
            </a:br>
            <a:r>
              <a:rPr lang="en-US" dirty="0" smtClean="0">
                <a:solidFill>
                  <a:prstClr val="white"/>
                </a:solidFill>
              </a:rPr>
              <a:t> </a:t>
            </a:r>
          </a:p>
          <a:p>
            <a:pPr fontAlgn="auto">
              <a:spcBef>
                <a:spcPts val="0"/>
              </a:spcBef>
              <a:spcAft>
                <a:spcPts val="0"/>
              </a:spcAft>
              <a:defRPr/>
            </a:pPr>
            <a:r>
              <a:rPr lang="en-US" sz="1400" b="1" i="1" dirty="0" smtClean="0">
                <a:solidFill>
                  <a:prstClr val="white"/>
                </a:solidFill>
              </a:rPr>
              <a:t>Why ?</a:t>
            </a:r>
            <a:r>
              <a:rPr lang="en-US" i="1" dirty="0" smtClean="0">
                <a:solidFill>
                  <a:prstClr val="white"/>
                </a:solidFill>
              </a:rPr>
              <a:t> </a:t>
            </a:r>
            <a:r>
              <a:rPr lang="en-US" dirty="0" smtClean="0">
                <a:solidFill>
                  <a:prstClr val="white"/>
                </a:solidFill>
              </a:rPr>
              <a:t>Many job seekers are relying on their public library for this support.  </a:t>
            </a:r>
          </a:p>
          <a:p>
            <a:pPr eaLnBrk="1" hangingPunct="1">
              <a:spcBef>
                <a:spcPct val="0"/>
              </a:spcBef>
            </a:pPr>
            <a:endParaRPr lang="en-US" dirty="0" smtClean="0"/>
          </a:p>
        </p:txBody>
      </p:sp>
      <p:sp>
        <p:nvSpPr>
          <p:cNvPr id="1741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63DE180D-0A9A-4A1B-8E15-950D22EFD320}" type="slidenum">
              <a:rPr lang="en-US" smtClean="0">
                <a:solidFill>
                  <a:prstClr val="black"/>
                </a:solidFill>
              </a:rPr>
              <a:pPr>
                <a:defRPr/>
              </a:pPr>
              <a:t>24</a:t>
            </a:fld>
            <a:endParaRPr lang="en-US" smtClean="0">
              <a:solidFill>
                <a:prstClr val="black"/>
              </a:solidFil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noFill/>
          <a:ln>
            <a:solidFill>
              <a:srgbClr val="000000"/>
            </a:solidFill>
            <a:miter lim="800000"/>
            <a:headEnd/>
            <a:tailEnd/>
          </a:ln>
        </p:spPr>
      </p:sp>
      <p:sp>
        <p:nvSpPr>
          <p:cNvPr id="15363" name="Notes Placeholder 2"/>
          <p:cNvSpPr>
            <a:spLocks noGrp="1"/>
          </p:cNvSpPr>
          <p:nvPr>
            <p:ph type="body" idx="1"/>
          </p:nvPr>
        </p:nvSpPr>
        <p:spPr bwMode="auto">
          <a:noFill/>
        </p:spPr>
        <p:txBody>
          <a:bodyPr wrap="square" numCol="1" anchor="t" anchorCtr="0" compatLnSpc="1">
            <a:prstTxWarp prst="textNoShape">
              <a:avLst/>
            </a:prstTxWarp>
          </a:bodyPr>
          <a:lstStyle/>
          <a:p>
            <a:pPr defTabSz="897301" eaLnBrk="1" hangingPunct="1">
              <a:spcBef>
                <a:spcPct val="0"/>
              </a:spcBef>
              <a:defRPr/>
            </a:pPr>
            <a:r>
              <a:rPr lang="en-US" dirty="0" smtClean="0"/>
              <a:t>Each pathway</a:t>
            </a:r>
            <a:r>
              <a:rPr lang="en-US" baseline="0" dirty="0" smtClean="0"/>
              <a:t> has the same five sections or components: discovery &amp; assessment, collections, programs/training, collaboration, communication</a:t>
            </a:r>
            <a:endParaRPr lang="en-US" dirty="0" smtClean="0"/>
          </a:p>
          <a:p>
            <a:pPr eaLnBrk="1" hangingPunct="1">
              <a:spcBef>
                <a:spcPct val="0"/>
              </a:spcBef>
            </a:pPr>
            <a:endParaRPr lang="en-US" b="1" dirty="0" smtClean="0"/>
          </a:p>
          <a:p>
            <a:pPr eaLnBrk="1" hangingPunct="1">
              <a:spcBef>
                <a:spcPct val="0"/>
              </a:spcBef>
            </a:pPr>
            <a:r>
              <a:rPr lang="en-US" b="1" dirty="0" smtClean="0"/>
              <a:t>D&amp;A</a:t>
            </a:r>
            <a:r>
              <a:rPr lang="en-US" b="0" dirty="0" smtClean="0"/>
              <a:t>: is about u</a:t>
            </a:r>
            <a:r>
              <a:rPr lang="en-US" kern="1400" dirty="0" smtClean="0">
                <a:solidFill>
                  <a:srgbClr val="000000"/>
                </a:solidFill>
                <a:ea typeface="Times New Roman"/>
                <a:cs typeface="Times New Roman"/>
              </a:rPr>
              <a:t>nderstanding the top needs of your community in order to develop the appropriate workforce recovery response.</a:t>
            </a:r>
          </a:p>
          <a:p>
            <a:pPr defTabSz="897301" eaLnBrk="1" hangingPunct="1">
              <a:spcBef>
                <a:spcPct val="0"/>
              </a:spcBef>
              <a:defRPr/>
            </a:pPr>
            <a:r>
              <a:rPr lang="en-US" b="1" kern="1400" dirty="0" smtClean="0">
                <a:solidFill>
                  <a:srgbClr val="000000"/>
                </a:solidFill>
                <a:ea typeface="Times New Roman"/>
                <a:cs typeface="Times New Roman"/>
              </a:rPr>
              <a:t>Collections</a:t>
            </a:r>
            <a:r>
              <a:rPr lang="en-US" kern="1400" dirty="0" smtClean="0">
                <a:solidFill>
                  <a:srgbClr val="000000"/>
                </a:solidFill>
                <a:ea typeface="Times New Roman"/>
                <a:cs typeface="Times New Roman"/>
              </a:rPr>
              <a:t>: helps you build a collection of relevant resources, bibliographies and pathfinders</a:t>
            </a:r>
          </a:p>
          <a:p>
            <a:pPr defTabSz="897301" eaLnBrk="1" hangingPunct="1">
              <a:spcBef>
                <a:spcPct val="0"/>
              </a:spcBef>
              <a:defRPr/>
            </a:pPr>
            <a:r>
              <a:rPr lang="en-US" b="1" kern="1400" dirty="0" smtClean="0">
                <a:solidFill>
                  <a:srgbClr val="000000"/>
                </a:solidFill>
                <a:ea typeface="Times New Roman"/>
                <a:cs typeface="Times New Roman"/>
              </a:rPr>
              <a:t>T&amp;P</a:t>
            </a:r>
            <a:r>
              <a:rPr lang="en-US" kern="1400" dirty="0" smtClean="0">
                <a:solidFill>
                  <a:srgbClr val="000000"/>
                </a:solidFill>
                <a:ea typeface="Times New Roman"/>
                <a:cs typeface="Times New Roman"/>
              </a:rPr>
              <a:t>: suggests face-to-face or online programs and training that connect patrons to new ideas, skills, and opportunities that can improve their economic situation.</a:t>
            </a:r>
          </a:p>
          <a:p>
            <a:pPr defTabSz="897301" eaLnBrk="1" hangingPunct="1">
              <a:spcBef>
                <a:spcPct val="0"/>
              </a:spcBef>
              <a:defRPr/>
            </a:pPr>
            <a:r>
              <a:rPr lang="en-US" b="1" kern="1400" dirty="0" err="1" smtClean="0">
                <a:solidFill>
                  <a:srgbClr val="000000"/>
                </a:solidFill>
                <a:ea typeface="Times New Roman"/>
                <a:cs typeface="Times New Roman"/>
              </a:rPr>
              <a:t>Collab</a:t>
            </a:r>
            <a:r>
              <a:rPr lang="en-US" kern="1400" dirty="0" smtClean="0">
                <a:solidFill>
                  <a:srgbClr val="000000"/>
                </a:solidFill>
                <a:ea typeface="Times New Roman"/>
                <a:cs typeface="Times New Roman"/>
              </a:rPr>
              <a:t>: looks at ways to build relationships and collaborate with community-based agencies to extend your workforce recovery services.</a:t>
            </a:r>
          </a:p>
          <a:p>
            <a:pPr defTabSz="897301" eaLnBrk="1" hangingPunct="1">
              <a:spcBef>
                <a:spcPct val="0"/>
              </a:spcBef>
              <a:defRPr/>
            </a:pPr>
            <a:r>
              <a:rPr lang="en-US" b="1" kern="1400" dirty="0" err="1" smtClean="0">
                <a:solidFill>
                  <a:srgbClr val="000000"/>
                </a:solidFill>
                <a:ea typeface="Times New Roman"/>
                <a:cs typeface="Times New Roman"/>
              </a:rPr>
              <a:t>Comm</a:t>
            </a:r>
            <a:r>
              <a:rPr lang="en-US" kern="1400" dirty="0" smtClean="0">
                <a:solidFill>
                  <a:srgbClr val="000000"/>
                </a:solidFill>
                <a:ea typeface="Times New Roman"/>
                <a:cs typeface="Times New Roman"/>
              </a:rPr>
              <a:t>: is about how you promote the services offered through your library and communicate their value to the community.</a:t>
            </a:r>
          </a:p>
          <a:p>
            <a:pPr defTabSz="897301" eaLnBrk="1" hangingPunct="1">
              <a:spcBef>
                <a:spcPct val="0"/>
              </a:spcBef>
              <a:defRPr/>
            </a:pPr>
            <a:endParaRPr lang="en-US" dirty="0" smtClean="0"/>
          </a:p>
          <a:p>
            <a:pPr defTabSz="897301" eaLnBrk="1" hangingPunct="1">
              <a:spcBef>
                <a:spcPct val="0"/>
              </a:spcBef>
              <a:defRPr/>
            </a:pPr>
            <a:r>
              <a:rPr lang="en-US" dirty="0" smtClean="0"/>
              <a:t>At its core, the curriculum has a basic, non-linear structure. Each pathway has 5 goals for improving resources and services to the economically impacted: Discovery/Assessment, Collections, Training &amp; Programming, Collaboration, and Communication. Library staff can focus on as many of these areas as they can and/or want to improve their resources/services. Each of these areas also incorporate 21</a:t>
            </a:r>
            <a:r>
              <a:rPr lang="en-US" baseline="30000" dirty="0" smtClean="0"/>
              <a:t>st</a:t>
            </a:r>
            <a:r>
              <a:rPr lang="en-US" dirty="0" smtClean="0"/>
              <a:t> Century Skills to model 21</a:t>
            </a:r>
            <a:r>
              <a:rPr lang="en-US" baseline="30000" dirty="0" smtClean="0"/>
              <a:t>st</a:t>
            </a:r>
            <a:r>
              <a:rPr lang="en-US" dirty="0" smtClean="0"/>
              <a:t> C. approaches to their patrons. </a:t>
            </a:r>
          </a:p>
          <a:p>
            <a:pPr defTabSz="897301" eaLnBrk="1" hangingPunct="1">
              <a:spcBef>
                <a:spcPct val="0"/>
              </a:spcBef>
              <a:defRPr/>
            </a:pPr>
            <a:endParaRPr lang="en-US" b="1" kern="1400" dirty="0" smtClean="0">
              <a:solidFill>
                <a:srgbClr val="000000"/>
              </a:solidFill>
              <a:ea typeface="Times New Roman"/>
              <a:cs typeface="Times New Roman"/>
            </a:endParaRPr>
          </a:p>
        </p:txBody>
      </p:sp>
      <p:sp>
        <p:nvSpPr>
          <p:cNvPr id="1638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F84A43C6-679A-4C74-931A-6C9E59C00482}" type="slidenum">
              <a:rPr lang="en-US" smtClean="0">
                <a:solidFill>
                  <a:prstClr val="black"/>
                </a:solidFill>
              </a:rPr>
              <a:pPr>
                <a:defRPr/>
              </a:pPr>
              <a:t>25</a:t>
            </a:fld>
            <a:endParaRPr lang="en-US" smtClean="0">
              <a:solidFill>
                <a:prstClr val="black"/>
              </a:solidFil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lstStyle/>
          <a:p>
            <a:pPr eaLnBrk="1" fontAlgn="auto" hangingPunct="1">
              <a:lnSpc>
                <a:spcPct val="92000"/>
              </a:lnSpc>
              <a:spcBef>
                <a:spcPts val="0"/>
              </a:spcBef>
              <a:spcAft>
                <a:spcPts val="0"/>
              </a:spcAft>
              <a:defRPr/>
            </a:pPr>
            <a:r>
              <a:rPr lang="en-US" b="1" kern="1400" dirty="0" smtClean="0">
                <a:solidFill>
                  <a:srgbClr val="000000"/>
                </a:solidFill>
                <a:ea typeface="Times New Roman"/>
                <a:cs typeface="Times New Roman"/>
              </a:rPr>
              <a:t>(NOTE to Trainers: </a:t>
            </a:r>
            <a:r>
              <a:rPr lang="en-US" kern="1400" dirty="0" smtClean="0">
                <a:solidFill>
                  <a:srgbClr val="000000"/>
                </a:solidFill>
                <a:ea typeface="Times New Roman"/>
                <a:cs typeface="Times New Roman"/>
              </a:rPr>
              <a:t>this slide has animations: activated “on click”)</a:t>
            </a:r>
          </a:p>
          <a:p>
            <a:pPr eaLnBrk="1" fontAlgn="auto" hangingPunct="1">
              <a:lnSpc>
                <a:spcPct val="92000"/>
              </a:lnSpc>
              <a:spcBef>
                <a:spcPts val="0"/>
              </a:spcBef>
              <a:spcAft>
                <a:spcPts val="0"/>
              </a:spcAft>
              <a:defRPr/>
            </a:pPr>
            <a:endParaRPr lang="en-US" b="1" kern="1400" dirty="0" smtClean="0">
              <a:solidFill>
                <a:srgbClr val="000000"/>
              </a:solidFill>
              <a:ea typeface="Times New Roman"/>
              <a:cs typeface="Times New Roman"/>
            </a:endParaRPr>
          </a:p>
          <a:p>
            <a:pPr eaLnBrk="1" fontAlgn="auto" hangingPunct="1">
              <a:lnSpc>
                <a:spcPct val="92000"/>
              </a:lnSpc>
              <a:spcBef>
                <a:spcPts val="0"/>
              </a:spcBef>
              <a:spcAft>
                <a:spcPts val="0"/>
              </a:spcAft>
              <a:defRPr/>
            </a:pPr>
            <a:r>
              <a:rPr lang="en-US" b="1" kern="1400" dirty="0" smtClean="0">
                <a:solidFill>
                  <a:srgbClr val="000000"/>
                </a:solidFill>
                <a:ea typeface="Times New Roman"/>
                <a:cs typeface="Times New Roman"/>
              </a:rPr>
              <a:t>Focus </a:t>
            </a:r>
            <a:r>
              <a:rPr lang="en-US" kern="1400" dirty="0" smtClean="0">
                <a:solidFill>
                  <a:srgbClr val="000000"/>
                </a:solidFill>
                <a:ea typeface="Times New Roman"/>
                <a:cs typeface="Times New Roman"/>
              </a:rPr>
              <a:t>on Discovery &amp; Assessment to learn more about:</a:t>
            </a:r>
          </a:p>
          <a:p>
            <a:pPr marL="342900" indent="-342900" eaLnBrk="1" hangingPunct="1">
              <a:lnSpc>
                <a:spcPct val="92000"/>
              </a:lnSpc>
              <a:spcBef>
                <a:spcPts val="0"/>
              </a:spcBef>
              <a:spcAft>
                <a:spcPts val="0"/>
              </a:spcAft>
              <a:buClr>
                <a:srgbClr val="595959"/>
              </a:buClr>
              <a:buSzPts val="1200"/>
              <a:buFont typeface="Wingdings"/>
              <a:buChar char=""/>
              <a:defRPr/>
            </a:pPr>
            <a:r>
              <a:rPr lang="en-US" kern="1400" dirty="0" smtClean="0">
                <a:solidFill>
                  <a:srgbClr val="000000"/>
                </a:solidFill>
                <a:ea typeface="Times New Roman"/>
                <a:cs typeface="Times New Roman"/>
              </a:rPr>
              <a:t>The needs of your local business community</a:t>
            </a:r>
          </a:p>
          <a:p>
            <a:pPr marL="342900" indent="-342900" eaLnBrk="1" hangingPunct="1">
              <a:lnSpc>
                <a:spcPct val="92000"/>
              </a:lnSpc>
              <a:spcBef>
                <a:spcPts val="0"/>
              </a:spcBef>
              <a:spcAft>
                <a:spcPts val="0"/>
              </a:spcAft>
              <a:buClr>
                <a:srgbClr val="595959"/>
              </a:buClr>
              <a:buSzPts val="1200"/>
              <a:buFont typeface="Wingdings"/>
              <a:buChar char=""/>
              <a:defRPr/>
            </a:pPr>
            <a:r>
              <a:rPr lang="en-US" kern="1400" dirty="0" smtClean="0">
                <a:solidFill>
                  <a:srgbClr val="000000"/>
                </a:solidFill>
                <a:ea typeface="Times New Roman"/>
                <a:cs typeface="Times New Roman"/>
              </a:rPr>
              <a:t>How libraries can contribute to workforce recovery</a:t>
            </a:r>
          </a:p>
          <a:p>
            <a:pPr marL="342900" indent="-342900" eaLnBrk="1" hangingPunct="1">
              <a:lnSpc>
                <a:spcPct val="92000"/>
              </a:lnSpc>
              <a:spcBef>
                <a:spcPts val="0"/>
              </a:spcBef>
              <a:spcAft>
                <a:spcPts val="0"/>
              </a:spcAft>
              <a:buClr>
                <a:srgbClr val="595959"/>
              </a:buClr>
              <a:buSzPts val="1200"/>
              <a:buFont typeface="Wingdings"/>
              <a:buChar char=""/>
              <a:defRPr/>
            </a:pPr>
            <a:r>
              <a:rPr lang="en-US" kern="1400" dirty="0" smtClean="0">
                <a:solidFill>
                  <a:srgbClr val="000000"/>
                </a:solidFill>
                <a:ea typeface="Times New Roman"/>
                <a:cs typeface="Times New Roman"/>
              </a:rPr>
              <a:t>What local, state or national agencies are available to provide support for job</a:t>
            </a:r>
            <a:r>
              <a:rPr lang="en-US" kern="1400" baseline="0" dirty="0" smtClean="0">
                <a:solidFill>
                  <a:srgbClr val="000000"/>
                </a:solidFill>
                <a:ea typeface="Times New Roman"/>
                <a:cs typeface="Times New Roman"/>
              </a:rPr>
              <a:t> seekers</a:t>
            </a:r>
            <a:endParaRPr lang="en-US" kern="1400" dirty="0" smtClean="0">
              <a:solidFill>
                <a:srgbClr val="000000"/>
              </a:solidFill>
              <a:ea typeface="Times New Roman"/>
              <a:cs typeface="Times New Roman"/>
            </a:endParaRPr>
          </a:p>
          <a:p>
            <a:pPr marL="342900" indent="-342900" eaLnBrk="1" fontAlgn="auto" hangingPunct="1">
              <a:lnSpc>
                <a:spcPct val="92000"/>
              </a:lnSpc>
              <a:spcBef>
                <a:spcPts val="0"/>
              </a:spcBef>
              <a:spcAft>
                <a:spcPts val="0"/>
              </a:spcAft>
              <a:buClr>
                <a:srgbClr val="595959"/>
              </a:buClr>
              <a:buSzPts val="1200"/>
              <a:buFont typeface="Wingdings"/>
              <a:buChar char=""/>
              <a:defRPr/>
            </a:pPr>
            <a:endParaRPr lang="en-US" kern="1400" dirty="0" smtClean="0">
              <a:solidFill>
                <a:srgbClr val="000000"/>
              </a:solidFill>
              <a:ea typeface="Times New Roman"/>
              <a:cs typeface="Times New Roman"/>
            </a:endParaRPr>
          </a:p>
          <a:p>
            <a:pPr eaLnBrk="1" hangingPunct="1">
              <a:spcBef>
                <a:spcPct val="0"/>
              </a:spcBef>
              <a:defRPr/>
            </a:pPr>
            <a:r>
              <a:rPr lang="en-US" dirty="0" smtClean="0"/>
              <a:t>**the guiding questions help to walk through the array of possible actions</a:t>
            </a:r>
          </a:p>
          <a:p>
            <a:pPr eaLnBrk="1" hangingPunct="1">
              <a:spcBef>
                <a:spcPct val="0"/>
              </a:spcBef>
              <a:defRPr/>
            </a:pPr>
            <a:r>
              <a:rPr lang="en-US" dirty="0" smtClean="0"/>
              <a:t>**the checklist format allows library staff to see where they can focus their activities. </a:t>
            </a:r>
          </a:p>
          <a:p>
            <a:pPr lvl="1" eaLnBrk="1" hangingPunct="1">
              <a:spcBef>
                <a:spcPct val="0"/>
              </a:spcBef>
              <a:buFont typeface="Wingdings" pitchFamily="2" charset="2"/>
              <a:buChar char="§"/>
              <a:defRPr/>
            </a:pPr>
            <a:r>
              <a:rPr lang="en-US" dirty="0" smtClean="0"/>
              <a:t>If they are already doing an item, they can check it off and move to the next area; </a:t>
            </a:r>
          </a:p>
          <a:p>
            <a:pPr lvl="1" eaLnBrk="1" hangingPunct="1">
              <a:spcBef>
                <a:spcPct val="0"/>
              </a:spcBef>
              <a:buFont typeface="Wingdings" pitchFamily="2" charset="2"/>
              <a:buChar char="§"/>
              <a:defRPr/>
            </a:pPr>
            <a:r>
              <a:rPr lang="en-US" dirty="0" smtClean="0"/>
              <a:t>if not, they may decide it’s not an important action for their library at this time;</a:t>
            </a:r>
          </a:p>
          <a:p>
            <a:pPr lvl="1" eaLnBrk="1" hangingPunct="1">
              <a:spcBef>
                <a:spcPct val="0"/>
              </a:spcBef>
              <a:buFont typeface="Wingdings" pitchFamily="2" charset="2"/>
              <a:buChar char="§"/>
              <a:defRPr/>
            </a:pPr>
            <a:r>
              <a:rPr lang="en-US" dirty="0" smtClean="0"/>
              <a:t>OR, they can circle it as a priority for taking action. The circled items will stand out as the things to focus on.</a:t>
            </a:r>
          </a:p>
          <a:p>
            <a:pPr marL="342900" indent="-342900" eaLnBrk="1" fontAlgn="auto" hangingPunct="1">
              <a:lnSpc>
                <a:spcPct val="92000"/>
              </a:lnSpc>
              <a:spcBef>
                <a:spcPts val="0"/>
              </a:spcBef>
              <a:spcAft>
                <a:spcPts val="0"/>
              </a:spcAft>
              <a:buClr>
                <a:srgbClr val="595959"/>
              </a:buClr>
              <a:buSzPts val="1200"/>
              <a:buFont typeface="Wingdings"/>
              <a:buNone/>
              <a:defRPr/>
            </a:pPr>
            <a:endParaRPr lang="en-US" kern="1400" dirty="0" smtClean="0">
              <a:solidFill>
                <a:srgbClr val="000000"/>
              </a:solidFill>
              <a:ea typeface="Times New Roman"/>
              <a:cs typeface="Times New Roman"/>
            </a:endParaRPr>
          </a:p>
          <a:p>
            <a:pPr marL="342900" indent="-342900" eaLnBrk="1" fontAlgn="auto" hangingPunct="1">
              <a:lnSpc>
                <a:spcPct val="92000"/>
              </a:lnSpc>
              <a:spcBef>
                <a:spcPts val="0"/>
              </a:spcBef>
              <a:spcAft>
                <a:spcPts val="0"/>
              </a:spcAft>
              <a:buClr>
                <a:srgbClr val="595959"/>
              </a:buClr>
              <a:buSzPts val="1200"/>
              <a:buFont typeface="Wingdings"/>
              <a:buNone/>
              <a:defRPr/>
            </a:pPr>
            <a:r>
              <a:rPr lang="en-US" kern="1400" dirty="0" smtClean="0">
                <a:solidFill>
                  <a:srgbClr val="000000"/>
                </a:solidFill>
                <a:ea typeface="Times New Roman"/>
                <a:cs typeface="Times New Roman"/>
              </a:rPr>
              <a:t>“Resources” are there to help library staff take action</a:t>
            </a:r>
          </a:p>
          <a:p>
            <a:pPr marL="342900" indent="-342900" eaLnBrk="1" fontAlgn="auto" hangingPunct="1">
              <a:lnSpc>
                <a:spcPct val="92000"/>
              </a:lnSpc>
              <a:spcBef>
                <a:spcPts val="0"/>
              </a:spcBef>
              <a:spcAft>
                <a:spcPts val="0"/>
              </a:spcAft>
              <a:buClr>
                <a:srgbClr val="595959"/>
              </a:buClr>
              <a:buSzPts val="1200"/>
              <a:buFont typeface="Wingdings"/>
              <a:buNone/>
              <a:defRPr/>
            </a:pPr>
            <a:r>
              <a:rPr lang="en-US" kern="1400" dirty="0" smtClean="0">
                <a:solidFill>
                  <a:srgbClr val="000000"/>
                </a:solidFill>
                <a:ea typeface="Times New Roman"/>
                <a:cs typeface="Times New Roman"/>
              </a:rPr>
              <a:t>Ideas, informational webinar archives and videos, case studies, examples of how other libraries have done something similar, templates and lesson plans</a:t>
            </a:r>
          </a:p>
          <a:p>
            <a:pPr marL="342900" indent="-342900" eaLnBrk="1" fontAlgn="auto" hangingPunct="1">
              <a:lnSpc>
                <a:spcPct val="92000"/>
              </a:lnSpc>
              <a:spcBef>
                <a:spcPts val="0"/>
              </a:spcBef>
              <a:spcAft>
                <a:spcPts val="0"/>
              </a:spcAft>
              <a:buClr>
                <a:srgbClr val="595959"/>
              </a:buClr>
              <a:buSzPts val="1200"/>
              <a:buFont typeface="Wingdings"/>
              <a:buNone/>
              <a:defRPr/>
            </a:pPr>
            <a:endParaRPr lang="en-US" kern="1400" dirty="0" smtClean="0">
              <a:solidFill>
                <a:srgbClr val="000000"/>
              </a:solidFill>
              <a:ea typeface="Times New Roman"/>
              <a:cs typeface="Times New Roman"/>
            </a:endParaRPr>
          </a:p>
          <a:p>
            <a:pPr marL="342900" indent="-342900" eaLnBrk="1" fontAlgn="auto" hangingPunct="1">
              <a:lnSpc>
                <a:spcPct val="92000"/>
              </a:lnSpc>
              <a:spcBef>
                <a:spcPts val="0"/>
              </a:spcBef>
              <a:spcAft>
                <a:spcPts val="0"/>
              </a:spcAft>
              <a:buClr>
                <a:srgbClr val="595959"/>
              </a:buClr>
              <a:buSzPts val="1200"/>
              <a:buFont typeface="Wingdings"/>
              <a:buNone/>
              <a:defRPr/>
            </a:pPr>
            <a:r>
              <a:rPr lang="en-US" kern="1400" dirty="0" smtClean="0">
                <a:solidFill>
                  <a:srgbClr val="000000"/>
                </a:solidFill>
                <a:ea typeface="Times New Roman"/>
                <a:cs typeface="Times New Roman"/>
              </a:rPr>
              <a:t>“Consider” how these actions integrate with other approaches (i.e., collaborating with partners, communicating the value of meeting community needs)</a:t>
            </a:r>
          </a:p>
        </p:txBody>
      </p:sp>
      <p:sp>
        <p:nvSpPr>
          <p:cNvPr id="2150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B4A163D-9602-4BC5-B27C-9EC6B2326207}" type="slidenum">
              <a:rPr lang="en-US" smtClean="0">
                <a:solidFill>
                  <a:prstClr val="black"/>
                </a:solidFill>
              </a:rPr>
              <a:pPr fontAlgn="base">
                <a:spcBef>
                  <a:spcPct val="0"/>
                </a:spcBef>
                <a:spcAft>
                  <a:spcPct val="0"/>
                </a:spcAft>
                <a:defRPr/>
              </a:pPr>
              <a:t>26</a:t>
            </a:fld>
            <a:endParaRPr lang="en-US" smtClean="0">
              <a:solidFill>
                <a:prstClr val="black"/>
              </a:solidFil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lstStyle/>
          <a:p>
            <a:pPr eaLnBrk="1" fontAlgn="auto" hangingPunct="1">
              <a:lnSpc>
                <a:spcPct val="92000"/>
              </a:lnSpc>
              <a:spcBef>
                <a:spcPts val="0"/>
              </a:spcBef>
              <a:spcAft>
                <a:spcPts val="0"/>
              </a:spcAft>
              <a:defRPr/>
            </a:pPr>
            <a:r>
              <a:rPr lang="en-US" b="1" kern="1400" dirty="0" smtClean="0">
                <a:solidFill>
                  <a:srgbClr val="000000"/>
                </a:solidFill>
                <a:ea typeface="Times New Roman"/>
                <a:cs typeface="Times New Roman"/>
              </a:rPr>
              <a:t>(NOTE to Trainers: </a:t>
            </a:r>
            <a:r>
              <a:rPr lang="en-US" kern="1400" dirty="0" smtClean="0">
                <a:solidFill>
                  <a:srgbClr val="000000"/>
                </a:solidFill>
                <a:ea typeface="Times New Roman"/>
                <a:cs typeface="Times New Roman"/>
              </a:rPr>
              <a:t>this slide has animations: activated “on click”)</a:t>
            </a:r>
          </a:p>
          <a:p>
            <a:pPr eaLnBrk="1" fontAlgn="auto" hangingPunct="1">
              <a:lnSpc>
                <a:spcPct val="92000"/>
              </a:lnSpc>
              <a:spcBef>
                <a:spcPts val="0"/>
              </a:spcBef>
              <a:spcAft>
                <a:spcPts val="0"/>
              </a:spcAft>
              <a:defRPr/>
            </a:pPr>
            <a:endParaRPr lang="en-US" b="1" kern="1400" dirty="0" smtClean="0">
              <a:solidFill>
                <a:srgbClr val="000000"/>
              </a:solidFill>
              <a:ea typeface="Times New Roman"/>
              <a:cs typeface="Times New Roman"/>
            </a:endParaRPr>
          </a:p>
          <a:p>
            <a:pPr eaLnBrk="1" fontAlgn="auto" hangingPunct="1">
              <a:lnSpc>
                <a:spcPct val="92000"/>
              </a:lnSpc>
              <a:spcBef>
                <a:spcPts val="0"/>
              </a:spcBef>
              <a:spcAft>
                <a:spcPts val="0"/>
              </a:spcAft>
              <a:defRPr/>
            </a:pPr>
            <a:r>
              <a:rPr lang="en-US" b="1" kern="1400" dirty="0" smtClean="0">
                <a:solidFill>
                  <a:srgbClr val="000000"/>
                </a:solidFill>
                <a:ea typeface="Times New Roman"/>
                <a:cs typeface="Times New Roman"/>
              </a:rPr>
              <a:t>Focus </a:t>
            </a:r>
            <a:r>
              <a:rPr lang="en-US" kern="1400" dirty="0" smtClean="0">
                <a:solidFill>
                  <a:srgbClr val="000000"/>
                </a:solidFill>
                <a:ea typeface="Times New Roman"/>
                <a:cs typeface="Times New Roman"/>
              </a:rPr>
              <a:t>here to:</a:t>
            </a:r>
            <a:endParaRPr lang="en-US" sz="800" kern="1400" dirty="0" smtClean="0">
              <a:solidFill>
                <a:srgbClr val="000000"/>
              </a:solidFill>
              <a:latin typeface="Constantia"/>
              <a:ea typeface="Times New Roman"/>
              <a:cs typeface="Times New Roman"/>
            </a:endParaRPr>
          </a:p>
          <a:p>
            <a:pPr marL="342900" indent="-342900" eaLnBrk="1" fontAlgn="auto" hangingPunct="1">
              <a:lnSpc>
                <a:spcPct val="92000"/>
              </a:lnSpc>
              <a:spcBef>
                <a:spcPts val="0"/>
              </a:spcBef>
              <a:spcAft>
                <a:spcPts val="0"/>
              </a:spcAft>
              <a:buClr>
                <a:srgbClr val="595959"/>
              </a:buClr>
              <a:buSzPts val="1200"/>
              <a:buFont typeface="Wingdings"/>
              <a:buChar char=""/>
              <a:defRPr/>
            </a:pPr>
            <a:r>
              <a:rPr lang="en-US" kern="1400" dirty="0" smtClean="0">
                <a:solidFill>
                  <a:srgbClr val="000000"/>
                </a:solidFill>
                <a:ea typeface="Times New Roman"/>
                <a:cs typeface="Times New Roman"/>
              </a:rPr>
              <a:t>Identify available self-paced training resources for job</a:t>
            </a:r>
            <a:r>
              <a:rPr lang="en-US" kern="1400" baseline="0" dirty="0" smtClean="0">
                <a:solidFill>
                  <a:srgbClr val="000000"/>
                </a:solidFill>
                <a:ea typeface="Times New Roman"/>
                <a:cs typeface="Times New Roman"/>
              </a:rPr>
              <a:t> seekers</a:t>
            </a:r>
            <a:endParaRPr lang="en-US" kern="1400" dirty="0" smtClean="0">
              <a:solidFill>
                <a:srgbClr val="000000"/>
              </a:solidFill>
              <a:ea typeface="Times New Roman"/>
              <a:cs typeface="Times New Roman"/>
            </a:endParaRPr>
          </a:p>
          <a:p>
            <a:pPr marL="342900" indent="-342900" eaLnBrk="1" fontAlgn="auto" hangingPunct="1">
              <a:lnSpc>
                <a:spcPct val="92000"/>
              </a:lnSpc>
              <a:spcBef>
                <a:spcPts val="0"/>
              </a:spcBef>
              <a:spcAft>
                <a:spcPts val="0"/>
              </a:spcAft>
              <a:buClr>
                <a:srgbClr val="595959"/>
              </a:buClr>
              <a:buSzPts val="1200"/>
              <a:buFont typeface="Wingdings"/>
              <a:buChar char=""/>
              <a:defRPr/>
            </a:pPr>
            <a:r>
              <a:rPr lang="en-US" kern="1400" dirty="0" smtClean="0">
                <a:solidFill>
                  <a:srgbClr val="000000"/>
                </a:solidFill>
                <a:ea typeface="Times New Roman"/>
                <a:cs typeface="Times New Roman"/>
              </a:rPr>
              <a:t>Identify programs and classes your library could offer to build skills and knowledge</a:t>
            </a:r>
          </a:p>
          <a:p>
            <a:pPr marL="342900" indent="-342900" eaLnBrk="1" fontAlgn="auto" hangingPunct="1">
              <a:lnSpc>
                <a:spcPct val="92000"/>
              </a:lnSpc>
              <a:spcBef>
                <a:spcPts val="0"/>
              </a:spcBef>
              <a:spcAft>
                <a:spcPts val="0"/>
              </a:spcAft>
              <a:buClr>
                <a:srgbClr val="595959"/>
              </a:buClr>
              <a:buSzPts val="1200"/>
              <a:buFont typeface="Wingdings"/>
              <a:buChar char=""/>
              <a:defRPr/>
            </a:pPr>
            <a:endParaRPr lang="en-US" kern="1400" dirty="0" smtClean="0">
              <a:solidFill>
                <a:srgbClr val="000000"/>
              </a:solidFill>
              <a:ea typeface="Times New Roman"/>
              <a:cs typeface="Times New Roman"/>
            </a:endParaRPr>
          </a:p>
          <a:p>
            <a:pPr marL="342900" indent="-342900" eaLnBrk="1" fontAlgn="auto" hangingPunct="1">
              <a:lnSpc>
                <a:spcPct val="92000"/>
              </a:lnSpc>
              <a:spcBef>
                <a:spcPts val="0"/>
              </a:spcBef>
              <a:spcAft>
                <a:spcPts val="0"/>
              </a:spcAft>
              <a:buClr>
                <a:srgbClr val="595959"/>
              </a:buClr>
              <a:buSzPts val="1200"/>
              <a:buFont typeface="Wingdings"/>
              <a:buNone/>
              <a:defRPr/>
            </a:pPr>
            <a:r>
              <a:rPr lang="en-US" kern="1400" dirty="0" smtClean="0">
                <a:solidFill>
                  <a:srgbClr val="000000"/>
                </a:solidFill>
                <a:ea typeface="Times New Roman"/>
                <a:cs typeface="Times New Roman"/>
              </a:rPr>
              <a:t>It is likely that training and programming will be high priority actions, even if the library is already doing some things. Encourage participants to think about where they could do more.</a:t>
            </a:r>
          </a:p>
          <a:p>
            <a:pPr marL="342900" indent="-342900" eaLnBrk="1" fontAlgn="auto" hangingPunct="1">
              <a:lnSpc>
                <a:spcPct val="92000"/>
              </a:lnSpc>
              <a:spcBef>
                <a:spcPts val="0"/>
              </a:spcBef>
              <a:spcAft>
                <a:spcPts val="0"/>
              </a:spcAft>
              <a:buClr>
                <a:srgbClr val="595959"/>
              </a:buClr>
              <a:buSzPts val="1200"/>
              <a:buFont typeface="Wingdings"/>
              <a:buNone/>
              <a:defRPr/>
            </a:pPr>
            <a:r>
              <a:rPr lang="en-US" kern="1400" dirty="0" smtClean="0">
                <a:solidFill>
                  <a:srgbClr val="000000"/>
                </a:solidFill>
                <a:ea typeface="Times New Roman"/>
                <a:cs typeface="Times New Roman"/>
              </a:rPr>
              <a:t>The T&amp;P set of actions are the most heavily integrated with all other approached in the pathway.</a:t>
            </a:r>
          </a:p>
        </p:txBody>
      </p:sp>
      <p:sp>
        <p:nvSpPr>
          <p:cNvPr id="2253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D254D8F-F2D5-42AD-9905-1FA118C84299}" type="slidenum">
              <a:rPr lang="en-US" smtClean="0">
                <a:solidFill>
                  <a:prstClr val="black"/>
                </a:solidFill>
              </a:rPr>
              <a:pPr fontAlgn="base">
                <a:spcBef>
                  <a:spcPct val="0"/>
                </a:spcBef>
                <a:spcAft>
                  <a:spcPct val="0"/>
                </a:spcAft>
                <a:defRPr/>
              </a:pPr>
              <a:t>27</a:t>
            </a:fld>
            <a:endParaRPr lang="en-US" smtClean="0">
              <a:solidFill>
                <a:prstClr val="black"/>
              </a:solidFil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1" kern="1400" dirty="0" smtClean="0">
                <a:solidFill>
                  <a:srgbClr val="000000"/>
                </a:solidFill>
                <a:ea typeface="Times New Roman"/>
                <a:cs typeface="Times New Roman"/>
              </a:rPr>
              <a:t>(NOTE to Trainers: </a:t>
            </a:r>
            <a:r>
              <a:rPr lang="en-US" kern="1400" dirty="0" smtClean="0">
                <a:solidFill>
                  <a:srgbClr val="000000"/>
                </a:solidFill>
                <a:ea typeface="Times New Roman"/>
                <a:cs typeface="Times New Roman"/>
              </a:rPr>
              <a:t>this slide has animations: activated “on click”)</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kern="1400" dirty="0" smtClean="0">
              <a:solidFill>
                <a:srgbClr val="000000"/>
              </a:solidFill>
              <a:ea typeface="Times New Roman"/>
              <a:cs typeface="Times New Roman"/>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kern="1400" dirty="0" smtClean="0">
                <a:solidFill>
                  <a:srgbClr val="000000"/>
                </a:solidFill>
                <a:ea typeface="Times New Roman"/>
                <a:cs typeface="Times New Roman"/>
              </a:rPr>
              <a:t>For</a:t>
            </a:r>
            <a:r>
              <a:rPr lang="en-US" kern="1400" baseline="0" dirty="0" smtClean="0">
                <a:solidFill>
                  <a:srgbClr val="000000"/>
                </a:solidFill>
                <a:ea typeface="Times New Roman"/>
                <a:cs typeface="Times New Roman"/>
              </a:rPr>
              <a:t> a specific example of how the resources can help you take action, let’s look at the Training &amp; Programming section of the Core Services pathway. If you’ve circled that you want to connect patrons with free, high quality online computer skills training, look at the recommended resources to see which of these will meet the need.</a:t>
            </a:r>
          </a:p>
          <a:p>
            <a:pPr marL="0" marR="0" indent="0" algn="l" defTabSz="914400" rtl="0" eaLnBrk="0" fontAlgn="base" latinLnBrk="0" hangingPunct="0">
              <a:lnSpc>
                <a:spcPct val="100000"/>
              </a:lnSpc>
              <a:spcBef>
                <a:spcPct val="30000"/>
              </a:spcBef>
              <a:spcAft>
                <a:spcPct val="0"/>
              </a:spcAft>
              <a:buClrTx/>
              <a:buSzTx/>
              <a:buFontTx/>
              <a:buNone/>
              <a:tabLst/>
              <a:defRPr/>
            </a:pPr>
            <a:r>
              <a:rPr lang="en-US" kern="1400" baseline="0" dirty="0" smtClean="0">
                <a:solidFill>
                  <a:srgbClr val="000000"/>
                </a:solidFill>
                <a:ea typeface="Times New Roman"/>
                <a:cs typeface="Times New Roman"/>
              </a:rPr>
              <a:t>Example: Pasco County Library System in Florida has numerous ready-to-go tutorials, so you don’t have to reinvent the wheel.</a:t>
            </a:r>
            <a:endParaRPr lang="en-US" kern="1400" dirty="0" smtClean="0">
              <a:solidFill>
                <a:srgbClr val="000000"/>
              </a:solidFill>
              <a:ea typeface="Times New Roman"/>
              <a:cs typeface="Times New Roman"/>
            </a:endParaRPr>
          </a:p>
        </p:txBody>
      </p:sp>
      <p:sp>
        <p:nvSpPr>
          <p:cNvPr id="4" name="Slide Number Placeholder 3"/>
          <p:cNvSpPr>
            <a:spLocks noGrp="1"/>
          </p:cNvSpPr>
          <p:nvPr>
            <p:ph type="sldNum" sz="quarter" idx="10"/>
          </p:nvPr>
        </p:nvSpPr>
        <p:spPr/>
        <p:txBody>
          <a:bodyPr/>
          <a:lstStyle/>
          <a:p>
            <a:pPr>
              <a:defRPr/>
            </a:pPr>
            <a:fld id="{373F541D-563A-42A0-9987-E092762AB5D7}" type="slidenum">
              <a:rPr lang="en-US" smtClean="0"/>
              <a:pPr>
                <a:defRPr/>
              </a:pPr>
              <a:t>28</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1" kern="1400" dirty="0" smtClean="0">
                <a:solidFill>
                  <a:srgbClr val="000000"/>
                </a:solidFill>
                <a:ea typeface="Times New Roman"/>
                <a:cs typeface="Times New Roman"/>
              </a:rPr>
              <a:t>(NOTE to Trainers: </a:t>
            </a:r>
            <a:r>
              <a:rPr lang="en-US" kern="1400" dirty="0" smtClean="0">
                <a:solidFill>
                  <a:srgbClr val="000000"/>
                </a:solidFill>
                <a:ea typeface="Times New Roman"/>
                <a:cs typeface="Times New Roman"/>
              </a:rPr>
              <a:t>this slide has animations: activated “on click”)</a:t>
            </a:r>
          </a:p>
          <a:p>
            <a:endParaRPr lang="en-US" dirty="0" smtClean="0"/>
          </a:p>
          <a:p>
            <a:r>
              <a:rPr lang="en-US" sz="1200" kern="1200" dirty="0" smtClean="0">
                <a:solidFill>
                  <a:schemeClr val="tx1"/>
                </a:solidFill>
                <a:latin typeface="+mn-lt"/>
                <a:ea typeface="+mn-ea"/>
                <a:cs typeface="+mn-cs"/>
              </a:rPr>
              <a:t>And</a:t>
            </a:r>
            <a:r>
              <a:rPr lang="en-US" sz="1200" kern="1200" baseline="0" dirty="0" smtClean="0">
                <a:solidFill>
                  <a:schemeClr val="tx1"/>
                </a:solidFill>
                <a:latin typeface="+mn-lt"/>
                <a:ea typeface="+mn-ea"/>
                <a:cs typeface="+mn-cs"/>
              </a:rPr>
              <a:t> an example from the Job Seekers Pathway:</a:t>
            </a:r>
            <a:endParaRPr lang="en-US" sz="1200" kern="1200" dirty="0" smtClean="0">
              <a:solidFill>
                <a:schemeClr val="tx1"/>
              </a:solidFill>
              <a:latin typeface="+mn-lt"/>
              <a:ea typeface="+mn-ea"/>
              <a:cs typeface="+mn-cs"/>
            </a:endParaRPr>
          </a:p>
          <a:p>
            <a:pPr>
              <a:buFont typeface="Arial" pitchFamily="34" charset="0"/>
              <a:buChar char="•"/>
            </a:pPr>
            <a:endParaRPr lang="en-US" sz="1200" kern="1200" dirty="0" smtClean="0">
              <a:solidFill>
                <a:schemeClr val="tx1"/>
              </a:solidFill>
              <a:latin typeface="+mn-lt"/>
              <a:ea typeface="+mn-ea"/>
              <a:cs typeface="+mn-cs"/>
            </a:endParaRPr>
          </a:p>
          <a:p>
            <a:pPr>
              <a:buFont typeface="Arial" pitchFamily="34" charset="0"/>
              <a:buNone/>
            </a:pPr>
            <a:r>
              <a:rPr lang="en-US" sz="1200" kern="1200" dirty="0" smtClean="0">
                <a:solidFill>
                  <a:schemeClr val="tx1"/>
                </a:solidFill>
                <a:latin typeface="+mn-lt"/>
                <a:ea typeface="+mn-ea"/>
                <a:cs typeface="+mn-cs"/>
              </a:rPr>
              <a:t>Discovery &amp; Assessment is generally</a:t>
            </a:r>
            <a:r>
              <a:rPr lang="en-US" sz="1200" kern="1200" baseline="0" dirty="0" smtClean="0">
                <a:solidFill>
                  <a:schemeClr val="tx1"/>
                </a:solidFill>
                <a:latin typeface="+mn-lt"/>
                <a:ea typeface="+mn-ea"/>
                <a:cs typeface="+mn-cs"/>
              </a:rPr>
              <a:t> the first step in understanding the background issues of a pathway. </a:t>
            </a:r>
            <a:r>
              <a:rPr lang="en-US" kern="1400" dirty="0" smtClean="0">
                <a:solidFill>
                  <a:srgbClr val="000000"/>
                </a:solidFill>
                <a:ea typeface="Times New Roman"/>
                <a:cs typeface="Times New Roman"/>
              </a:rPr>
              <a:t>Encourage participants to think about what they’ve already accomplished and where they could do more. Learning</a:t>
            </a:r>
            <a:r>
              <a:rPr lang="en-US" kern="1400" baseline="0" dirty="0" smtClean="0">
                <a:solidFill>
                  <a:srgbClr val="000000"/>
                </a:solidFill>
                <a:ea typeface="Times New Roman"/>
                <a:cs typeface="Times New Roman"/>
              </a:rPr>
              <a:t> from what other libraries are doing can help participants get ideas for implementing new programs and services. The Henry Carter Hull Library offers workshops for groups as well as one-on-one tutorials covering computer skills that can help patrons find work in the 21</a:t>
            </a:r>
            <a:r>
              <a:rPr lang="en-US" kern="1400" baseline="30000" dirty="0" smtClean="0">
                <a:solidFill>
                  <a:srgbClr val="000000"/>
                </a:solidFill>
                <a:ea typeface="Times New Roman"/>
                <a:cs typeface="Times New Roman"/>
              </a:rPr>
              <a:t>st</a:t>
            </a:r>
            <a:r>
              <a:rPr lang="en-US" kern="1400" baseline="0" dirty="0" smtClean="0">
                <a:solidFill>
                  <a:srgbClr val="000000"/>
                </a:solidFill>
                <a:ea typeface="Times New Roman"/>
                <a:cs typeface="Times New Roman"/>
              </a:rPr>
              <a:t> Century.</a:t>
            </a:r>
            <a:endParaRPr lang="en-US" dirty="0"/>
          </a:p>
        </p:txBody>
      </p:sp>
      <p:sp>
        <p:nvSpPr>
          <p:cNvPr id="4" name="Slide Number Placeholder 3"/>
          <p:cNvSpPr>
            <a:spLocks noGrp="1"/>
          </p:cNvSpPr>
          <p:nvPr>
            <p:ph type="sldNum" sz="quarter" idx="10"/>
          </p:nvPr>
        </p:nvSpPr>
        <p:spPr/>
        <p:txBody>
          <a:bodyPr/>
          <a:lstStyle/>
          <a:p>
            <a:pPr>
              <a:defRPr/>
            </a:pPr>
            <a:fld id="{373F541D-563A-42A0-9987-E092762AB5D7}" type="slidenum">
              <a:rPr lang="en-US" smtClean="0"/>
              <a:pPr>
                <a:defRPr/>
              </a:pPr>
              <a:t>29</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bwMode="auto">
          <a:noFill/>
          <a:ln>
            <a:solidFill>
              <a:srgbClr val="000000"/>
            </a:solidFill>
            <a:miter lim="800000"/>
            <a:headEnd/>
            <a:tailEnd/>
          </a:ln>
        </p:spPr>
      </p:sp>
      <p:sp>
        <p:nvSpPr>
          <p:cNvPr id="90115"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z="1200" kern="1200" dirty="0" smtClean="0">
                <a:solidFill>
                  <a:schemeClr val="tx1"/>
                </a:solidFill>
                <a:latin typeface="+mn-lt"/>
                <a:ea typeface="+mn-ea"/>
                <a:cs typeface="+mn-cs"/>
              </a:rPr>
              <a:t>     </a:t>
            </a:r>
          </a:p>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t>Reminder about the “56 things” ideas ---add</a:t>
            </a:r>
            <a:r>
              <a:rPr lang="en-US" baseline="0" dirty="0" smtClean="0"/>
              <a:t> to the posters ---</a:t>
            </a:r>
            <a:r>
              <a:rPr lang="en-US" dirty="0" smtClean="0"/>
              <a:t>there will be prizes!</a:t>
            </a:r>
          </a:p>
          <a:p>
            <a:pPr eaLnBrk="1" hangingPunct="1"/>
            <a:endParaRPr lang="en-US" dirty="0" smtClean="0"/>
          </a:p>
        </p:txBody>
      </p:sp>
      <p:sp>
        <p:nvSpPr>
          <p:cNvPr id="4" name="Slide Number Placeholder 3"/>
          <p:cNvSpPr>
            <a:spLocks noGrp="1"/>
          </p:cNvSpPr>
          <p:nvPr>
            <p:ph type="sldNum" sz="quarter" idx="5"/>
          </p:nvPr>
        </p:nvSpPr>
        <p:spPr/>
        <p:txBody>
          <a:bodyPr/>
          <a:lstStyle/>
          <a:p>
            <a:pPr>
              <a:defRPr/>
            </a:pPr>
            <a:fld id="{A9213819-87AB-4E8E-8F0B-9D486E66DC93}" type="slidenum">
              <a:rPr lang="en-US" smtClean="0">
                <a:solidFill>
                  <a:prstClr val="black"/>
                </a:solidFill>
              </a:rPr>
              <a:pPr>
                <a:defRPr/>
              </a:pPr>
              <a:t>30</a:t>
            </a:fld>
            <a:endParaRPr lang="en-US" smtClean="0">
              <a:solidFill>
                <a:prstClr val="black"/>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Rot="1" noChangeAspect="1" noChangeArrowheads="1" noTextEdit="1"/>
          </p:cNvSpPr>
          <p:nvPr>
            <p:ph type="sldImg"/>
          </p:nvPr>
        </p:nvSpPr>
        <p:spPr bwMode="auto">
          <a:xfrm>
            <a:off x="558800" y="609600"/>
            <a:ext cx="2235200" cy="1676400"/>
          </a:xfrm>
          <a:noFill/>
          <a:ln>
            <a:solidFill>
              <a:srgbClr val="000000"/>
            </a:solidFill>
            <a:miter lim="800000"/>
            <a:headEnd/>
            <a:tailEnd/>
          </a:ln>
        </p:spPr>
      </p:sp>
      <p:sp>
        <p:nvSpPr>
          <p:cNvPr id="74755" name="Rectangle 3"/>
          <p:cNvSpPr>
            <a:spLocks noGrp="1" noChangeArrowheads="1"/>
          </p:cNvSpPr>
          <p:nvPr>
            <p:ph type="body" idx="1"/>
          </p:nvPr>
        </p:nvSpPr>
        <p:spPr bwMode="auto">
          <a:xfrm>
            <a:off x="914400" y="4343400"/>
            <a:ext cx="5029200" cy="4114800"/>
          </a:xfrm>
          <a:noFill/>
        </p:spPr>
        <p:txBody>
          <a:bodyPr wrap="square" numCol="1" anchor="t" anchorCtr="0" compatLnSpc="1">
            <a:prstTxWarp prst="textNoShape">
              <a:avLst/>
            </a:prstTxWarp>
          </a:bodyPr>
          <a:lstStyle/>
          <a:p>
            <a:pPr marL="228600" indent="-228600" eaLnBrk="1" hangingPunct="1">
              <a:buFont typeface="+mj-lt"/>
              <a:buNone/>
            </a:pPr>
            <a:r>
              <a:rPr lang="en-US" b="1" dirty="0" smtClean="0"/>
              <a:t>Year two:</a:t>
            </a:r>
            <a:r>
              <a:rPr lang="en-US" dirty="0" smtClean="0"/>
              <a:t/>
            </a:r>
            <a:br>
              <a:rPr lang="en-US" dirty="0" smtClean="0"/>
            </a:br>
            <a:endParaRPr lang="en-US" dirty="0" smtClean="0"/>
          </a:p>
          <a:p>
            <a:pPr marL="228600" indent="-228600" eaLnBrk="1" hangingPunct="1">
              <a:buFont typeface="+mj-lt"/>
              <a:buAutoNum type="arabicPeriod"/>
            </a:pPr>
            <a:r>
              <a:rPr lang="en-US" dirty="0" smtClean="0"/>
              <a:t>Based on rates of unemployment and the number of libraries within critical needs areas, to deliver local workforce recovery workshops to public library staff. </a:t>
            </a:r>
          </a:p>
          <a:p>
            <a:pPr marL="228600" indent="-228600" eaLnBrk="1" hangingPunct="1">
              <a:buFont typeface="+mj-lt"/>
              <a:buAutoNum type="arabicPeriod"/>
            </a:pPr>
            <a:r>
              <a:rPr lang="en-US" dirty="0" smtClean="0"/>
              <a:t>Deliver a “train-the-trainer” institute for trainers in 11</a:t>
            </a:r>
            <a:r>
              <a:rPr lang="en-US" baseline="0" dirty="0" smtClean="0"/>
              <a:t> highest need states </a:t>
            </a:r>
            <a:r>
              <a:rPr lang="en-US" dirty="0" smtClean="0"/>
              <a:t>to deliver workforce recovery workshops in critical needs areas.</a:t>
            </a:r>
          </a:p>
          <a:p>
            <a:pPr marL="228600" indent="-228600" eaLnBrk="1" hangingPunct="1">
              <a:buFont typeface="+mj-lt"/>
              <a:buAutoNum type="arabicPeriod"/>
            </a:pPr>
            <a:r>
              <a:rPr lang="en-US" dirty="0" smtClean="0"/>
              <a:t>While local workshops will only take place in critical need areas, the program was designed to reach across the nation with support and resources for all public library staff serving the unemployed by:</a:t>
            </a:r>
          </a:p>
          <a:p>
            <a:pPr lvl="1" eaLnBrk="1" hangingPunct="1">
              <a:buFont typeface="Arial" pitchFamily="34" charset="0"/>
              <a:buChar char="•"/>
            </a:pPr>
            <a:r>
              <a:rPr lang="en-US" dirty="0" smtClean="0"/>
              <a:t>Publishing workshop curriculum and all project materials on WebJunction.org</a:t>
            </a:r>
          </a:p>
          <a:p>
            <a:pPr lvl="1" eaLnBrk="1" hangingPunct="1">
              <a:buFont typeface="Arial" pitchFamily="34" charset="0"/>
              <a:buChar char="•"/>
            </a:pPr>
            <a:r>
              <a:rPr lang="en-US" dirty="0" smtClean="0"/>
              <a:t>Producing local programs such as conference presentations at state or regional gatherings</a:t>
            </a:r>
          </a:p>
          <a:p>
            <a:pPr lvl="1" eaLnBrk="1" hangingPunct="1">
              <a:buFont typeface="Arial" pitchFamily="34" charset="0"/>
              <a:buChar char="•"/>
            </a:pPr>
            <a:r>
              <a:rPr lang="en-US" dirty="0" smtClean="0"/>
              <a:t>Delivering free workforce recovery webinars.</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bwMode="auto">
          <a:noFill/>
          <a:ln>
            <a:solidFill>
              <a:srgbClr val="000000"/>
            </a:solidFill>
            <a:miter lim="800000"/>
            <a:headEnd/>
            <a:tailEnd/>
          </a:ln>
        </p:spPr>
      </p:sp>
      <p:sp>
        <p:nvSpPr>
          <p:cNvPr id="90115"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z="1200" kern="1200" dirty="0" smtClean="0">
                <a:solidFill>
                  <a:schemeClr val="tx1"/>
                </a:solidFill>
                <a:latin typeface="+mn-lt"/>
                <a:ea typeface="+mn-ea"/>
                <a:cs typeface="+mn-cs"/>
              </a:rPr>
              <a:t>     </a:t>
            </a:r>
          </a:p>
          <a:p>
            <a:pPr eaLnBrk="1" hangingPunct="1"/>
            <a:endParaRPr lang="en-US" dirty="0" smtClean="0"/>
          </a:p>
        </p:txBody>
      </p:sp>
      <p:sp>
        <p:nvSpPr>
          <p:cNvPr id="4" name="Slide Number Placeholder 3"/>
          <p:cNvSpPr>
            <a:spLocks noGrp="1"/>
          </p:cNvSpPr>
          <p:nvPr>
            <p:ph type="sldNum" sz="quarter" idx="5"/>
          </p:nvPr>
        </p:nvSpPr>
        <p:spPr/>
        <p:txBody>
          <a:bodyPr/>
          <a:lstStyle/>
          <a:p>
            <a:pPr>
              <a:defRPr/>
            </a:pPr>
            <a:fld id="{A9213819-87AB-4E8E-8F0B-9D486E66DC93}" type="slidenum">
              <a:rPr lang="en-US" smtClean="0">
                <a:solidFill>
                  <a:prstClr val="black"/>
                </a:solidFill>
              </a:rPr>
              <a:pPr>
                <a:defRPr/>
              </a:pPr>
              <a:t>31</a:t>
            </a:fld>
            <a:endParaRPr lang="en-US" smtClean="0">
              <a:solidFill>
                <a:prstClr val="black"/>
              </a:solidFil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5-7 people per table  ---no more than 2 from one library per table</a:t>
            </a:r>
          </a:p>
          <a:p>
            <a:endParaRPr lang="en-US" dirty="0" smtClean="0"/>
          </a:p>
          <a:p>
            <a:r>
              <a:rPr lang="en-US" dirty="0" smtClean="0"/>
              <a:t>Ask</a:t>
            </a:r>
            <a:r>
              <a:rPr lang="en-US" baseline="0" dirty="0" smtClean="0"/>
              <a:t> participants to look at both the Core Services and the Job Seekers pathways together.</a:t>
            </a:r>
            <a:endParaRPr lang="en-US" dirty="0" smtClean="0"/>
          </a:p>
        </p:txBody>
      </p:sp>
      <p:sp>
        <p:nvSpPr>
          <p:cNvPr id="4" name="Slide Number Placeholder 3"/>
          <p:cNvSpPr>
            <a:spLocks noGrp="1"/>
          </p:cNvSpPr>
          <p:nvPr>
            <p:ph type="sldNum" sz="quarter" idx="10"/>
          </p:nvPr>
        </p:nvSpPr>
        <p:spPr/>
        <p:txBody>
          <a:bodyPr/>
          <a:lstStyle/>
          <a:p>
            <a:pPr>
              <a:defRPr/>
            </a:pPr>
            <a:fld id="{373F541D-563A-42A0-9987-E092762AB5D7}" type="slidenum">
              <a:rPr lang="en-US" smtClean="0"/>
              <a:pPr>
                <a:defRPr/>
              </a:pPr>
              <a:t>32</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Point out the</a:t>
            </a:r>
            <a:r>
              <a:rPr lang="en-US" baseline="0" dirty="0" smtClean="0"/>
              <a:t> background of this slide ---you want the paper to be filled with notes and ideas</a:t>
            </a: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Everyone encouraged to write down their ideas as they are sharing verbally ----</a:t>
            </a:r>
            <a:r>
              <a:rPr lang="en-US" i="1" baseline="0" dirty="0" smtClean="0"/>
              <a:t>avoid</a:t>
            </a:r>
            <a:r>
              <a:rPr lang="en-US" baseline="0" dirty="0" smtClean="0"/>
              <a:t> assigning one person to be the scribe</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373F541D-563A-42A0-9987-E092762AB5D7}" type="slidenum">
              <a:rPr lang="en-US" smtClean="0"/>
              <a:pPr>
                <a:defRPr/>
              </a:pPr>
              <a:t>33</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bwMode="auto">
          <a:noFill/>
          <a:ln>
            <a:solidFill>
              <a:srgbClr val="000000"/>
            </a:solidFill>
            <a:miter lim="800000"/>
            <a:headEnd/>
            <a:tailEnd/>
          </a:ln>
        </p:spPr>
      </p:sp>
      <p:sp>
        <p:nvSpPr>
          <p:cNvPr id="9011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dirty="0" smtClean="0"/>
          </a:p>
        </p:txBody>
      </p:sp>
      <p:sp>
        <p:nvSpPr>
          <p:cNvPr id="4" name="Slide Number Placeholder 3"/>
          <p:cNvSpPr>
            <a:spLocks noGrp="1"/>
          </p:cNvSpPr>
          <p:nvPr>
            <p:ph type="sldNum" sz="quarter" idx="5"/>
          </p:nvPr>
        </p:nvSpPr>
        <p:spPr/>
        <p:txBody>
          <a:bodyPr/>
          <a:lstStyle/>
          <a:p>
            <a:pPr>
              <a:defRPr/>
            </a:pPr>
            <a:fld id="{A9213819-87AB-4E8E-8F0B-9D486E66DC93}" type="slidenum">
              <a:rPr lang="en-US" smtClean="0">
                <a:solidFill>
                  <a:prstClr val="black"/>
                </a:solidFill>
              </a:rPr>
              <a:pPr>
                <a:defRPr/>
              </a:pPr>
              <a:t>34</a:t>
            </a:fld>
            <a:endParaRPr lang="en-US" smtClean="0">
              <a:solidFill>
                <a:prstClr val="black"/>
              </a:solidFil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Sample questions:</a:t>
            </a:r>
          </a:p>
          <a:p>
            <a:r>
              <a:rPr lang="en-US" sz="1200" kern="1200" dirty="0" smtClean="0">
                <a:solidFill>
                  <a:schemeClr val="tx1"/>
                </a:solidFill>
                <a:latin typeface="+mn-lt"/>
                <a:ea typeface="+mn-ea"/>
                <a:cs typeface="+mn-cs"/>
              </a:rPr>
              <a:t>Provide a brief overview of how your agency supports individuals in their job search. </a:t>
            </a:r>
          </a:p>
          <a:p>
            <a:r>
              <a:rPr lang="en-US" sz="1200" kern="1200" dirty="0" smtClean="0">
                <a:solidFill>
                  <a:schemeClr val="tx1"/>
                </a:solidFill>
                <a:latin typeface="+mn-lt"/>
                <a:ea typeface="+mn-ea"/>
                <a:cs typeface="+mn-cs"/>
              </a:rPr>
              <a:t>	For what services should libraries refer individuals to your agency?             </a:t>
            </a:r>
          </a:p>
          <a:p>
            <a:r>
              <a:rPr lang="en-US" sz="1200" kern="1200" dirty="0" smtClean="0">
                <a:solidFill>
                  <a:schemeClr val="tx1"/>
                </a:solidFill>
                <a:latin typeface="+mn-lt"/>
                <a:ea typeface="+mn-ea"/>
                <a:cs typeface="+mn-cs"/>
              </a:rPr>
              <a:t>What type of partnerships do you have with other community agencies?</a:t>
            </a:r>
          </a:p>
          <a:p>
            <a:r>
              <a:rPr lang="en-US" sz="1200" kern="1200" dirty="0" smtClean="0">
                <a:solidFill>
                  <a:schemeClr val="tx1"/>
                </a:solidFill>
                <a:latin typeface="+mn-lt"/>
                <a:ea typeface="+mn-ea"/>
                <a:cs typeface="+mn-cs"/>
              </a:rPr>
              <a:t>	Advantages and challenges to partnerships (and ways you’ve overcome the challenges!)</a:t>
            </a:r>
          </a:p>
          <a:p>
            <a:r>
              <a:rPr lang="en-US" sz="1200" kern="1200" dirty="0" smtClean="0">
                <a:solidFill>
                  <a:schemeClr val="tx1"/>
                </a:solidFill>
                <a:latin typeface="+mn-lt"/>
                <a:ea typeface="+mn-ea"/>
                <a:cs typeface="+mn-cs"/>
              </a:rPr>
              <a:t>What are some service or programming responses that would be easiest for staff to implement </a:t>
            </a:r>
          </a:p>
          <a:p>
            <a:r>
              <a:rPr lang="en-US" sz="1200" kern="1200" dirty="0" smtClean="0">
                <a:solidFill>
                  <a:schemeClr val="tx1"/>
                </a:solidFill>
                <a:latin typeface="+mn-lt"/>
                <a:ea typeface="+mn-ea"/>
                <a:cs typeface="+mn-cs"/>
              </a:rPr>
              <a:t>	Those that can be done on a shoestring budget or with few staff</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pPr>
              <a:defRPr/>
            </a:pPr>
            <a:fld id="{373F541D-563A-42A0-9987-E092762AB5D7}" type="slidenum">
              <a:rPr lang="en-US" smtClean="0"/>
              <a:pPr>
                <a:defRPr/>
              </a:pPr>
              <a:t>35</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B84619D-E8A2-46A3-9D0B-FE9776C1CEE5}" type="slidenum">
              <a:rPr lang="en-US" smtClean="0">
                <a:solidFill>
                  <a:prstClr val="black"/>
                </a:solidFill>
              </a:rPr>
              <a:pPr/>
              <a:t>36</a:t>
            </a:fld>
            <a:endParaRPr lang="en-US">
              <a:solidFill>
                <a:prstClr val="black"/>
              </a:solidFil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noFill/>
          <a:ln>
            <a:solidFill>
              <a:srgbClr val="000000"/>
            </a:solidFill>
            <a:miter lim="800000"/>
            <a:headEnd/>
            <a:tailEnd/>
          </a:ln>
        </p:spPr>
      </p:sp>
      <p:sp>
        <p:nvSpPr>
          <p:cNvPr id="1536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For the next round of discussions, we’ll take a look at the small business</a:t>
            </a:r>
            <a:r>
              <a:rPr lang="en-US" baseline="0" dirty="0" smtClean="0"/>
              <a:t> and personal financial skills pathways (</a:t>
            </a:r>
            <a:r>
              <a:rPr lang="en-US" i="1" baseline="0" dirty="0" smtClean="0"/>
              <a:t>click for animation</a:t>
            </a:r>
            <a:r>
              <a:rPr lang="en-US" baseline="0" dirty="0" smtClean="0"/>
              <a:t>)</a:t>
            </a:r>
            <a:endParaRPr lang="en-US" dirty="0" smtClean="0"/>
          </a:p>
        </p:txBody>
      </p:sp>
      <p:sp>
        <p:nvSpPr>
          <p:cNvPr id="1638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F84A43C6-679A-4C74-931A-6C9E59C00482}" type="slidenum">
              <a:rPr lang="en-US" smtClean="0">
                <a:solidFill>
                  <a:prstClr val="black"/>
                </a:solidFill>
              </a:rPr>
              <a:pPr>
                <a:defRPr/>
              </a:pPr>
              <a:t>37</a:t>
            </a:fld>
            <a:endParaRPr lang="en-US" smtClean="0">
              <a:solidFill>
                <a:prstClr val="black"/>
              </a:solidFil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bwMode="auto">
          <a:noFill/>
          <a:ln>
            <a:solidFill>
              <a:srgbClr val="000000"/>
            </a:solidFill>
            <a:miter lim="800000"/>
            <a:headEnd/>
            <a:tailEnd/>
          </a:ln>
        </p:spPr>
      </p:sp>
      <p:sp>
        <p:nvSpPr>
          <p:cNvPr id="1741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The Small Business &amp;</a:t>
            </a:r>
            <a:r>
              <a:rPr lang="en-US" baseline="0" dirty="0" smtClean="0"/>
              <a:t> entrepreneurs Pathway explores the variety of ways that libraries can support small and local business growth. Small business </a:t>
            </a:r>
            <a:r>
              <a:rPr lang="en-US" dirty="0" smtClean="0"/>
              <a:t>stimulates the local economy,</a:t>
            </a:r>
            <a:r>
              <a:rPr lang="en-US" baseline="0" dirty="0" smtClean="0"/>
              <a:t> providing 60-80% of new jobs in this country. </a:t>
            </a:r>
            <a:endParaRPr lang="en-US" dirty="0" smtClean="0"/>
          </a:p>
          <a:p>
            <a:pPr fontAlgn="auto">
              <a:spcBef>
                <a:spcPts val="0"/>
              </a:spcBef>
              <a:spcAft>
                <a:spcPts val="0"/>
              </a:spcAft>
              <a:defRPr/>
            </a:pPr>
            <a:endParaRPr lang="en-US" baseline="0" dirty="0" smtClean="0"/>
          </a:p>
          <a:p>
            <a:pPr fontAlgn="auto">
              <a:spcBef>
                <a:spcPts val="0"/>
              </a:spcBef>
              <a:spcAft>
                <a:spcPts val="0"/>
              </a:spcAft>
              <a:defRPr/>
            </a:pPr>
            <a:r>
              <a:rPr lang="en-US" baseline="0" dirty="0" smtClean="0"/>
              <a:t>The library can play a key role by:</a:t>
            </a:r>
            <a:r>
              <a:rPr lang="en-US" dirty="0" smtClean="0">
                <a:solidFill>
                  <a:prstClr val="white"/>
                </a:solidFill>
              </a:rPr>
              <a:t> </a:t>
            </a:r>
          </a:p>
          <a:p>
            <a:pPr fontAlgn="auto">
              <a:spcBef>
                <a:spcPts val="0"/>
              </a:spcBef>
              <a:spcAft>
                <a:spcPts val="0"/>
              </a:spcAft>
              <a:buFont typeface="Wingdings" pitchFamily="2" charset="2"/>
              <a:buChar char="§"/>
              <a:defRPr/>
            </a:pPr>
            <a:r>
              <a:rPr lang="en-US" dirty="0" smtClean="0">
                <a:solidFill>
                  <a:prstClr val="white"/>
                </a:solidFill>
              </a:rPr>
              <a:t> Understanding how small business builds local economies</a:t>
            </a:r>
          </a:p>
          <a:p>
            <a:pPr fontAlgn="auto">
              <a:spcBef>
                <a:spcPts val="0"/>
              </a:spcBef>
              <a:spcAft>
                <a:spcPts val="0"/>
              </a:spcAft>
              <a:buFont typeface="Wingdings" pitchFamily="2" charset="2"/>
              <a:buChar char="§"/>
              <a:defRPr/>
            </a:pPr>
            <a:r>
              <a:rPr lang="en-US" dirty="0" smtClean="0">
                <a:solidFill>
                  <a:prstClr val="white"/>
                </a:solidFill>
              </a:rPr>
              <a:t> Connecting patrons with resources for small business</a:t>
            </a:r>
          </a:p>
          <a:p>
            <a:pPr fontAlgn="auto">
              <a:spcBef>
                <a:spcPts val="0"/>
              </a:spcBef>
              <a:spcAft>
                <a:spcPts val="0"/>
              </a:spcAft>
              <a:buFont typeface="Wingdings" pitchFamily="2" charset="2"/>
              <a:buChar char="§"/>
              <a:defRPr/>
            </a:pPr>
            <a:r>
              <a:rPr lang="en-US" dirty="0" smtClean="0">
                <a:solidFill>
                  <a:prstClr val="white"/>
                </a:solidFill>
              </a:rPr>
              <a:t> Providing training and programs to support small businesses </a:t>
            </a:r>
          </a:p>
          <a:p>
            <a:pPr fontAlgn="auto">
              <a:spcBef>
                <a:spcPts val="0"/>
              </a:spcBef>
              <a:spcAft>
                <a:spcPts val="0"/>
              </a:spcAft>
              <a:defRPr/>
            </a:pPr>
            <a:r>
              <a:rPr lang="en-US" dirty="0" smtClean="0">
                <a:solidFill>
                  <a:prstClr val="white"/>
                </a:solidFill>
              </a:rPr>
              <a:t> </a:t>
            </a:r>
            <a:endParaRPr lang="en-US" dirty="0" smtClean="0"/>
          </a:p>
          <a:p>
            <a:pPr eaLnBrk="1" hangingPunct="1">
              <a:spcBef>
                <a:spcPct val="0"/>
              </a:spcBef>
            </a:pPr>
            <a:endParaRPr lang="en-US" dirty="0" smtClean="0"/>
          </a:p>
        </p:txBody>
      </p:sp>
      <p:sp>
        <p:nvSpPr>
          <p:cNvPr id="1843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18813828-8718-4910-BB7B-FDC40642C0F0}" type="slidenum">
              <a:rPr lang="en-US" smtClean="0">
                <a:solidFill>
                  <a:prstClr val="black"/>
                </a:solidFill>
              </a:rPr>
              <a:pPr>
                <a:defRPr/>
              </a:pPr>
              <a:t>38</a:t>
            </a:fld>
            <a:endParaRPr lang="en-US" smtClean="0">
              <a:solidFill>
                <a:prstClr val="black"/>
              </a:solidFil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bwMode="auto">
          <a:noFill/>
          <a:ln>
            <a:solidFill>
              <a:srgbClr val="000000"/>
            </a:solidFill>
            <a:miter lim="800000"/>
            <a:headEnd/>
            <a:tailEnd/>
          </a:ln>
        </p:spPr>
      </p:sp>
      <p:sp>
        <p:nvSpPr>
          <p:cNvPr id="1741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The Personal Financial</a:t>
            </a:r>
            <a:r>
              <a:rPr lang="en-US" baseline="0" dirty="0" smtClean="0"/>
              <a:t> Skills Pathway looks at the bigger picture of how the library can help patrons impacted by a continued weak economy. Although it may not lead directly to a job, it is a path that can increase self-reliance and restore a patron’s feeling of being in control.</a:t>
            </a:r>
          </a:p>
          <a:p>
            <a:pPr fontAlgn="auto">
              <a:spcBef>
                <a:spcPts val="0"/>
              </a:spcBef>
              <a:spcAft>
                <a:spcPts val="0"/>
              </a:spcAft>
              <a:defRPr/>
            </a:pPr>
            <a:r>
              <a:rPr lang="en-US" i="1" dirty="0" smtClean="0">
                <a:solidFill>
                  <a:prstClr val="white"/>
                </a:solidFill>
              </a:rPr>
              <a:t>Includes:</a:t>
            </a:r>
            <a:r>
              <a:rPr lang="en-US" dirty="0" smtClean="0">
                <a:solidFill>
                  <a:prstClr val="white"/>
                </a:solidFill>
              </a:rPr>
              <a:t> </a:t>
            </a:r>
          </a:p>
          <a:p>
            <a:pPr fontAlgn="auto">
              <a:spcBef>
                <a:spcPts val="0"/>
              </a:spcBef>
              <a:spcAft>
                <a:spcPts val="0"/>
              </a:spcAft>
              <a:buFont typeface="Wingdings" pitchFamily="2" charset="2"/>
              <a:buChar char="§"/>
              <a:defRPr/>
            </a:pPr>
            <a:r>
              <a:rPr lang="en-US" dirty="0" smtClean="0">
                <a:solidFill>
                  <a:prstClr val="white"/>
                </a:solidFill>
              </a:rPr>
              <a:t> Understanding the impact of the economic downturn on personal financial stability</a:t>
            </a:r>
          </a:p>
          <a:p>
            <a:pPr fontAlgn="auto">
              <a:spcBef>
                <a:spcPts val="0"/>
              </a:spcBef>
              <a:spcAft>
                <a:spcPts val="0"/>
              </a:spcAft>
              <a:buFont typeface="Wingdings" pitchFamily="2" charset="2"/>
              <a:buChar char="§"/>
              <a:defRPr/>
            </a:pPr>
            <a:r>
              <a:rPr lang="en-US" dirty="0" smtClean="0">
                <a:solidFill>
                  <a:prstClr val="white"/>
                </a:solidFill>
              </a:rPr>
              <a:t> Providing resources, training and programs on applying for social services, refinancing a mortgage, getting out of debt, etc. </a:t>
            </a:r>
          </a:p>
          <a:p>
            <a:pPr eaLnBrk="1" hangingPunct="1">
              <a:spcBef>
                <a:spcPct val="0"/>
              </a:spcBef>
            </a:pPr>
            <a:endParaRPr lang="en-US" dirty="0" smtClean="0"/>
          </a:p>
          <a:p>
            <a:pPr eaLnBrk="1" hangingPunct="1">
              <a:spcBef>
                <a:spcPct val="0"/>
              </a:spcBef>
            </a:pPr>
            <a:endParaRPr lang="en-US" dirty="0" smtClean="0"/>
          </a:p>
        </p:txBody>
      </p:sp>
      <p:sp>
        <p:nvSpPr>
          <p:cNvPr id="1843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18813828-8718-4910-BB7B-FDC40642C0F0}" type="slidenum">
              <a:rPr lang="en-US" smtClean="0">
                <a:solidFill>
                  <a:prstClr val="black"/>
                </a:solidFill>
              </a:rPr>
              <a:pPr>
                <a:defRPr/>
              </a:pPr>
              <a:t>39</a:t>
            </a:fld>
            <a:endParaRPr lang="en-US" smtClean="0">
              <a:solidFill>
                <a:prstClr val="black"/>
              </a:solidFil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fontScale="92500" lnSpcReduction="20000"/>
          </a:bodyPr>
          <a:lstStyle/>
          <a:p>
            <a:pPr eaLnBrk="1" fontAlgn="auto" hangingPunct="1">
              <a:lnSpc>
                <a:spcPct val="92000"/>
              </a:lnSpc>
              <a:spcBef>
                <a:spcPts val="0"/>
              </a:spcBef>
              <a:spcAft>
                <a:spcPts val="0"/>
              </a:spcAft>
              <a:defRPr/>
            </a:pPr>
            <a:r>
              <a:rPr lang="en-US" b="0" kern="1400" dirty="0" smtClean="0">
                <a:solidFill>
                  <a:srgbClr val="000000"/>
                </a:solidFill>
                <a:ea typeface="Times New Roman"/>
                <a:cs typeface="Times New Roman"/>
              </a:rPr>
              <a:t>(</a:t>
            </a:r>
            <a:r>
              <a:rPr lang="en-US" b="1" kern="1400" dirty="0" smtClean="0">
                <a:solidFill>
                  <a:srgbClr val="000000"/>
                </a:solidFill>
                <a:ea typeface="Times New Roman"/>
                <a:cs typeface="Times New Roman"/>
              </a:rPr>
              <a:t>Note:</a:t>
            </a:r>
            <a:r>
              <a:rPr lang="en-US" b="0" kern="1400" dirty="0" smtClean="0">
                <a:solidFill>
                  <a:srgbClr val="000000"/>
                </a:solidFill>
                <a:ea typeface="Times New Roman"/>
                <a:cs typeface="Times New Roman"/>
              </a:rPr>
              <a:t> you may decide to skip this slide and the next slide---they</a:t>
            </a:r>
            <a:r>
              <a:rPr lang="en-US" b="0" kern="1400" baseline="0" dirty="0" smtClean="0">
                <a:solidFill>
                  <a:srgbClr val="000000"/>
                </a:solidFill>
                <a:ea typeface="Times New Roman"/>
                <a:cs typeface="Times New Roman"/>
              </a:rPr>
              <a:t> repeat information given earlier about the pathway structure.)</a:t>
            </a:r>
            <a:endParaRPr lang="en-US" b="0" kern="1400" dirty="0" smtClean="0">
              <a:solidFill>
                <a:srgbClr val="000000"/>
              </a:solidFill>
              <a:ea typeface="Times New Roman"/>
              <a:cs typeface="Times New Roman"/>
            </a:endParaRPr>
          </a:p>
          <a:p>
            <a:pPr eaLnBrk="1" fontAlgn="auto" hangingPunct="1">
              <a:lnSpc>
                <a:spcPct val="92000"/>
              </a:lnSpc>
              <a:spcBef>
                <a:spcPts val="0"/>
              </a:spcBef>
              <a:spcAft>
                <a:spcPts val="0"/>
              </a:spcAft>
              <a:defRPr/>
            </a:pPr>
            <a:endParaRPr lang="en-US" b="0" kern="1400" dirty="0" smtClean="0">
              <a:solidFill>
                <a:srgbClr val="000000"/>
              </a:solidFill>
              <a:ea typeface="Times New Roman"/>
              <a:cs typeface="Times New Roman"/>
            </a:endParaRPr>
          </a:p>
          <a:p>
            <a:pPr eaLnBrk="1" fontAlgn="auto" hangingPunct="1">
              <a:lnSpc>
                <a:spcPct val="92000"/>
              </a:lnSpc>
              <a:spcBef>
                <a:spcPts val="0"/>
              </a:spcBef>
              <a:spcAft>
                <a:spcPts val="0"/>
              </a:spcAft>
              <a:defRPr/>
            </a:pPr>
            <a:r>
              <a:rPr lang="en-US" b="0" kern="1400" dirty="0" smtClean="0">
                <a:solidFill>
                  <a:srgbClr val="000000"/>
                </a:solidFill>
                <a:ea typeface="Times New Roman"/>
                <a:cs typeface="Times New Roman"/>
              </a:rPr>
              <a:t>Let’s walk through a pathway</a:t>
            </a:r>
            <a:r>
              <a:rPr lang="en-US" b="0" kern="1400" baseline="0" dirty="0" smtClean="0">
                <a:solidFill>
                  <a:srgbClr val="000000"/>
                </a:solidFill>
                <a:ea typeface="Times New Roman"/>
                <a:cs typeface="Times New Roman"/>
              </a:rPr>
              <a:t> to see how it functions as a checklist and action-finder. We’re looking at the Small Business pathway, but you will find that all four pathways have the same structure and the same pattern of use.</a:t>
            </a:r>
          </a:p>
          <a:p>
            <a:pPr eaLnBrk="1" fontAlgn="auto" hangingPunct="1">
              <a:lnSpc>
                <a:spcPct val="92000"/>
              </a:lnSpc>
              <a:spcBef>
                <a:spcPts val="0"/>
              </a:spcBef>
              <a:spcAft>
                <a:spcPts val="0"/>
              </a:spcAft>
              <a:defRPr/>
            </a:pPr>
            <a:endParaRPr lang="en-US" b="0" kern="1400" baseline="0" dirty="0" smtClean="0">
              <a:solidFill>
                <a:srgbClr val="000000"/>
              </a:solidFill>
              <a:ea typeface="Times New Roman"/>
              <a:cs typeface="Times New Roman"/>
            </a:endParaRPr>
          </a:p>
          <a:p>
            <a:pPr eaLnBrk="1" fontAlgn="auto" hangingPunct="1">
              <a:lnSpc>
                <a:spcPct val="92000"/>
              </a:lnSpc>
              <a:spcBef>
                <a:spcPts val="0"/>
              </a:spcBef>
              <a:spcAft>
                <a:spcPts val="0"/>
              </a:spcAft>
              <a:defRPr/>
            </a:pPr>
            <a:r>
              <a:rPr lang="en-US" b="0" kern="1400" baseline="0" dirty="0" smtClean="0">
                <a:solidFill>
                  <a:srgbClr val="000000"/>
                </a:solidFill>
                <a:ea typeface="Times New Roman"/>
                <a:cs typeface="Times New Roman"/>
              </a:rPr>
              <a:t>The pathway is not intended to be linear. You can start at any point, depending on where you want to focus your efforts. However, no matter where you start, you will see that the components are all intertwined and integrated.</a:t>
            </a:r>
            <a:endParaRPr lang="en-US" b="0" kern="1400" dirty="0" smtClean="0">
              <a:solidFill>
                <a:srgbClr val="000000"/>
              </a:solidFill>
              <a:ea typeface="Times New Roman"/>
              <a:cs typeface="Times New Roman"/>
            </a:endParaRPr>
          </a:p>
          <a:p>
            <a:pPr eaLnBrk="1" fontAlgn="auto" hangingPunct="1">
              <a:lnSpc>
                <a:spcPct val="92000"/>
              </a:lnSpc>
              <a:spcBef>
                <a:spcPts val="0"/>
              </a:spcBef>
              <a:spcAft>
                <a:spcPts val="0"/>
              </a:spcAft>
              <a:defRPr/>
            </a:pPr>
            <a:endParaRPr lang="en-US" b="1" kern="1400" dirty="0" smtClean="0">
              <a:solidFill>
                <a:srgbClr val="000000"/>
              </a:solidFill>
              <a:ea typeface="Times New Roman"/>
              <a:cs typeface="Times New Roman"/>
            </a:endParaRPr>
          </a:p>
          <a:p>
            <a:pPr eaLnBrk="1" fontAlgn="auto" hangingPunct="1">
              <a:lnSpc>
                <a:spcPct val="92000"/>
              </a:lnSpc>
              <a:spcBef>
                <a:spcPts val="0"/>
              </a:spcBef>
              <a:spcAft>
                <a:spcPts val="0"/>
              </a:spcAft>
              <a:defRPr/>
            </a:pPr>
            <a:r>
              <a:rPr lang="en-US" b="0" kern="1400" dirty="0" smtClean="0">
                <a:solidFill>
                  <a:srgbClr val="000000"/>
                </a:solidFill>
                <a:ea typeface="Times New Roman"/>
                <a:cs typeface="Times New Roman"/>
              </a:rPr>
              <a:t>For</a:t>
            </a:r>
            <a:r>
              <a:rPr lang="en-US" b="0" kern="1400" baseline="0" dirty="0" smtClean="0">
                <a:solidFill>
                  <a:srgbClr val="000000"/>
                </a:solidFill>
                <a:ea typeface="Times New Roman"/>
                <a:cs typeface="Times New Roman"/>
              </a:rPr>
              <a:t> any of the pathways, you would start with the D</a:t>
            </a:r>
            <a:r>
              <a:rPr lang="en-US" kern="1400" dirty="0" smtClean="0">
                <a:solidFill>
                  <a:srgbClr val="000000"/>
                </a:solidFill>
                <a:ea typeface="Times New Roman"/>
                <a:cs typeface="Times New Roman"/>
              </a:rPr>
              <a:t>iscovery &amp; Assessment component if you want to learn more about:</a:t>
            </a:r>
          </a:p>
          <a:p>
            <a:pPr marL="342881" indent="-342881" eaLnBrk="1" hangingPunct="1">
              <a:lnSpc>
                <a:spcPct val="92000"/>
              </a:lnSpc>
              <a:spcBef>
                <a:spcPts val="0"/>
              </a:spcBef>
              <a:spcAft>
                <a:spcPts val="0"/>
              </a:spcAft>
              <a:buClr>
                <a:srgbClr val="595959"/>
              </a:buClr>
              <a:buSzPts val="1200"/>
              <a:buFont typeface="Wingdings"/>
              <a:buChar char=""/>
              <a:defRPr/>
            </a:pPr>
            <a:r>
              <a:rPr lang="en-US" kern="1400" dirty="0" smtClean="0">
                <a:solidFill>
                  <a:srgbClr val="000000"/>
                </a:solidFill>
                <a:ea typeface="Times New Roman"/>
                <a:cs typeface="Times New Roman"/>
              </a:rPr>
              <a:t>The needs of your community</a:t>
            </a:r>
          </a:p>
          <a:p>
            <a:pPr marL="342881" indent="-342881" eaLnBrk="1" hangingPunct="1">
              <a:lnSpc>
                <a:spcPct val="92000"/>
              </a:lnSpc>
              <a:spcBef>
                <a:spcPts val="0"/>
              </a:spcBef>
              <a:spcAft>
                <a:spcPts val="0"/>
              </a:spcAft>
              <a:buClr>
                <a:srgbClr val="595959"/>
              </a:buClr>
              <a:buSzPts val="1200"/>
              <a:buFont typeface="Wingdings"/>
              <a:buChar char=""/>
              <a:defRPr/>
            </a:pPr>
            <a:r>
              <a:rPr lang="en-US" kern="1400" dirty="0" smtClean="0">
                <a:solidFill>
                  <a:srgbClr val="000000"/>
                </a:solidFill>
                <a:ea typeface="Times New Roman"/>
                <a:cs typeface="Times New Roman"/>
              </a:rPr>
              <a:t>How libraries can support patrons along this pathway,</a:t>
            </a:r>
            <a:r>
              <a:rPr lang="en-US" kern="1400" baseline="0" dirty="0" smtClean="0">
                <a:solidFill>
                  <a:srgbClr val="000000"/>
                </a:solidFill>
                <a:ea typeface="Times New Roman"/>
                <a:cs typeface="Times New Roman"/>
              </a:rPr>
              <a:t> in this case how to support </a:t>
            </a:r>
            <a:r>
              <a:rPr lang="en-US" kern="1400" dirty="0" smtClean="0">
                <a:solidFill>
                  <a:srgbClr val="000000"/>
                </a:solidFill>
                <a:ea typeface="Times New Roman"/>
                <a:cs typeface="Times New Roman"/>
              </a:rPr>
              <a:t>small business development</a:t>
            </a:r>
          </a:p>
          <a:p>
            <a:pPr marL="342881" indent="-342881" eaLnBrk="1" hangingPunct="1">
              <a:lnSpc>
                <a:spcPct val="92000"/>
              </a:lnSpc>
              <a:spcBef>
                <a:spcPts val="0"/>
              </a:spcBef>
              <a:spcAft>
                <a:spcPts val="0"/>
              </a:spcAft>
              <a:buClr>
                <a:srgbClr val="595959"/>
              </a:buClr>
              <a:buSzPts val="1200"/>
              <a:buFont typeface="Wingdings"/>
              <a:buChar char=""/>
              <a:defRPr/>
            </a:pPr>
            <a:r>
              <a:rPr lang="en-US" kern="1400" dirty="0" smtClean="0">
                <a:solidFill>
                  <a:srgbClr val="000000"/>
                </a:solidFill>
                <a:ea typeface="Times New Roman"/>
                <a:cs typeface="Times New Roman"/>
              </a:rPr>
              <a:t>What local, state or national agencies are available to provide additional support</a:t>
            </a:r>
          </a:p>
          <a:p>
            <a:pPr marL="342881" indent="-342881" eaLnBrk="1" fontAlgn="auto" hangingPunct="1">
              <a:lnSpc>
                <a:spcPct val="92000"/>
              </a:lnSpc>
              <a:spcBef>
                <a:spcPts val="0"/>
              </a:spcBef>
              <a:spcAft>
                <a:spcPts val="0"/>
              </a:spcAft>
              <a:buClr>
                <a:srgbClr val="595959"/>
              </a:buClr>
              <a:buSzPts val="1200"/>
              <a:buFont typeface="Wingdings"/>
              <a:buChar char=""/>
              <a:defRPr/>
            </a:pPr>
            <a:endParaRPr lang="en-US" kern="1400" dirty="0" smtClean="0">
              <a:solidFill>
                <a:srgbClr val="000000"/>
              </a:solidFill>
              <a:ea typeface="Times New Roman"/>
              <a:cs typeface="Times New Roman"/>
            </a:endParaRPr>
          </a:p>
          <a:p>
            <a:pPr eaLnBrk="1" hangingPunct="1">
              <a:spcBef>
                <a:spcPct val="0"/>
              </a:spcBef>
              <a:defRPr/>
            </a:pPr>
            <a:r>
              <a:rPr lang="en-US" dirty="0" smtClean="0"/>
              <a:t>**the guiding questions help to walk through the array of possible actions</a:t>
            </a:r>
          </a:p>
          <a:p>
            <a:pPr eaLnBrk="1" hangingPunct="1">
              <a:spcBef>
                <a:spcPct val="0"/>
              </a:spcBef>
              <a:defRPr/>
            </a:pPr>
            <a:r>
              <a:rPr lang="en-US" dirty="0" smtClean="0"/>
              <a:t>**the checklist format allows you to see where you can focus your activities. </a:t>
            </a:r>
          </a:p>
          <a:p>
            <a:pPr lvl="1" eaLnBrk="1" hangingPunct="1">
              <a:spcBef>
                <a:spcPct val="0"/>
              </a:spcBef>
              <a:buFont typeface="Wingdings" pitchFamily="2" charset="2"/>
              <a:buChar char="§"/>
              <a:defRPr/>
            </a:pPr>
            <a:r>
              <a:rPr lang="en-US" dirty="0" smtClean="0"/>
              <a:t>If you’re already doing an item, check it off and move to the next area; </a:t>
            </a:r>
          </a:p>
          <a:p>
            <a:pPr lvl="1" eaLnBrk="1" hangingPunct="1">
              <a:spcBef>
                <a:spcPct val="0"/>
              </a:spcBef>
              <a:buFont typeface="Wingdings" pitchFamily="2" charset="2"/>
              <a:buChar char="§"/>
              <a:defRPr/>
            </a:pPr>
            <a:r>
              <a:rPr lang="en-US" dirty="0" smtClean="0"/>
              <a:t>if not, you may decide it’s not an important action for your library at this time;</a:t>
            </a:r>
          </a:p>
          <a:p>
            <a:pPr lvl="1" eaLnBrk="1" hangingPunct="1">
              <a:spcBef>
                <a:spcPct val="0"/>
              </a:spcBef>
              <a:buFont typeface="Wingdings" pitchFamily="2" charset="2"/>
              <a:buChar char="§"/>
              <a:defRPr/>
            </a:pPr>
            <a:r>
              <a:rPr lang="en-US" dirty="0" smtClean="0"/>
              <a:t>OR, you can circle</a:t>
            </a:r>
            <a:r>
              <a:rPr lang="en-US" baseline="0" dirty="0" smtClean="0"/>
              <a:t> an item</a:t>
            </a:r>
            <a:r>
              <a:rPr lang="en-US" dirty="0" smtClean="0"/>
              <a:t> as a priority for taking action. The circled items will stand out as the things for you to focus on.</a:t>
            </a:r>
          </a:p>
          <a:p>
            <a:pPr marL="342881" indent="-342881" eaLnBrk="1" fontAlgn="auto" hangingPunct="1">
              <a:lnSpc>
                <a:spcPct val="92000"/>
              </a:lnSpc>
              <a:spcBef>
                <a:spcPts val="0"/>
              </a:spcBef>
              <a:spcAft>
                <a:spcPts val="0"/>
              </a:spcAft>
              <a:buClr>
                <a:srgbClr val="595959"/>
              </a:buClr>
              <a:buSzPts val="1200"/>
              <a:defRPr/>
            </a:pPr>
            <a:endParaRPr lang="en-US" kern="1400" dirty="0" smtClean="0">
              <a:solidFill>
                <a:srgbClr val="000000"/>
              </a:solidFill>
              <a:ea typeface="Times New Roman"/>
              <a:cs typeface="Times New Roman"/>
            </a:endParaRPr>
          </a:p>
          <a:p>
            <a:pPr marL="342881" indent="-342881" eaLnBrk="1" fontAlgn="auto" hangingPunct="1">
              <a:lnSpc>
                <a:spcPct val="92000"/>
              </a:lnSpc>
              <a:spcBef>
                <a:spcPts val="0"/>
              </a:spcBef>
              <a:spcAft>
                <a:spcPts val="0"/>
              </a:spcAft>
              <a:buClr>
                <a:srgbClr val="595959"/>
              </a:buClr>
              <a:buSzPts val="1200"/>
              <a:defRPr/>
            </a:pPr>
            <a:r>
              <a:rPr lang="en-US" kern="1400" dirty="0" smtClean="0">
                <a:solidFill>
                  <a:srgbClr val="000000"/>
                </a:solidFill>
                <a:ea typeface="Times New Roman"/>
                <a:cs typeface="Times New Roman"/>
              </a:rPr>
              <a:t>For the circled</a:t>
            </a:r>
            <a:r>
              <a:rPr lang="en-US" kern="1400" baseline="0" dirty="0" smtClean="0">
                <a:solidFill>
                  <a:srgbClr val="000000"/>
                </a:solidFill>
                <a:ea typeface="Times New Roman"/>
                <a:cs typeface="Times New Roman"/>
              </a:rPr>
              <a:t> items, look in the right column at the </a:t>
            </a:r>
            <a:r>
              <a:rPr lang="en-US" kern="1400" dirty="0" smtClean="0">
                <a:solidFill>
                  <a:srgbClr val="000000"/>
                </a:solidFill>
                <a:ea typeface="Times New Roman"/>
                <a:cs typeface="Times New Roman"/>
              </a:rPr>
              <a:t>“Resources,” which are there to help you take action</a:t>
            </a:r>
          </a:p>
          <a:p>
            <a:pPr marL="342881" indent="-342881" eaLnBrk="1" fontAlgn="auto" hangingPunct="1">
              <a:lnSpc>
                <a:spcPct val="92000"/>
              </a:lnSpc>
              <a:spcBef>
                <a:spcPts val="0"/>
              </a:spcBef>
              <a:spcAft>
                <a:spcPts val="0"/>
              </a:spcAft>
              <a:buClr>
                <a:srgbClr val="595959"/>
              </a:buClr>
              <a:buSzPts val="1200"/>
              <a:defRPr/>
            </a:pPr>
            <a:r>
              <a:rPr lang="en-US" kern="1400" dirty="0" smtClean="0">
                <a:solidFill>
                  <a:srgbClr val="000000"/>
                </a:solidFill>
                <a:ea typeface="Times New Roman"/>
                <a:cs typeface="Times New Roman"/>
              </a:rPr>
              <a:t>These include ideas, informational webinar archives and videos, case studies, examples of how other libraries have done something similar, templates and lesson plans</a:t>
            </a:r>
          </a:p>
          <a:p>
            <a:pPr marL="342881" indent="-342881" eaLnBrk="1" fontAlgn="auto" hangingPunct="1">
              <a:lnSpc>
                <a:spcPct val="92000"/>
              </a:lnSpc>
              <a:spcBef>
                <a:spcPts val="0"/>
              </a:spcBef>
              <a:spcAft>
                <a:spcPts val="0"/>
              </a:spcAft>
              <a:buClr>
                <a:srgbClr val="595959"/>
              </a:buClr>
              <a:buSzPts val="1200"/>
              <a:defRPr/>
            </a:pPr>
            <a:endParaRPr lang="en-US" kern="1400" dirty="0" smtClean="0">
              <a:solidFill>
                <a:srgbClr val="000000"/>
              </a:solidFill>
              <a:ea typeface="Times New Roman"/>
              <a:cs typeface="Times New Roman"/>
            </a:endParaRPr>
          </a:p>
          <a:p>
            <a:pPr marL="342881" indent="-342881" eaLnBrk="1" fontAlgn="auto" hangingPunct="1">
              <a:lnSpc>
                <a:spcPct val="92000"/>
              </a:lnSpc>
              <a:spcBef>
                <a:spcPts val="0"/>
              </a:spcBef>
              <a:spcAft>
                <a:spcPts val="0"/>
              </a:spcAft>
              <a:buClr>
                <a:srgbClr val="595959"/>
              </a:buClr>
              <a:buSzPts val="1200"/>
              <a:defRPr/>
            </a:pPr>
            <a:r>
              <a:rPr lang="en-US" kern="1400" dirty="0" smtClean="0">
                <a:solidFill>
                  <a:srgbClr val="000000"/>
                </a:solidFill>
                <a:ea typeface="Times New Roman"/>
                <a:cs typeface="Times New Roman"/>
              </a:rPr>
              <a:t>“Consider” how these actions integrate with other approaches (i.e., collaborating with partners, communicating the value of meeting community needs)</a:t>
            </a:r>
          </a:p>
        </p:txBody>
      </p:sp>
      <p:sp>
        <p:nvSpPr>
          <p:cNvPr id="2150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DB4A163D-9602-4BC5-B27C-9EC6B2326207}" type="slidenum">
              <a:rPr lang="en-US" smtClean="0">
                <a:solidFill>
                  <a:prstClr val="black"/>
                </a:solidFill>
              </a:rPr>
              <a:pPr>
                <a:defRPr/>
              </a:pPr>
              <a:t>40</a:t>
            </a:fld>
            <a:endParaRPr lang="en-US" smtClean="0">
              <a:solidFill>
                <a:prstClr val="black"/>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An introduction</a:t>
            </a:r>
            <a:r>
              <a:rPr lang="en-US" baseline="0" dirty="0" smtClean="0"/>
              <a:t> to the IMLS 21</a:t>
            </a:r>
            <a:r>
              <a:rPr lang="en-US" baseline="30000" dirty="0" smtClean="0"/>
              <a:t>st</a:t>
            </a:r>
            <a:r>
              <a:rPr lang="en-US" baseline="0" dirty="0" smtClean="0"/>
              <a:t> Century Skills Framework and its connection to libraries serving the needs of the workforce.</a:t>
            </a:r>
          </a:p>
          <a:p>
            <a:r>
              <a:rPr lang="en-US" baseline="0" dirty="0" smtClean="0"/>
              <a:t>(see IMLS 21c report: http://www.imls.gov/assets/1/AssetManager/21stCenturySkills.pdf)</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Project Compass is part of the IMLS Laura</a:t>
            </a:r>
            <a:r>
              <a:rPr lang="en-US" baseline="0" dirty="0" smtClean="0"/>
              <a:t> Bush 21</a:t>
            </a:r>
            <a:r>
              <a:rPr lang="en-US" baseline="30000" dirty="0" smtClean="0"/>
              <a:t>st</a:t>
            </a:r>
            <a:r>
              <a:rPr lang="en-US" baseline="0" dirty="0" smtClean="0"/>
              <a:t> Century Librarian program, which means it is guided by the IMLS 21</a:t>
            </a:r>
            <a:r>
              <a:rPr lang="en-US" baseline="30000" dirty="0" smtClean="0"/>
              <a:t>st</a:t>
            </a:r>
            <a:r>
              <a:rPr lang="en-US" baseline="0" dirty="0" smtClean="0"/>
              <a:t> century skills framework. The framework defines the critical role that libraries and museums play in helping citizens adapt to the fast-changing world we live and work in.  Project Compass is particularly focused on how the framework aligns with libraries serving the needs of the workforce.</a:t>
            </a:r>
            <a:endParaRPr lang="en-US" dirty="0" smtClean="0"/>
          </a:p>
          <a:p>
            <a:endParaRPr lang="en-US" dirty="0"/>
          </a:p>
        </p:txBody>
      </p:sp>
      <p:sp>
        <p:nvSpPr>
          <p:cNvPr id="4" name="Slide Number Placeholder 3"/>
          <p:cNvSpPr>
            <a:spLocks noGrp="1"/>
          </p:cNvSpPr>
          <p:nvPr>
            <p:ph type="sldNum" sz="quarter" idx="10"/>
          </p:nvPr>
        </p:nvSpPr>
        <p:spPr/>
        <p:txBody>
          <a:bodyPr/>
          <a:lstStyle/>
          <a:p>
            <a:fld id="{CB84619D-E8A2-46A3-9D0B-FE9776C1CEE5}" type="slidenum">
              <a:rPr lang="en-US" smtClean="0">
                <a:solidFill>
                  <a:prstClr val="black"/>
                </a:solidFill>
              </a:rPr>
              <a:pPr/>
              <a:t>5</a:t>
            </a:fld>
            <a:endParaRPr lang="en-US">
              <a:solidFill>
                <a:prstClr val="black"/>
              </a:solidFill>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None/>
            </a:pPr>
            <a:endParaRPr lang="en-US" sz="1200" kern="1200" dirty="0" smtClean="0">
              <a:solidFill>
                <a:schemeClr val="tx1"/>
              </a:solidFill>
              <a:latin typeface="+mn-lt"/>
              <a:ea typeface="+mn-ea"/>
              <a:cs typeface="+mn-cs"/>
            </a:endParaRPr>
          </a:p>
          <a:p>
            <a:pPr>
              <a:buFont typeface="Arial" pitchFamily="34" charset="0"/>
              <a:buNone/>
            </a:pPr>
            <a:r>
              <a:rPr lang="en-US" sz="1200" kern="1200" dirty="0" smtClean="0">
                <a:solidFill>
                  <a:schemeClr val="tx1"/>
                </a:solidFill>
                <a:latin typeface="+mn-lt"/>
                <a:ea typeface="+mn-ea"/>
                <a:cs typeface="+mn-cs"/>
              </a:rPr>
              <a:t>Are you wondering what to add to your collection on personal financial skills? Investigate the recommended resources. </a:t>
            </a:r>
            <a:r>
              <a:rPr lang="en-US" kern="1400" dirty="0" smtClean="0">
                <a:solidFill>
                  <a:srgbClr val="000000"/>
                </a:solidFill>
                <a:ea typeface="Times New Roman"/>
                <a:cs typeface="Times New Roman"/>
              </a:rPr>
              <a:t>The NY</a:t>
            </a:r>
            <a:r>
              <a:rPr lang="en-US" kern="1400" baseline="0" dirty="0" smtClean="0">
                <a:solidFill>
                  <a:srgbClr val="000000"/>
                </a:solidFill>
                <a:ea typeface="Times New Roman"/>
                <a:cs typeface="Times New Roman"/>
              </a:rPr>
              <a:t> Public Library Financial Literacy Now is a reputable source---you can link to or it can guide the selection of resources for your library, with adjustments for local context. </a:t>
            </a:r>
            <a:endParaRPr lang="en-US" kern="1400" dirty="0" smtClean="0">
              <a:solidFill>
                <a:srgbClr val="000000"/>
              </a:solidFill>
              <a:ea typeface="Times New Roman"/>
              <a:cs typeface="Times New Roman"/>
            </a:endParaRPr>
          </a:p>
        </p:txBody>
      </p:sp>
      <p:sp>
        <p:nvSpPr>
          <p:cNvPr id="4" name="Slide Number Placeholder 3"/>
          <p:cNvSpPr>
            <a:spLocks noGrp="1"/>
          </p:cNvSpPr>
          <p:nvPr>
            <p:ph type="sldNum" sz="quarter" idx="10"/>
          </p:nvPr>
        </p:nvSpPr>
        <p:spPr/>
        <p:txBody>
          <a:bodyPr/>
          <a:lstStyle/>
          <a:p>
            <a:pPr>
              <a:defRPr/>
            </a:pPr>
            <a:fld id="{373F541D-563A-42A0-9987-E092762AB5D7}" type="slidenum">
              <a:rPr lang="en-US" smtClean="0"/>
              <a:pPr>
                <a:defRPr/>
              </a:pPr>
              <a:t>41</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bwMode="auto">
          <a:noFill/>
          <a:ln>
            <a:solidFill>
              <a:srgbClr val="000000"/>
            </a:solidFill>
            <a:miter lim="800000"/>
            <a:headEnd/>
            <a:tailEnd/>
          </a:ln>
        </p:spPr>
      </p:sp>
      <p:sp>
        <p:nvSpPr>
          <p:cNvPr id="9011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dirty="0" smtClean="0"/>
          </a:p>
        </p:txBody>
      </p:sp>
      <p:sp>
        <p:nvSpPr>
          <p:cNvPr id="4" name="Slide Number Placeholder 3"/>
          <p:cNvSpPr>
            <a:spLocks noGrp="1"/>
          </p:cNvSpPr>
          <p:nvPr>
            <p:ph type="sldNum" sz="quarter" idx="5"/>
          </p:nvPr>
        </p:nvSpPr>
        <p:spPr/>
        <p:txBody>
          <a:bodyPr/>
          <a:lstStyle/>
          <a:p>
            <a:pPr>
              <a:defRPr/>
            </a:pPr>
            <a:fld id="{A9213819-87AB-4E8E-8F0B-9D486E66DC93}" type="slidenum">
              <a:rPr lang="en-US" smtClean="0">
                <a:solidFill>
                  <a:prstClr val="black"/>
                </a:solidFill>
              </a:rPr>
              <a:pPr>
                <a:defRPr/>
              </a:pPr>
              <a:t>42</a:t>
            </a:fld>
            <a:endParaRPr lang="en-US" smtClean="0">
              <a:solidFill>
                <a:prstClr val="black"/>
              </a:solidFill>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5-7 people per table  </a:t>
            </a:r>
          </a:p>
          <a:p>
            <a:r>
              <a:rPr lang="en-US" dirty="0" smtClean="0"/>
              <a:t>---difference</a:t>
            </a:r>
            <a:r>
              <a:rPr lang="en-US" baseline="0" dirty="0" smtClean="0"/>
              <a:t> from first breakout:</a:t>
            </a:r>
          </a:p>
          <a:p>
            <a:pPr>
              <a:buFont typeface="Wingdings" pitchFamily="2" charset="2"/>
              <a:buChar char="§"/>
            </a:pPr>
            <a:r>
              <a:rPr lang="en-US" baseline="0" dirty="0" smtClean="0"/>
              <a:t>Half of the tables look at the small biz pathway; other half look at fin-lit ---then </a:t>
            </a:r>
            <a:r>
              <a:rPr lang="en-US" i="1" baseline="0" dirty="0" smtClean="0"/>
              <a:t>switch topics</a:t>
            </a:r>
          </a:p>
          <a:p>
            <a:pPr>
              <a:buFont typeface="Wingdings" pitchFamily="2" charset="2"/>
              <a:buChar char="§"/>
            </a:pPr>
            <a:r>
              <a:rPr lang="en-US" baseline="0" dirty="0" smtClean="0"/>
              <a:t>More responsibility to write clear notes for the next group</a:t>
            </a:r>
            <a:endParaRPr lang="en-US" dirty="0"/>
          </a:p>
        </p:txBody>
      </p:sp>
      <p:sp>
        <p:nvSpPr>
          <p:cNvPr id="4" name="Slide Number Placeholder 3"/>
          <p:cNvSpPr>
            <a:spLocks noGrp="1"/>
          </p:cNvSpPr>
          <p:nvPr>
            <p:ph type="sldNum" sz="quarter" idx="10"/>
          </p:nvPr>
        </p:nvSpPr>
        <p:spPr/>
        <p:txBody>
          <a:bodyPr/>
          <a:lstStyle/>
          <a:p>
            <a:pPr>
              <a:defRPr/>
            </a:pPr>
            <a:fld id="{373F541D-563A-42A0-9987-E092762AB5D7}" type="slidenum">
              <a:rPr lang="en-US" smtClean="0"/>
              <a:pPr>
                <a:defRPr/>
              </a:pPr>
              <a:t>43</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Point out the</a:t>
            </a:r>
            <a:r>
              <a:rPr lang="en-US" baseline="0" dirty="0" smtClean="0"/>
              <a:t> background of this slide ---you want the paper to be filled with notes and ideas</a:t>
            </a:r>
          </a:p>
          <a:p>
            <a:r>
              <a:rPr lang="en-US" baseline="0" dirty="0" smtClean="0"/>
              <a:t>Everyone encouraged to write down their ideas as they are sharing verbally ----</a:t>
            </a:r>
            <a:r>
              <a:rPr lang="en-US" i="1" baseline="0" dirty="0" smtClean="0"/>
              <a:t>avoid</a:t>
            </a:r>
            <a:r>
              <a:rPr lang="en-US" baseline="0" dirty="0" smtClean="0"/>
              <a:t> assigning one person to be the scribe</a:t>
            </a:r>
            <a:endParaRPr lang="en-US" dirty="0"/>
          </a:p>
        </p:txBody>
      </p:sp>
      <p:sp>
        <p:nvSpPr>
          <p:cNvPr id="4" name="Slide Number Placeholder 3"/>
          <p:cNvSpPr>
            <a:spLocks noGrp="1"/>
          </p:cNvSpPr>
          <p:nvPr>
            <p:ph type="sldNum" sz="quarter" idx="10"/>
          </p:nvPr>
        </p:nvSpPr>
        <p:spPr/>
        <p:txBody>
          <a:bodyPr/>
          <a:lstStyle/>
          <a:p>
            <a:pPr>
              <a:defRPr/>
            </a:pPr>
            <a:fld id="{373F541D-563A-42A0-9987-E092762AB5D7}" type="slidenum">
              <a:rPr lang="en-US" smtClean="0"/>
              <a:pPr>
                <a:defRPr/>
              </a:pPr>
              <a:t>44</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bwMode="auto">
          <a:noFill/>
          <a:ln>
            <a:solidFill>
              <a:srgbClr val="000000"/>
            </a:solidFill>
            <a:miter lim="800000"/>
            <a:headEnd/>
            <a:tailEnd/>
          </a:ln>
        </p:spPr>
      </p:sp>
      <p:sp>
        <p:nvSpPr>
          <p:cNvPr id="90115"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z="1200" kern="1200" dirty="0" smtClean="0">
                <a:solidFill>
                  <a:schemeClr val="tx1"/>
                </a:solidFill>
                <a:latin typeface="+mn-lt"/>
                <a:ea typeface="+mn-ea"/>
                <a:cs typeface="+mn-cs"/>
              </a:rPr>
              <a:t>     </a:t>
            </a:r>
          </a:p>
          <a:p>
            <a:pPr eaLnBrk="1" hangingPunct="1"/>
            <a:r>
              <a:rPr lang="en-US" dirty="0" smtClean="0"/>
              <a:t>Mention the “56 things” ideas again ---there will be prizes!</a:t>
            </a:r>
          </a:p>
        </p:txBody>
      </p:sp>
      <p:sp>
        <p:nvSpPr>
          <p:cNvPr id="4" name="Slide Number Placeholder 3"/>
          <p:cNvSpPr>
            <a:spLocks noGrp="1"/>
          </p:cNvSpPr>
          <p:nvPr>
            <p:ph type="sldNum" sz="quarter" idx="5"/>
          </p:nvPr>
        </p:nvSpPr>
        <p:spPr/>
        <p:txBody>
          <a:bodyPr/>
          <a:lstStyle/>
          <a:p>
            <a:pPr>
              <a:defRPr/>
            </a:pPr>
            <a:fld id="{A9213819-87AB-4E8E-8F0B-9D486E66DC93}" type="slidenum">
              <a:rPr lang="en-US" smtClean="0">
                <a:solidFill>
                  <a:prstClr val="black"/>
                </a:solidFill>
              </a:rPr>
              <a:pPr>
                <a:defRPr/>
              </a:pPr>
              <a:t>45</a:t>
            </a:fld>
            <a:endParaRPr lang="en-US" smtClean="0">
              <a:solidFill>
                <a:prstClr val="black"/>
              </a:solidFill>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noFill/>
          <a:ln>
            <a:solidFill>
              <a:srgbClr val="000000"/>
            </a:solidFill>
            <a:miter lim="800000"/>
            <a:headEnd/>
            <a:tailEnd/>
          </a:ln>
        </p:spPr>
      </p:sp>
      <p:sp>
        <p:nvSpPr>
          <p:cNvPr id="1945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The pathways “checklists” helped</a:t>
            </a:r>
            <a:r>
              <a:rPr lang="en-US" baseline="0" dirty="0" smtClean="0"/>
              <a:t> you</a:t>
            </a:r>
            <a:r>
              <a:rPr lang="en-US" dirty="0" smtClean="0"/>
              <a:t> to prioritize how to move forward with workforce recovery.</a:t>
            </a:r>
          </a:p>
          <a:p>
            <a:pPr eaLnBrk="1" hangingPunct="1">
              <a:spcBef>
                <a:spcPct val="0"/>
              </a:spcBef>
            </a:pPr>
            <a:endParaRPr lang="en-US" dirty="0" smtClean="0"/>
          </a:p>
          <a:p>
            <a:pPr eaLnBrk="1" hangingPunct="1">
              <a:spcBef>
                <a:spcPct val="0"/>
              </a:spcBef>
            </a:pPr>
            <a:r>
              <a:rPr lang="en-US" dirty="0" smtClean="0"/>
              <a:t>3 min to introduce: “this is a tool to take back to share with colleagues and administrators”</a:t>
            </a:r>
          </a:p>
          <a:p>
            <a:pPr eaLnBrk="1" hangingPunct="1">
              <a:spcBef>
                <a:spcPct val="0"/>
              </a:spcBef>
            </a:pPr>
            <a:r>
              <a:rPr lang="en-US" dirty="0" smtClean="0"/>
              <a:t>10 min</a:t>
            </a:r>
            <a:r>
              <a:rPr lang="en-US" baseline="0" dirty="0" smtClean="0"/>
              <a:t> to work on individual plan: </a:t>
            </a:r>
          </a:p>
          <a:p>
            <a:pPr lvl="1" eaLnBrk="1" hangingPunct="1">
              <a:spcBef>
                <a:spcPct val="0"/>
              </a:spcBef>
              <a:buFont typeface="Wingdings" pitchFamily="2" charset="2"/>
              <a:buChar char="§"/>
            </a:pPr>
            <a:r>
              <a:rPr lang="en-US" baseline="0" dirty="0" smtClean="0"/>
              <a:t>choose one priority that you had circled on the pathways and write it down;</a:t>
            </a:r>
          </a:p>
          <a:p>
            <a:pPr lvl="1" eaLnBrk="1" hangingPunct="1">
              <a:spcBef>
                <a:spcPct val="0"/>
              </a:spcBef>
              <a:buFont typeface="Wingdings" pitchFamily="2" charset="2"/>
              <a:buChar char="§"/>
            </a:pPr>
            <a:r>
              <a:rPr lang="en-US" baseline="0" dirty="0" smtClean="0"/>
              <a:t>Write down the next steps and what components are involved ---e.g., do you need to build a collection to support a new service? Do you need to find partners? Do you need to promote the new service?</a:t>
            </a:r>
          </a:p>
          <a:p>
            <a:pPr lvl="1" eaLnBrk="1" hangingPunct="1">
              <a:spcBef>
                <a:spcPct val="0"/>
              </a:spcBef>
              <a:buFont typeface="Wingdings" pitchFamily="2" charset="2"/>
              <a:buChar char="§"/>
            </a:pPr>
            <a:r>
              <a:rPr lang="en-US" baseline="0" dirty="0" smtClean="0"/>
              <a:t>Identify who you will work with, both library staff and external partners or contacts</a:t>
            </a:r>
          </a:p>
          <a:p>
            <a:pPr lvl="1" eaLnBrk="1" hangingPunct="1">
              <a:spcBef>
                <a:spcPct val="0"/>
              </a:spcBef>
              <a:buFont typeface="Wingdings" pitchFamily="2" charset="2"/>
              <a:buChar char="§"/>
            </a:pPr>
            <a:r>
              <a:rPr lang="en-US" baseline="0" dirty="0" smtClean="0"/>
              <a:t>Set some deadlines to aim for.</a:t>
            </a:r>
          </a:p>
          <a:p>
            <a:pPr eaLnBrk="1" hangingPunct="1">
              <a:spcBef>
                <a:spcPct val="0"/>
              </a:spcBef>
            </a:pPr>
            <a:r>
              <a:rPr lang="en-US" baseline="0" dirty="0" smtClean="0"/>
              <a:t>2-3 min to shuffle into groups of 3-4 ---can work with library colleagues or can seek fresh external perspective</a:t>
            </a:r>
          </a:p>
          <a:p>
            <a:pPr eaLnBrk="1" hangingPunct="1">
              <a:spcBef>
                <a:spcPct val="0"/>
              </a:spcBef>
            </a:pPr>
            <a:r>
              <a:rPr lang="en-US" baseline="0" dirty="0" smtClean="0"/>
              <a:t>15 min for groups: </a:t>
            </a:r>
          </a:p>
          <a:p>
            <a:pPr lvl="1" eaLnBrk="1" hangingPunct="1">
              <a:spcBef>
                <a:spcPct val="0"/>
              </a:spcBef>
              <a:buFont typeface="Wingdings" pitchFamily="2" charset="2"/>
              <a:buChar char="§"/>
            </a:pPr>
            <a:r>
              <a:rPr lang="en-US" baseline="0" dirty="0" smtClean="0"/>
              <a:t>each person present ONE priority action to group &amp; ask for feedback from others</a:t>
            </a:r>
          </a:p>
          <a:p>
            <a:pPr lvl="1" eaLnBrk="1" hangingPunct="1">
              <a:spcBef>
                <a:spcPct val="0"/>
              </a:spcBef>
              <a:buFont typeface="Wingdings" pitchFamily="2" charset="2"/>
              <a:buChar char="§"/>
            </a:pPr>
            <a:r>
              <a:rPr lang="en-US" baseline="0" dirty="0" smtClean="0"/>
              <a:t> after 4-5 minutes, the next person takes a turn to present his/her priority and ask for feedback</a:t>
            </a:r>
          </a:p>
          <a:p>
            <a:pPr lvl="1" eaLnBrk="1" hangingPunct="1">
              <a:spcBef>
                <a:spcPct val="0"/>
              </a:spcBef>
              <a:buFont typeface="Wingdings" pitchFamily="2" charset="2"/>
              <a:buChar char="§"/>
            </a:pPr>
            <a:r>
              <a:rPr lang="en-US" baseline="0" dirty="0" smtClean="0"/>
              <a:t>Switch again so that everyone in the group has a chance to get feedback on how they plan to </a:t>
            </a:r>
            <a:r>
              <a:rPr lang="en-US" baseline="0" dirty="0" err="1" smtClean="0"/>
              <a:t>procedd</a:t>
            </a:r>
            <a:r>
              <a:rPr lang="en-US" baseline="0" dirty="0" smtClean="0"/>
              <a:t> with their priority</a:t>
            </a:r>
            <a:endParaRPr lang="en-US" dirty="0" smtClean="0"/>
          </a:p>
        </p:txBody>
      </p:sp>
      <p:sp>
        <p:nvSpPr>
          <p:cNvPr id="4" name="Slide Number Placeholder 3"/>
          <p:cNvSpPr>
            <a:spLocks noGrp="1"/>
          </p:cNvSpPr>
          <p:nvPr>
            <p:ph type="sldNum" sz="quarter" idx="5"/>
          </p:nvPr>
        </p:nvSpPr>
        <p:spPr/>
        <p:txBody>
          <a:bodyPr/>
          <a:lstStyle/>
          <a:p>
            <a:pPr>
              <a:defRPr/>
            </a:pPr>
            <a:fld id="{90FBA233-EA38-43F1-8BAE-9406F412FCD9}" type="slidenum">
              <a:rPr lang="en-US" smtClean="0">
                <a:solidFill>
                  <a:prstClr val="black"/>
                </a:solidFill>
              </a:rPr>
              <a:pPr>
                <a:defRPr/>
              </a:pPr>
              <a:t>46</a:t>
            </a:fld>
            <a:endParaRPr lang="en-US">
              <a:solidFill>
                <a:prstClr val="black"/>
              </a:solidFill>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bwMode="auto">
          <a:noFill/>
          <a:ln>
            <a:solidFill>
              <a:srgbClr val="000000"/>
            </a:solidFill>
            <a:miter lim="800000"/>
            <a:headEnd/>
            <a:tailEnd/>
          </a:ln>
        </p:spPr>
      </p:sp>
      <p:sp>
        <p:nvSpPr>
          <p:cNvPr id="9011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
        <p:nvSpPr>
          <p:cNvPr id="4" name="Slide Number Placeholder 3"/>
          <p:cNvSpPr>
            <a:spLocks noGrp="1"/>
          </p:cNvSpPr>
          <p:nvPr>
            <p:ph type="sldNum" sz="quarter" idx="5"/>
          </p:nvPr>
        </p:nvSpPr>
        <p:spPr/>
        <p:txBody>
          <a:bodyPr/>
          <a:lstStyle/>
          <a:p>
            <a:pPr>
              <a:defRPr/>
            </a:pPr>
            <a:fld id="{A9213819-87AB-4E8E-8F0B-9D486E66DC93}" type="slidenum">
              <a:rPr lang="en-US" smtClean="0">
                <a:solidFill>
                  <a:prstClr val="black"/>
                </a:solidFill>
              </a:rPr>
              <a:pPr>
                <a:defRPr/>
              </a:pPr>
              <a:t>47</a:t>
            </a:fld>
            <a:endParaRPr lang="en-US" smtClean="0">
              <a:solidFill>
                <a:prstClr val="black"/>
              </a:solidFill>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http://janeheller.mlblogs.com/woman-tearing-hair-out.jpg</a:t>
            </a:r>
          </a:p>
          <a:p>
            <a:endParaRPr lang="en-US" dirty="0" smtClean="0"/>
          </a:p>
          <a:p>
            <a:r>
              <a:rPr lang="en-US" dirty="0" smtClean="0"/>
              <a:t>(Note: there may not be enough time for this segment)</a:t>
            </a:r>
            <a:endParaRPr lang="en-US" dirty="0"/>
          </a:p>
        </p:txBody>
      </p:sp>
      <p:sp>
        <p:nvSpPr>
          <p:cNvPr id="4" name="Slide Number Placeholder 3"/>
          <p:cNvSpPr>
            <a:spLocks noGrp="1"/>
          </p:cNvSpPr>
          <p:nvPr>
            <p:ph type="sldNum" sz="quarter" idx="10"/>
          </p:nvPr>
        </p:nvSpPr>
        <p:spPr/>
        <p:txBody>
          <a:bodyPr/>
          <a:lstStyle/>
          <a:p>
            <a:fld id="{07F00B19-A222-461E-A591-86C27FC41649}" type="slidenum">
              <a:rPr lang="en-US" smtClean="0">
                <a:solidFill>
                  <a:prstClr val="black"/>
                </a:solidFill>
              </a:rPr>
              <a:pPr/>
              <a:t>48</a:t>
            </a:fld>
            <a:endParaRPr lang="en-US">
              <a:solidFill>
                <a:prstClr val="black"/>
              </a:solidFill>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These are some of the characteristics of job loss in general and of the “new” type of job loss in the 21</a:t>
            </a:r>
            <a:r>
              <a:rPr lang="en-US" baseline="30000" dirty="0" smtClean="0"/>
              <a:t>st</a:t>
            </a:r>
            <a:r>
              <a:rPr lang="en-US" dirty="0" smtClean="0"/>
              <a:t> century. </a:t>
            </a:r>
          </a:p>
          <a:p>
            <a:r>
              <a:rPr lang="en-US" dirty="0" smtClean="0"/>
              <a:t>Does understanding the grief and fear help you when you faced with difficult behavior of job seekers?</a:t>
            </a:r>
            <a:endParaRPr lang="en-US" dirty="0"/>
          </a:p>
        </p:txBody>
      </p:sp>
      <p:sp>
        <p:nvSpPr>
          <p:cNvPr id="4" name="Slide Number Placeholder 3"/>
          <p:cNvSpPr>
            <a:spLocks noGrp="1"/>
          </p:cNvSpPr>
          <p:nvPr>
            <p:ph type="sldNum" sz="quarter" idx="10"/>
          </p:nvPr>
        </p:nvSpPr>
        <p:spPr/>
        <p:txBody>
          <a:bodyPr/>
          <a:lstStyle/>
          <a:p>
            <a:pPr>
              <a:defRPr/>
            </a:pPr>
            <a:fld id="{373F541D-563A-42A0-9987-E092762AB5D7}" type="slidenum">
              <a:rPr lang="en-US" smtClean="0"/>
              <a:pPr>
                <a:defRPr/>
              </a:pPr>
              <a:t>49</a:t>
            </a:fld>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Resources on WJ: Pat Wagner video:</a:t>
            </a:r>
            <a:r>
              <a:rPr lang="en-US" baseline="0" dirty="0" smtClean="0"/>
              <a:t> keeping one’s cool in difficult times</a:t>
            </a:r>
          </a:p>
          <a:p>
            <a:r>
              <a:rPr lang="en-US" baseline="0" dirty="0" smtClean="0"/>
              <a:t>	+ links to articles on stress mgt &amp; reduction</a:t>
            </a:r>
          </a:p>
          <a:p>
            <a:r>
              <a:rPr lang="en-US" baseline="0" dirty="0" smtClean="0"/>
              <a:t>What are your stress reducing strategies?</a:t>
            </a:r>
            <a:endParaRPr lang="en-US" dirty="0"/>
          </a:p>
        </p:txBody>
      </p:sp>
      <p:sp>
        <p:nvSpPr>
          <p:cNvPr id="4" name="Slide Number Placeholder 3"/>
          <p:cNvSpPr>
            <a:spLocks noGrp="1"/>
          </p:cNvSpPr>
          <p:nvPr>
            <p:ph type="sldNum" sz="quarter" idx="10"/>
          </p:nvPr>
        </p:nvSpPr>
        <p:spPr/>
        <p:txBody>
          <a:bodyPr/>
          <a:lstStyle/>
          <a:p>
            <a:pPr>
              <a:defRPr/>
            </a:pPr>
            <a:fld id="{373F541D-563A-42A0-9987-E092762AB5D7}" type="slidenum">
              <a:rPr lang="en-US" smtClean="0"/>
              <a:pPr>
                <a:defRPr/>
              </a:pPr>
              <a:t>50</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Question</a:t>
            </a:r>
            <a:r>
              <a:rPr lang="en-US" baseline="0" dirty="0" smtClean="0"/>
              <a:t> for audience: What do you think of when you hear “21</a:t>
            </a:r>
            <a:r>
              <a:rPr lang="en-US" baseline="30000" dirty="0" smtClean="0"/>
              <a:t>st</a:t>
            </a:r>
            <a:r>
              <a:rPr lang="en-US" baseline="0" dirty="0" smtClean="0"/>
              <a:t> century skills”? </a:t>
            </a:r>
          </a:p>
          <a:p>
            <a:r>
              <a:rPr lang="en-US" baseline="0" dirty="0" smtClean="0"/>
              <a:t>(collect popcorn responses and reflect on them; note if there is a predominance of technology-specific skills)</a:t>
            </a:r>
            <a:endParaRPr lang="en-US" dirty="0"/>
          </a:p>
        </p:txBody>
      </p:sp>
      <p:sp>
        <p:nvSpPr>
          <p:cNvPr id="4" name="Slide Number Placeholder 3"/>
          <p:cNvSpPr>
            <a:spLocks noGrp="1"/>
          </p:cNvSpPr>
          <p:nvPr>
            <p:ph type="sldNum" sz="quarter" idx="10"/>
          </p:nvPr>
        </p:nvSpPr>
        <p:spPr/>
        <p:txBody>
          <a:bodyPr/>
          <a:lstStyle/>
          <a:p>
            <a:fld id="{CB84619D-E8A2-46A3-9D0B-FE9776C1CEE5}" type="slidenum">
              <a:rPr lang="en-US" smtClean="0">
                <a:solidFill>
                  <a:prstClr val="black"/>
                </a:solidFill>
              </a:rPr>
              <a:pPr/>
              <a:t>6</a:t>
            </a:fld>
            <a:endParaRPr lang="en-US">
              <a:solidFill>
                <a:prstClr val="black"/>
              </a:solidFill>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bwMode="auto">
          <a:noFill/>
          <a:ln>
            <a:solidFill>
              <a:srgbClr val="000000"/>
            </a:solidFill>
            <a:miter lim="800000"/>
            <a:headEnd/>
            <a:tailEnd/>
          </a:ln>
        </p:spPr>
      </p:sp>
      <p:sp>
        <p:nvSpPr>
          <p:cNvPr id="9113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
        <p:nvSpPr>
          <p:cNvPr id="4" name="Slide Number Placeholder 3"/>
          <p:cNvSpPr>
            <a:spLocks noGrp="1"/>
          </p:cNvSpPr>
          <p:nvPr>
            <p:ph type="sldNum" sz="quarter" idx="5"/>
          </p:nvPr>
        </p:nvSpPr>
        <p:spPr/>
        <p:txBody>
          <a:bodyPr/>
          <a:lstStyle/>
          <a:p>
            <a:pPr>
              <a:defRPr/>
            </a:pPr>
            <a:fld id="{BBEC3F8B-25CD-449F-BD26-6E5A1B4054E2}" type="slidenum">
              <a:rPr lang="en-US" smtClean="0">
                <a:solidFill>
                  <a:prstClr val="black"/>
                </a:solidFill>
              </a:rPr>
              <a:pPr>
                <a:defRPr/>
              </a:pPr>
              <a:t>51</a:t>
            </a:fld>
            <a:endParaRPr lang="en-US" smtClean="0">
              <a:solidFill>
                <a:prstClr val="black"/>
              </a:solidFill>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Easiest way to get to Workforce Resources</a:t>
            </a:r>
            <a:r>
              <a:rPr lang="en-US" baseline="0" dirty="0" smtClean="0"/>
              <a:t> is via quick links on home page</a:t>
            </a:r>
          </a:p>
          <a:p>
            <a:endParaRPr lang="en-US" dirty="0"/>
          </a:p>
        </p:txBody>
      </p:sp>
      <p:sp>
        <p:nvSpPr>
          <p:cNvPr id="4" name="Slide Number Placeholder 3"/>
          <p:cNvSpPr>
            <a:spLocks noGrp="1"/>
          </p:cNvSpPr>
          <p:nvPr>
            <p:ph type="sldNum" sz="quarter" idx="10"/>
          </p:nvPr>
        </p:nvSpPr>
        <p:spPr/>
        <p:txBody>
          <a:bodyPr/>
          <a:lstStyle/>
          <a:p>
            <a:pPr>
              <a:defRPr/>
            </a:pPr>
            <a:fld id="{373F541D-563A-42A0-9987-E092762AB5D7}" type="slidenum">
              <a:rPr lang="en-US" smtClean="0"/>
              <a:pPr>
                <a:defRPr/>
              </a:pPr>
              <a:t>52</a:t>
            </a:fld>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Wingdings" pitchFamily="2" charset="2"/>
              <a:buChar char="§"/>
            </a:pPr>
            <a:r>
              <a:rPr lang="en-US" dirty="0" smtClean="0"/>
              <a:t>Left navigation</a:t>
            </a:r>
            <a:r>
              <a:rPr lang="en-US" baseline="0" dirty="0" smtClean="0"/>
              <a:t> shows sub-topics</a:t>
            </a:r>
          </a:p>
          <a:p>
            <a:pPr>
              <a:buFont typeface="Wingdings" pitchFamily="2" charset="2"/>
              <a:buChar char="§"/>
            </a:pPr>
            <a:r>
              <a:rPr lang="en-US" baseline="0" dirty="0" smtClean="0"/>
              <a:t>Online workshop groups</a:t>
            </a:r>
          </a:p>
          <a:p>
            <a:pPr>
              <a:buFont typeface="Wingdings" pitchFamily="2" charset="2"/>
              <a:buChar char="§"/>
            </a:pPr>
            <a:r>
              <a:rPr lang="en-US" baseline="0" dirty="0" smtClean="0"/>
              <a:t>Documents and discussions tabs</a:t>
            </a:r>
          </a:p>
          <a:p>
            <a:pPr>
              <a:buFont typeface="Wingdings" pitchFamily="2" charset="2"/>
              <a:buChar char="§"/>
            </a:pPr>
            <a:r>
              <a:rPr lang="en-US" baseline="0" dirty="0" smtClean="0"/>
              <a:t>Key Resources </a:t>
            </a:r>
          </a:p>
          <a:p>
            <a:pPr>
              <a:buFont typeface="Wingdings" pitchFamily="2" charset="2"/>
              <a:buChar char="§"/>
            </a:pPr>
            <a:r>
              <a:rPr lang="en-US" baseline="0" dirty="0" smtClean="0"/>
              <a:t>Member Center for info on registering, and posting to discussions or documents</a:t>
            </a:r>
          </a:p>
          <a:p>
            <a:pPr>
              <a:buFont typeface="Wingdings" pitchFamily="2" charset="2"/>
              <a:buChar char="§"/>
            </a:pPr>
            <a:r>
              <a:rPr lang="en-US" baseline="0" dirty="0" smtClean="0"/>
              <a:t>Twitter feed with #libs4jobs </a:t>
            </a:r>
            <a:r>
              <a:rPr lang="en-US" baseline="0" dirty="0" err="1" smtClean="0"/>
              <a:t>hashtag</a:t>
            </a:r>
            <a:r>
              <a:rPr lang="en-US" baseline="0" dirty="0" smtClean="0"/>
              <a:t> (yes, YOU can add to it)</a:t>
            </a:r>
          </a:p>
          <a:p>
            <a:pPr>
              <a:buFont typeface="Wingdings" pitchFamily="2" charset="2"/>
              <a:buChar char="§"/>
            </a:pPr>
            <a:endParaRPr lang="en-US" baseline="0" dirty="0" smtClean="0"/>
          </a:p>
        </p:txBody>
      </p:sp>
      <p:sp>
        <p:nvSpPr>
          <p:cNvPr id="4" name="Slide Number Placeholder 3"/>
          <p:cNvSpPr>
            <a:spLocks noGrp="1"/>
          </p:cNvSpPr>
          <p:nvPr>
            <p:ph type="sldNum" sz="quarter" idx="10"/>
          </p:nvPr>
        </p:nvSpPr>
        <p:spPr/>
        <p:txBody>
          <a:bodyPr/>
          <a:lstStyle/>
          <a:p>
            <a:pPr>
              <a:defRPr/>
            </a:pPr>
            <a:fld id="{373F541D-563A-42A0-9987-E092762AB5D7}" type="slidenum">
              <a:rPr lang="en-US" smtClean="0"/>
              <a:pPr>
                <a:defRPr/>
              </a:pPr>
              <a:t>53</a:t>
            </a:fld>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Live links on all the pathways!</a:t>
            </a:r>
            <a:endParaRPr lang="en-US" dirty="0"/>
          </a:p>
        </p:txBody>
      </p:sp>
      <p:sp>
        <p:nvSpPr>
          <p:cNvPr id="4" name="Slide Number Placeholder 3"/>
          <p:cNvSpPr>
            <a:spLocks noGrp="1"/>
          </p:cNvSpPr>
          <p:nvPr>
            <p:ph type="sldNum" sz="quarter" idx="10"/>
          </p:nvPr>
        </p:nvSpPr>
        <p:spPr/>
        <p:txBody>
          <a:bodyPr/>
          <a:lstStyle/>
          <a:p>
            <a:pPr>
              <a:defRPr/>
            </a:pPr>
            <a:fld id="{373F541D-563A-42A0-9987-E092762AB5D7}" type="slidenum">
              <a:rPr lang="en-US" smtClean="0"/>
              <a:pPr>
                <a:defRPr/>
              </a:pPr>
              <a:t>54</a:t>
            </a:fld>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Always growing!</a:t>
            </a:r>
            <a:endParaRPr lang="en-US" dirty="0"/>
          </a:p>
        </p:txBody>
      </p:sp>
      <p:sp>
        <p:nvSpPr>
          <p:cNvPr id="4" name="Slide Number Placeholder 3"/>
          <p:cNvSpPr>
            <a:spLocks noGrp="1"/>
          </p:cNvSpPr>
          <p:nvPr>
            <p:ph type="sldNum" sz="quarter" idx="10"/>
          </p:nvPr>
        </p:nvSpPr>
        <p:spPr/>
        <p:txBody>
          <a:bodyPr/>
          <a:lstStyle/>
          <a:p>
            <a:pPr>
              <a:defRPr/>
            </a:pPr>
            <a:fld id="{373F541D-563A-42A0-9987-E092762AB5D7}" type="slidenum">
              <a:rPr lang="en-US" smtClean="0"/>
              <a:pPr>
                <a:defRPr/>
              </a:pPr>
              <a:t>55</a:t>
            </a:fld>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bwMode="auto">
          <a:noFill/>
          <a:ln>
            <a:solidFill>
              <a:srgbClr val="000000"/>
            </a:solidFill>
            <a:miter lim="800000"/>
            <a:headEnd/>
            <a:tailEnd/>
          </a:ln>
        </p:spPr>
      </p:sp>
      <p:sp>
        <p:nvSpPr>
          <p:cNvPr id="9421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dirty="0" smtClean="0"/>
              <a:t>We can help you showcase the great workforce recovery efforts of your libraries– via documents, discussions, tweets or just send them to us!</a:t>
            </a:r>
          </a:p>
          <a:p>
            <a:pPr eaLnBrk="1" hangingPunct="1"/>
            <a:r>
              <a:rPr lang="en-US" dirty="0" smtClean="0"/>
              <a:t>Project Compass programming throughout the year – webinars and conference presentations</a:t>
            </a:r>
          </a:p>
          <a:p>
            <a:pPr eaLnBrk="1" hangingPunct="1"/>
            <a:endParaRPr lang="en-US" dirty="0" smtClean="0"/>
          </a:p>
          <a:p>
            <a:pPr eaLnBrk="1" hangingPunct="1"/>
            <a:r>
              <a:rPr lang="en-US" dirty="0" smtClean="0"/>
              <a:t>questions</a:t>
            </a:r>
            <a:r>
              <a:rPr lang="en-US" baseline="0" dirty="0" smtClean="0"/>
              <a:t> and parking lot issues</a:t>
            </a:r>
            <a:endParaRPr lang="en-US" dirty="0" smtClean="0"/>
          </a:p>
        </p:txBody>
      </p:sp>
      <p:sp>
        <p:nvSpPr>
          <p:cNvPr id="4" name="Slide Number Placeholder 3"/>
          <p:cNvSpPr>
            <a:spLocks noGrp="1"/>
          </p:cNvSpPr>
          <p:nvPr>
            <p:ph type="sldNum" sz="quarter" idx="5"/>
          </p:nvPr>
        </p:nvSpPr>
        <p:spPr/>
        <p:txBody>
          <a:bodyPr/>
          <a:lstStyle/>
          <a:p>
            <a:pPr>
              <a:defRPr/>
            </a:pPr>
            <a:fld id="{AC5BFD39-A3E7-4839-9A32-D1C101AF6838}" type="slidenum">
              <a:rPr lang="en-US" smtClean="0"/>
              <a:pPr>
                <a:defRPr/>
              </a:pPr>
              <a:t>56</a:t>
            </a:fld>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bwMode="auto">
          <a:noFill/>
          <a:ln>
            <a:solidFill>
              <a:srgbClr val="000000"/>
            </a:solidFill>
            <a:miter lim="800000"/>
            <a:headEnd/>
            <a:tailEnd/>
          </a:ln>
        </p:spPr>
      </p:sp>
      <p:sp>
        <p:nvSpPr>
          <p:cNvPr id="9421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dirty="0" smtClean="0"/>
              <a:t>“56 thing” ideas:</a:t>
            </a:r>
            <a:r>
              <a:rPr lang="en-US" baseline="0" dirty="0" smtClean="0"/>
              <a:t> prizes for the three “best”</a:t>
            </a:r>
          </a:p>
          <a:p>
            <a:pPr eaLnBrk="1" hangingPunct="1"/>
            <a:endParaRPr lang="en-US" baseline="0" dirty="0" smtClean="0"/>
          </a:p>
          <a:p>
            <a:pPr eaLnBrk="1" hangingPunct="1"/>
            <a:r>
              <a:rPr lang="en-US" baseline="0" dirty="0" smtClean="0"/>
              <a:t>Takeaways and “AHA”  moments ----compass giveaways</a:t>
            </a:r>
            <a:endParaRPr lang="en-US" dirty="0" smtClean="0"/>
          </a:p>
        </p:txBody>
      </p:sp>
      <p:sp>
        <p:nvSpPr>
          <p:cNvPr id="4" name="Slide Number Placeholder 3"/>
          <p:cNvSpPr>
            <a:spLocks noGrp="1"/>
          </p:cNvSpPr>
          <p:nvPr>
            <p:ph type="sldNum" sz="quarter" idx="5"/>
          </p:nvPr>
        </p:nvSpPr>
        <p:spPr/>
        <p:txBody>
          <a:bodyPr/>
          <a:lstStyle/>
          <a:p>
            <a:pPr>
              <a:defRPr/>
            </a:pPr>
            <a:fld id="{AC5BFD39-A3E7-4839-9A32-D1C101AF6838}" type="slidenum">
              <a:rPr lang="en-US" smtClean="0"/>
              <a:pPr>
                <a:defRPr/>
              </a:pPr>
              <a:t>57</a:t>
            </a:fld>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bwMode="auto">
          <a:noFill/>
          <a:ln>
            <a:solidFill>
              <a:srgbClr val="000000"/>
            </a:solidFill>
            <a:miter lim="800000"/>
            <a:headEnd/>
            <a:tailEnd/>
          </a:ln>
        </p:spPr>
      </p:sp>
      <p:sp>
        <p:nvSpPr>
          <p:cNvPr id="9421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dirty="0" smtClean="0"/>
          </a:p>
        </p:txBody>
      </p:sp>
      <p:sp>
        <p:nvSpPr>
          <p:cNvPr id="4" name="Slide Number Placeholder 3"/>
          <p:cNvSpPr>
            <a:spLocks noGrp="1"/>
          </p:cNvSpPr>
          <p:nvPr>
            <p:ph type="sldNum" sz="quarter" idx="5"/>
          </p:nvPr>
        </p:nvSpPr>
        <p:spPr/>
        <p:txBody>
          <a:bodyPr/>
          <a:lstStyle/>
          <a:p>
            <a:pPr>
              <a:defRPr/>
            </a:pPr>
            <a:fld id="{AC5BFD39-A3E7-4839-9A32-D1C101AF6838}" type="slidenum">
              <a:rPr lang="en-US" smtClean="0"/>
              <a:pPr>
                <a:defRPr/>
              </a:pPr>
              <a:t>58</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These are 21</a:t>
            </a:r>
            <a:r>
              <a:rPr lang="en-US" baseline="30000" dirty="0" smtClean="0"/>
              <a:t>st</a:t>
            </a:r>
            <a:r>
              <a:rPr lang="en-US" dirty="0" smtClean="0"/>
              <a:t> c skills identified by</a:t>
            </a:r>
            <a:r>
              <a:rPr lang="en-US" baseline="0" dirty="0" smtClean="0"/>
              <a:t> IMLS. This is not the complete list; these are the skills most pertinent to the workforce and their performance in today’s work world. How many times does “technology” appear? Only once! (complete list is on page 3 of the IMLS report)</a:t>
            </a:r>
          </a:p>
          <a:p>
            <a:endParaRPr lang="en-US" baseline="0" dirty="0" smtClean="0"/>
          </a:p>
          <a:p>
            <a:r>
              <a:rPr lang="en-US" baseline="0" dirty="0" smtClean="0"/>
              <a:t>You might be asking yourself “what’s so new about any of these skills?” It’s a fair question. All of these skills have been key to success for many years in </a:t>
            </a:r>
            <a:r>
              <a:rPr lang="en-US" i="1" baseline="0" dirty="0" smtClean="0"/>
              <a:t>some</a:t>
            </a:r>
            <a:r>
              <a:rPr lang="en-US" baseline="0" dirty="0" smtClean="0"/>
              <a:t> areas or professions, in particular, for those who work in libraries. Even the need to keep up with technology is certainly not unique to this new century. </a:t>
            </a:r>
          </a:p>
        </p:txBody>
      </p:sp>
      <p:sp>
        <p:nvSpPr>
          <p:cNvPr id="4" name="Slide Number Placeholder 3"/>
          <p:cNvSpPr>
            <a:spLocks noGrp="1"/>
          </p:cNvSpPr>
          <p:nvPr>
            <p:ph type="sldNum" sz="quarter" idx="10"/>
          </p:nvPr>
        </p:nvSpPr>
        <p:spPr/>
        <p:txBody>
          <a:bodyPr/>
          <a:lstStyle/>
          <a:p>
            <a:fld id="{CB84619D-E8A2-46A3-9D0B-FE9776C1CEE5}" type="slidenum">
              <a:rPr lang="en-US" smtClean="0">
                <a:solidFill>
                  <a:prstClr val="black"/>
                </a:solidFill>
              </a:rPr>
              <a:pPr/>
              <a:t>7</a:t>
            </a:fld>
            <a:endParaRPr lang="en-US">
              <a:solidFill>
                <a:prstClr val="black"/>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noFill/>
          <a:ln>
            <a:solidFill>
              <a:srgbClr val="000000"/>
            </a:solidFill>
            <a:miter lim="800000"/>
            <a:headEnd/>
            <a:tailEnd/>
          </a:ln>
        </p:spPr>
      </p:sp>
      <p:sp>
        <p:nvSpPr>
          <p:cNvPr id="2150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Let’s look at a specific example. Does anyone remember the “brick phone”?</a:t>
            </a:r>
          </a:p>
          <a:p>
            <a:pPr eaLnBrk="1" hangingPunct="1">
              <a:spcBef>
                <a:spcPct val="0"/>
              </a:spcBef>
            </a:pPr>
            <a:r>
              <a:rPr lang="en-US" dirty="0" smtClean="0"/>
              <a:t>This is a mobile phone from the 1980’s – one of the first.  If you were handed this phone, having never used one before, and told to place a phone call, I want you to imagine what skills you would need to operate this piece of technology.</a:t>
            </a:r>
          </a:p>
        </p:txBody>
      </p:sp>
      <p:sp>
        <p:nvSpPr>
          <p:cNvPr id="2355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9EF01C30-6641-4101-ABB7-1F8D4ECE8BA8}" type="slidenum">
              <a:rPr lang="en-US">
                <a:solidFill>
                  <a:prstClr val="black"/>
                </a:solidFill>
              </a:rPr>
              <a:pPr>
                <a:defRPr/>
              </a:pPr>
              <a:t>8</a:t>
            </a:fld>
            <a:endParaRPr lang="en-US">
              <a:solidFill>
                <a:prstClr val="black"/>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noFill/>
          <a:ln>
            <a:solidFill>
              <a:srgbClr val="000000"/>
            </a:solidFill>
            <a:miter lim="800000"/>
            <a:headEnd/>
            <a:tailEnd/>
          </a:ln>
        </p:spPr>
      </p:sp>
      <p:sp>
        <p:nvSpPr>
          <p:cNvPr id="2253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As you see, the numbers are clearly written on the buttons, so to place a call, you just need to be able to read and you will need some critical thinking skills to figure out the abbreviations (SND means send).</a:t>
            </a:r>
          </a:p>
          <a:p>
            <a:pPr eaLnBrk="1" hangingPunct="1">
              <a:spcBef>
                <a:spcPct val="0"/>
              </a:spcBef>
            </a:pPr>
            <a:endParaRPr lang="en-US" smtClean="0"/>
          </a:p>
          <a:p>
            <a:pPr eaLnBrk="1" hangingPunct="1">
              <a:spcBef>
                <a:spcPct val="0"/>
              </a:spcBef>
            </a:pPr>
            <a:r>
              <a:rPr lang="en-US" smtClean="0"/>
              <a:t>And yes, you will need strong forearms because these phones are HEAVY.</a:t>
            </a:r>
          </a:p>
        </p:txBody>
      </p:sp>
      <p:sp>
        <p:nvSpPr>
          <p:cNvPr id="2458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A66005E0-B6FA-44D7-A320-DE40D56C3F4D}" type="slidenum">
              <a:rPr lang="en-US">
                <a:solidFill>
                  <a:prstClr val="black"/>
                </a:solidFill>
              </a:rPr>
              <a:pPr>
                <a:defRPr/>
              </a:pPr>
              <a:t>9</a:t>
            </a:fld>
            <a:endParaRPr lang="en-US">
              <a:solidFill>
                <a:prstClr val="black"/>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bwMode="auto">
          <a:noFill/>
          <a:ln>
            <a:solidFill>
              <a:srgbClr val="000000"/>
            </a:solidFill>
            <a:miter lim="800000"/>
            <a:headEnd/>
            <a:tailEnd/>
          </a:ln>
        </p:spPr>
      </p:sp>
      <p:sp>
        <p:nvSpPr>
          <p:cNvPr id="2355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Let’s say that you have never used/seen an iPhone before and you have to place a phone call using one.  What skills do you need?</a:t>
            </a:r>
          </a:p>
        </p:txBody>
      </p:sp>
      <p:sp>
        <p:nvSpPr>
          <p:cNvPr id="2560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17239588-DBBE-4E70-A58B-B6ED415D6C4D}" type="slidenum">
              <a:rPr lang="en-US">
                <a:solidFill>
                  <a:prstClr val="black"/>
                </a:solidFill>
              </a:rPr>
              <a:pPr>
                <a:defRPr/>
              </a:pPr>
              <a:t>10</a:t>
            </a:fld>
            <a:endParaRPr lang="en-US">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7.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8.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9.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0.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0.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0C56732A-A249-4F67-8488-A5A1DB9B07B1}" type="datetimeFigureOut">
              <a:rPr lang="en-US"/>
              <a:pPr>
                <a:defRPr/>
              </a:pPr>
              <a:t>3/6/2012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FE1A209-815A-4FEA-9A5A-3B6959B3FEAE}"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F691D8C5-888B-4D73-92C4-E9728EC23F18}" type="datetimeFigureOut">
              <a:rPr lang="en-US"/>
              <a:pPr>
                <a:defRPr/>
              </a:pPr>
              <a:t>3/6/2012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202171B-8930-49B9-9B7B-B935097EC1BC}"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705B7C56-EB7C-46F1-97A8-0D040FFB6F10}" type="datetimeFigureOut">
              <a:rPr lang="en-US"/>
              <a:pPr>
                <a:defRPr/>
              </a:pPr>
              <a:t>3/6/2012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4E2C958-7350-41AB-9166-2FA174D14A9F}"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pic>
        <p:nvPicPr>
          <p:cNvPr id="6" name="Picture 5" descr="NC State Library Logo_thmb.jpg"/>
          <p:cNvPicPr>
            <a:picLocks noChangeAspect="1"/>
          </p:cNvPicPr>
          <p:nvPr userDrawn="1"/>
        </p:nvPicPr>
        <p:blipFill>
          <a:blip r:embed="rId2" cstate="screen"/>
          <a:stretch>
            <a:fillRect/>
          </a:stretch>
        </p:blipFill>
        <p:spPr>
          <a:xfrm>
            <a:off x="2438400" y="6019800"/>
            <a:ext cx="1600200" cy="573024"/>
          </a:xfrm>
          <a:prstGeom prst="rect">
            <a:avLst/>
          </a:prstGeom>
        </p:spPr>
      </p:pic>
    </p:spTree>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4" name="Rectangle 3"/>
          <p:cNvSpPr/>
          <p:nvPr userDrawn="1"/>
        </p:nvSpPr>
        <p:spPr bwMode="auto">
          <a:xfrm>
            <a:off x="0" y="0"/>
            <a:ext cx="9144000" cy="914400"/>
          </a:xfrm>
          <a:prstGeom prst="rect">
            <a:avLst/>
          </a:prstGeom>
          <a:solidFill>
            <a:srgbClr val="008C99"/>
          </a:solidFill>
          <a:ln w="9525" cap="flat" cmpd="sng" algn="ctr">
            <a:noFill/>
            <a:prstDash val="solid"/>
            <a:round/>
            <a:headEnd type="none" w="med" len="med"/>
            <a:tailEnd type="none" w="med" len="med"/>
          </a:ln>
          <a:effectLst/>
        </p:spPr>
        <p:txBody>
          <a:bodyPr>
            <a:spAutoFit/>
          </a:bodyPr>
          <a:lstStyle/>
          <a:p>
            <a:pPr>
              <a:lnSpc>
                <a:spcPct val="120000"/>
              </a:lnSpc>
              <a:spcBef>
                <a:spcPct val="50000"/>
              </a:spcBef>
              <a:defRPr/>
            </a:pPr>
            <a:endParaRPr lang="en-US" sz="2400" b="1">
              <a:solidFill>
                <a:srgbClr val="000000"/>
              </a:solidFill>
              <a:latin typeface="Trebuchet MS" pitchFamily="34" charset="0"/>
            </a:endParaRPr>
          </a:p>
        </p:txBody>
      </p:sp>
      <p:sp>
        <p:nvSpPr>
          <p:cNvPr id="5" name="Rectangle 4"/>
          <p:cNvSpPr/>
          <p:nvPr userDrawn="1"/>
        </p:nvSpPr>
        <p:spPr bwMode="auto">
          <a:xfrm>
            <a:off x="0" y="914400"/>
            <a:ext cx="9144000" cy="46038"/>
          </a:xfrm>
          <a:prstGeom prst="rect">
            <a:avLst/>
          </a:prstGeom>
          <a:solidFill>
            <a:srgbClr val="74CBC8"/>
          </a:solidFill>
          <a:ln w="9525" cap="flat" cmpd="sng" algn="ctr">
            <a:noFill/>
            <a:prstDash val="solid"/>
            <a:round/>
            <a:headEnd type="none" w="med" len="med"/>
            <a:tailEnd type="none" w="med" len="med"/>
          </a:ln>
          <a:effectLst/>
        </p:spPr>
        <p:txBody>
          <a:bodyPr>
            <a:spAutoFit/>
          </a:bodyPr>
          <a:lstStyle/>
          <a:p>
            <a:pPr>
              <a:lnSpc>
                <a:spcPct val="120000"/>
              </a:lnSpc>
              <a:spcBef>
                <a:spcPct val="50000"/>
              </a:spcBef>
              <a:defRPr/>
            </a:pPr>
            <a:endParaRPr lang="en-US" sz="2400" b="1">
              <a:solidFill>
                <a:srgbClr val="000000"/>
              </a:solidFill>
              <a:latin typeface="Trebuchet MS" pitchFamily="34" charset="0"/>
            </a:endParaRPr>
          </a:p>
        </p:txBody>
      </p:sp>
      <p:pic>
        <p:nvPicPr>
          <p:cNvPr id="6" name="Picture 10" descr="Compass graphic2 RGB.png"/>
          <p:cNvPicPr>
            <a:picLocks noChangeAspect="1"/>
          </p:cNvPicPr>
          <p:nvPr userDrawn="1"/>
        </p:nvPicPr>
        <p:blipFill>
          <a:blip r:embed="rId2" cstate="screen"/>
          <a:srcRect/>
          <a:stretch>
            <a:fillRect/>
          </a:stretch>
        </p:blipFill>
        <p:spPr bwMode="auto">
          <a:xfrm>
            <a:off x="7696200" y="-381000"/>
            <a:ext cx="1722438" cy="2362200"/>
          </a:xfrm>
          <a:prstGeom prst="rect">
            <a:avLst/>
          </a:prstGeom>
          <a:noFill/>
          <a:ln w="9525">
            <a:noFill/>
            <a:miter lim="800000"/>
            <a:headEnd/>
            <a:tailEnd/>
          </a:ln>
        </p:spPr>
      </p:pic>
      <p:sp>
        <p:nvSpPr>
          <p:cNvPr id="2" name="Title 1"/>
          <p:cNvSpPr>
            <a:spLocks noGrp="1"/>
          </p:cNvSpPr>
          <p:nvPr>
            <p:ph type="title"/>
          </p:nvPr>
        </p:nvSpPr>
        <p:spPr>
          <a:xfrm>
            <a:off x="381000" y="76200"/>
            <a:ext cx="8229600" cy="762000"/>
          </a:xfrm>
          <a:prstGeom prst="rect">
            <a:avLst/>
          </a:prstGeom>
          <a:ln>
            <a:noFill/>
          </a:ln>
        </p:spPr>
        <p:txBody>
          <a:bodyPr/>
          <a:lstStyle>
            <a:lvl1pPr algn="l">
              <a:defRPr sz="2400" b="1" baseline="0">
                <a:solidFill>
                  <a:schemeClr val="bg1"/>
                </a:solidFill>
                <a:latin typeface="Arial" pitchFamily="34" charset="0"/>
                <a:cs typeface="Arial" pitchFamily="34"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457200" y="1219200"/>
            <a:ext cx="8229600" cy="4906963"/>
          </a:xfrm>
          <a:prstGeom prst="rect">
            <a:avLst/>
          </a:prstGeom>
        </p:spPr>
        <p:txBody>
          <a:bodyPr/>
          <a:lstStyle>
            <a:lvl1pPr>
              <a:defRPr b="1"/>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5A2619C4-1E69-48F7-84B5-EC196525B22B}" type="datetimeFigureOut">
              <a:rPr lang="en-US"/>
              <a:pPr>
                <a:defRPr/>
              </a:pPr>
              <a:t>3/6/2012</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B33B8BDF-A199-4FC6-977C-9F813B006CB3}" type="slidenum">
              <a:rPr lang="en-US"/>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4" name="Rectangle 3"/>
          <p:cNvSpPr/>
          <p:nvPr userDrawn="1"/>
        </p:nvSpPr>
        <p:spPr bwMode="auto">
          <a:xfrm>
            <a:off x="0" y="0"/>
            <a:ext cx="9144000" cy="914400"/>
          </a:xfrm>
          <a:prstGeom prst="rect">
            <a:avLst/>
          </a:prstGeom>
          <a:solidFill>
            <a:srgbClr val="008C99"/>
          </a:solidFill>
          <a:ln w="9525" cap="flat" cmpd="sng" algn="ctr">
            <a:noFill/>
            <a:prstDash val="solid"/>
            <a:round/>
            <a:headEnd type="none" w="med" len="med"/>
            <a:tailEnd type="none" w="med" len="med"/>
          </a:ln>
          <a:effectLst/>
        </p:spPr>
        <p:txBody>
          <a:bodyPr>
            <a:spAutoFit/>
          </a:bodyPr>
          <a:lstStyle/>
          <a:p>
            <a:pPr>
              <a:lnSpc>
                <a:spcPct val="120000"/>
              </a:lnSpc>
              <a:spcBef>
                <a:spcPct val="50000"/>
              </a:spcBef>
              <a:defRPr/>
            </a:pPr>
            <a:endParaRPr lang="en-US" sz="2400" b="1">
              <a:solidFill>
                <a:srgbClr val="000000"/>
              </a:solidFill>
              <a:latin typeface="Trebuchet MS" pitchFamily="34" charset="0"/>
            </a:endParaRPr>
          </a:p>
        </p:txBody>
      </p:sp>
      <p:sp>
        <p:nvSpPr>
          <p:cNvPr id="5" name="Rectangle 4"/>
          <p:cNvSpPr/>
          <p:nvPr userDrawn="1"/>
        </p:nvSpPr>
        <p:spPr bwMode="auto">
          <a:xfrm>
            <a:off x="0" y="914400"/>
            <a:ext cx="9144000" cy="46038"/>
          </a:xfrm>
          <a:prstGeom prst="rect">
            <a:avLst/>
          </a:prstGeom>
          <a:solidFill>
            <a:srgbClr val="74CBC8"/>
          </a:solidFill>
          <a:ln w="9525" cap="flat" cmpd="sng" algn="ctr">
            <a:noFill/>
            <a:prstDash val="solid"/>
            <a:round/>
            <a:headEnd type="none" w="med" len="med"/>
            <a:tailEnd type="none" w="med" len="med"/>
          </a:ln>
          <a:effectLst/>
        </p:spPr>
        <p:txBody>
          <a:bodyPr>
            <a:spAutoFit/>
          </a:bodyPr>
          <a:lstStyle/>
          <a:p>
            <a:pPr>
              <a:lnSpc>
                <a:spcPct val="120000"/>
              </a:lnSpc>
              <a:spcBef>
                <a:spcPct val="50000"/>
              </a:spcBef>
              <a:defRPr/>
            </a:pPr>
            <a:endParaRPr lang="en-US" sz="2400" b="1">
              <a:solidFill>
                <a:srgbClr val="000000"/>
              </a:solidFill>
              <a:latin typeface="Trebuchet MS" pitchFamily="34" charset="0"/>
            </a:endParaRPr>
          </a:p>
        </p:txBody>
      </p:sp>
      <p:pic>
        <p:nvPicPr>
          <p:cNvPr id="6" name="Picture 10" descr="Compass graphic2 RGB.png"/>
          <p:cNvPicPr>
            <a:picLocks noChangeAspect="1"/>
          </p:cNvPicPr>
          <p:nvPr userDrawn="1"/>
        </p:nvPicPr>
        <p:blipFill>
          <a:blip r:embed="rId2" cstate="screen"/>
          <a:srcRect/>
          <a:stretch>
            <a:fillRect/>
          </a:stretch>
        </p:blipFill>
        <p:spPr bwMode="auto">
          <a:xfrm>
            <a:off x="7696200" y="-381000"/>
            <a:ext cx="1722438" cy="2362200"/>
          </a:xfrm>
          <a:prstGeom prst="rect">
            <a:avLst/>
          </a:prstGeom>
          <a:noFill/>
          <a:ln w="9525">
            <a:noFill/>
            <a:miter lim="800000"/>
            <a:headEnd/>
            <a:tailEnd/>
          </a:ln>
        </p:spPr>
      </p:pic>
      <p:sp>
        <p:nvSpPr>
          <p:cNvPr id="2" name="Title 1"/>
          <p:cNvSpPr>
            <a:spLocks noGrp="1"/>
          </p:cNvSpPr>
          <p:nvPr>
            <p:ph type="title"/>
          </p:nvPr>
        </p:nvSpPr>
        <p:spPr>
          <a:xfrm>
            <a:off x="381000" y="76200"/>
            <a:ext cx="8229600" cy="762000"/>
          </a:xfrm>
          <a:prstGeom prst="rect">
            <a:avLst/>
          </a:prstGeom>
          <a:ln>
            <a:noFill/>
          </a:ln>
        </p:spPr>
        <p:txBody>
          <a:bodyPr/>
          <a:lstStyle>
            <a:lvl1pPr algn="l">
              <a:defRPr sz="2400" b="1" baseline="0">
                <a:solidFill>
                  <a:schemeClr val="bg1"/>
                </a:solidFill>
                <a:latin typeface="Arial" pitchFamily="34" charset="0"/>
                <a:cs typeface="Arial" pitchFamily="34"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457200" y="1219200"/>
            <a:ext cx="8229600" cy="4906963"/>
          </a:xfrm>
          <a:prstGeom prst="rect">
            <a:avLst/>
          </a:prstGeom>
        </p:spPr>
        <p:txBody>
          <a:bodyPr/>
          <a:lstStyle>
            <a:lvl1pPr>
              <a:defRPr b="1"/>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WebJunction Copy Heavy">
    <p:bg>
      <p:bgPr>
        <a:blipFill dpi="0" rotWithShape="0">
          <a:blip r:embed="rId2" cstate="screen"/>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198437"/>
            <a:ext cx="8229600" cy="1143000"/>
          </a:xfrm>
        </p:spPr>
        <p:txBody>
          <a:bodyPr/>
          <a:lstStyle/>
          <a:p>
            <a:r>
              <a:rPr lang="en-US" dirty="0" smtClean="0"/>
              <a:t>Click to edit Master title style</a:t>
            </a:r>
            <a:endParaRPr lang="en-US" dirty="0"/>
          </a:p>
        </p:txBody>
      </p:sp>
      <p:sp>
        <p:nvSpPr>
          <p:cNvPr id="10" name="Text Placeholder 9"/>
          <p:cNvSpPr>
            <a:spLocks noGrp="1"/>
          </p:cNvSpPr>
          <p:nvPr>
            <p:ph type="body" sz="quarter" idx="13"/>
          </p:nvPr>
        </p:nvSpPr>
        <p:spPr>
          <a:xfrm>
            <a:off x="914400" y="1219200"/>
            <a:ext cx="7315200" cy="4953000"/>
          </a:xfrm>
        </p:spPr>
        <p:txBody>
          <a:bodyPr/>
          <a:lstStyle>
            <a:lvl1pPr marL="0" indent="1588">
              <a:buFontTx/>
              <a:buNone/>
              <a:defRPr/>
            </a:lvl1pPr>
            <a:lvl2pPr marL="0" indent="1588">
              <a:buFontTx/>
              <a:buNone/>
              <a:defRPr/>
            </a:lvl2pPr>
            <a:lvl3pPr marL="0" indent="1588">
              <a:buFontTx/>
              <a:buNone/>
              <a:defRPr/>
            </a:lvl3pPr>
            <a:lvl4pPr marL="0" indent="1588">
              <a:buFontTx/>
              <a:buNone/>
              <a:defRPr/>
            </a:lvl4pPr>
            <a:lvl5pPr marL="0" indent="1588">
              <a:buFontTx/>
              <a:buNone/>
              <a:defRPr/>
            </a:lvl5pPr>
          </a:lstStyle>
          <a:p>
            <a:pPr lvl="0"/>
            <a:r>
              <a:rPr lang="en-US" dirty="0" smtClean="0"/>
              <a:t>Click to edit Master text style</a:t>
            </a:r>
          </a:p>
        </p:txBody>
      </p:sp>
      <p:sp>
        <p:nvSpPr>
          <p:cNvPr id="4" name="Date Placeholder 5"/>
          <p:cNvSpPr>
            <a:spLocks noGrp="1"/>
          </p:cNvSpPr>
          <p:nvPr>
            <p:ph type="dt" sz="half" idx="14"/>
          </p:nvPr>
        </p:nvSpPr>
        <p:spPr/>
        <p:txBody>
          <a:bodyPr/>
          <a:lstStyle>
            <a:lvl1pPr fontAlgn="base">
              <a:spcBef>
                <a:spcPct val="0"/>
              </a:spcBef>
              <a:spcAft>
                <a:spcPct val="0"/>
              </a:spcAft>
              <a:defRPr b="1">
                <a:latin typeface="Arial" charset="0"/>
              </a:defRPr>
            </a:lvl1pPr>
          </a:lstStyle>
          <a:p>
            <a:pPr>
              <a:defRPr/>
            </a:pPr>
            <a:fld id="{3C871E13-2C60-4230-A4E4-98351EC8AB7F}" type="datetimeFigureOut">
              <a:rPr lang="en-US"/>
              <a:pPr>
                <a:defRPr/>
              </a:pPr>
              <a:t>3/6/2012</a:t>
            </a:fld>
            <a:endParaRPr lang="en-US" dirty="0"/>
          </a:p>
        </p:txBody>
      </p:sp>
      <p:sp>
        <p:nvSpPr>
          <p:cNvPr id="5" name="Slide Number Placeholder 6"/>
          <p:cNvSpPr>
            <a:spLocks noGrp="1"/>
          </p:cNvSpPr>
          <p:nvPr>
            <p:ph type="sldNum" sz="quarter" idx="15"/>
          </p:nvPr>
        </p:nvSpPr>
        <p:spPr/>
        <p:txBody>
          <a:bodyPr/>
          <a:lstStyle>
            <a:lvl1pPr fontAlgn="base">
              <a:spcBef>
                <a:spcPct val="0"/>
              </a:spcBef>
              <a:spcAft>
                <a:spcPct val="0"/>
              </a:spcAft>
              <a:defRPr b="1">
                <a:latin typeface="Arial" charset="0"/>
              </a:defRPr>
            </a:lvl1pPr>
          </a:lstStyle>
          <a:p>
            <a:pPr>
              <a:defRPr/>
            </a:pPr>
            <a:fld id="{7B0F111A-5C1E-4C41-815F-C566282B4DAA}" type="slidenum">
              <a:rPr lang="en-US"/>
              <a:pPr>
                <a:defRPr/>
              </a:pPr>
              <a:t>‹#›</a:t>
            </a:fld>
            <a:endParaRPr lang="en-US" dirty="0"/>
          </a:p>
        </p:txBody>
      </p:sp>
      <p:sp>
        <p:nvSpPr>
          <p:cNvPr id="6" name="Footer Placeholder 7"/>
          <p:cNvSpPr>
            <a:spLocks noGrp="1"/>
          </p:cNvSpPr>
          <p:nvPr>
            <p:ph type="ftr" sz="quarter" idx="16"/>
          </p:nvPr>
        </p:nvSpPr>
        <p:spPr/>
        <p:txBody>
          <a:bodyPr/>
          <a:lstStyle>
            <a:lvl1pPr fontAlgn="base">
              <a:spcBef>
                <a:spcPct val="0"/>
              </a:spcBef>
              <a:spcAft>
                <a:spcPct val="0"/>
              </a:spcAft>
              <a:defRPr b="1">
                <a:latin typeface="Arial" charset="0"/>
              </a:defRPr>
            </a:lvl1pPr>
          </a:lstStyle>
          <a:p>
            <a:pPr>
              <a:defRPr/>
            </a:pPr>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WebJunction Copy Heavy">
    <p:bg>
      <p:bgPr>
        <a:blipFill dpi="0" rotWithShape="0">
          <a:blip r:embed="rId2" cstate="screen"/>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198437"/>
            <a:ext cx="8229600" cy="1143000"/>
          </a:xfrm>
        </p:spPr>
        <p:txBody>
          <a:bodyPr/>
          <a:lstStyle/>
          <a:p>
            <a:r>
              <a:rPr lang="en-US" dirty="0" smtClean="0"/>
              <a:t>Click to edit Master title style</a:t>
            </a:r>
            <a:endParaRPr lang="en-US" dirty="0"/>
          </a:p>
        </p:txBody>
      </p:sp>
      <p:sp>
        <p:nvSpPr>
          <p:cNvPr id="10" name="Text Placeholder 9"/>
          <p:cNvSpPr>
            <a:spLocks noGrp="1"/>
          </p:cNvSpPr>
          <p:nvPr>
            <p:ph type="body" sz="quarter" idx="13"/>
          </p:nvPr>
        </p:nvSpPr>
        <p:spPr>
          <a:xfrm>
            <a:off x="914400" y="1219200"/>
            <a:ext cx="7315200" cy="4953000"/>
          </a:xfrm>
        </p:spPr>
        <p:txBody>
          <a:bodyPr/>
          <a:lstStyle>
            <a:lvl1pPr marL="0" indent="1588">
              <a:buFontTx/>
              <a:buNone/>
              <a:defRPr/>
            </a:lvl1pPr>
            <a:lvl2pPr marL="0" indent="1588">
              <a:buFontTx/>
              <a:buNone/>
              <a:defRPr/>
            </a:lvl2pPr>
            <a:lvl3pPr marL="0" indent="1588">
              <a:buFontTx/>
              <a:buNone/>
              <a:defRPr/>
            </a:lvl3pPr>
            <a:lvl4pPr marL="0" indent="1588">
              <a:buFontTx/>
              <a:buNone/>
              <a:defRPr/>
            </a:lvl4pPr>
            <a:lvl5pPr marL="0" indent="1588">
              <a:buFontTx/>
              <a:buNone/>
              <a:defRPr/>
            </a:lvl5pPr>
          </a:lstStyle>
          <a:p>
            <a:pPr lvl="0"/>
            <a:r>
              <a:rPr lang="en-US" dirty="0" smtClean="0"/>
              <a:t>Click to edit Master text style</a:t>
            </a:r>
          </a:p>
        </p:txBody>
      </p:sp>
      <p:sp>
        <p:nvSpPr>
          <p:cNvPr id="4" name="Date Placeholder 5"/>
          <p:cNvSpPr>
            <a:spLocks noGrp="1"/>
          </p:cNvSpPr>
          <p:nvPr>
            <p:ph type="dt" sz="half" idx="14"/>
          </p:nvPr>
        </p:nvSpPr>
        <p:spPr/>
        <p:txBody>
          <a:bodyPr/>
          <a:lstStyle>
            <a:lvl1pPr fontAlgn="base">
              <a:spcBef>
                <a:spcPct val="0"/>
              </a:spcBef>
              <a:spcAft>
                <a:spcPct val="0"/>
              </a:spcAft>
              <a:defRPr b="1">
                <a:latin typeface="Arial" charset="0"/>
              </a:defRPr>
            </a:lvl1pPr>
          </a:lstStyle>
          <a:p>
            <a:pPr>
              <a:defRPr/>
            </a:pPr>
            <a:fld id="{A2257BB9-6D54-45ED-9960-A0281B58C0D2}" type="datetimeFigureOut">
              <a:rPr lang="en-US"/>
              <a:pPr>
                <a:defRPr/>
              </a:pPr>
              <a:t>3/6/2012</a:t>
            </a:fld>
            <a:endParaRPr lang="en-US" dirty="0"/>
          </a:p>
        </p:txBody>
      </p:sp>
      <p:sp>
        <p:nvSpPr>
          <p:cNvPr id="5" name="Slide Number Placeholder 6"/>
          <p:cNvSpPr>
            <a:spLocks noGrp="1"/>
          </p:cNvSpPr>
          <p:nvPr>
            <p:ph type="sldNum" sz="quarter" idx="15"/>
          </p:nvPr>
        </p:nvSpPr>
        <p:spPr/>
        <p:txBody>
          <a:bodyPr/>
          <a:lstStyle>
            <a:lvl1pPr fontAlgn="base">
              <a:spcBef>
                <a:spcPct val="0"/>
              </a:spcBef>
              <a:spcAft>
                <a:spcPct val="0"/>
              </a:spcAft>
              <a:defRPr b="1">
                <a:latin typeface="Arial" charset="0"/>
              </a:defRPr>
            </a:lvl1pPr>
          </a:lstStyle>
          <a:p>
            <a:pPr>
              <a:defRPr/>
            </a:pPr>
            <a:fld id="{15E8FD05-39AC-4582-B808-FF38B59F5FF1}" type="slidenum">
              <a:rPr lang="en-US"/>
              <a:pPr>
                <a:defRPr/>
              </a:pPr>
              <a:t>‹#›</a:t>
            </a:fld>
            <a:endParaRPr lang="en-US" dirty="0"/>
          </a:p>
        </p:txBody>
      </p:sp>
      <p:sp>
        <p:nvSpPr>
          <p:cNvPr id="6" name="Footer Placeholder 7"/>
          <p:cNvSpPr>
            <a:spLocks noGrp="1"/>
          </p:cNvSpPr>
          <p:nvPr>
            <p:ph type="ftr" sz="quarter" idx="16"/>
          </p:nvPr>
        </p:nvSpPr>
        <p:spPr/>
        <p:txBody>
          <a:bodyPr/>
          <a:lstStyle>
            <a:lvl1pPr fontAlgn="base">
              <a:spcBef>
                <a:spcPct val="0"/>
              </a:spcBef>
              <a:spcAft>
                <a:spcPct val="0"/>
              </a:spcAft>
              <a:defRPr b="1">
                <a:latin typeface="Arial" charset="0"/>
              </a:defRPr>
            </a:lvl1pPr>
          </a:lstStyle>
          <a:p>
            <a:pPr>
              <a:defRPr/>
            </a:pPr>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grpSp>
        <p:nvGrpSpPr>
          <p:cNvPr id="3" name="Group 2"/>
          <p:cNvGrpSpPr/>
          <p:nvPr userDrawn="1"/>
        </p:nvGrpSpPr>
        <p:grpSpPr>
          <a:xfrm>
            <a:off x="2438400" y="6252687"/>
            <a:ext cx="3276600" cy="440055"/>
            <a:chOff x="2438400" y="6252687"/>
            <a:chExt cx="3276600" cy="440055"/>
          </a:xfrm>
        </p:grpSpPr>
        <p:pic>
          <p:nvPicPr>
            <p:cNvPr id="4" name="Picture 3" descr="SLNC-logo.jpg"/>
            <p:cNvPicPr>
              <a:picLocks noChangeAspect="1"/>
            </p:cNvPicPr>
            <p:nvPr/>
          </p:nvPicPr>
          <p:blipFill>
            <a:blip r:embed="rId2" cstate="screen"/>
            <a:stretch>
              <a:fillRect/>
            </a:stretch>
          </p:blipFill>
          <p:spPr>
            <a:xfrm>
              <a:off x="2438400" y="6252687"/>
              <a:ext cx="457200" cy="440055"/>
            </a:xfrm>
            <a:prstGeom prst="rect">
              <a:avLst/>
            </a:prstGeom>
          </p:spPr>
        </p:pic>
        <p:sp>
          <p:nvSpPr>
            <p:cNvPr id="5" name="Rounded Rectangle 4"/>
            <p:cNvSpPr/>
            <p:nvPr/>
          </p:nvSpPr>
          <p:spPr>
            <a:xfrm>
              <a:off x="2667000" y="6282214"/>
              <a:ext cx="3048000" cy="3810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1400" b="1" dirty="0">
                  <a:solidFill>
                    <a:prstClr val="black"/>
                  </a:solidFill>
                  <a:latin typeface="Arial" pitchFamily="34" charset="0"/>
                  <a:cs typeface="Arial" pitchFamily="34" charset="0"/>
                </a:rPr>
                <a:t>State Library of North Carolina</a:t>
              </a:r>
            </a:p>
          </p:txBody>
        </p:sp>
      </p:gr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8" name="Rectangle 7"/>
          <p:cNvSpPr/>
          <p:nvPr userDrawn="1"/>
        </p:nvSpPr>
        <p:spPr bwMode="auto">
          <a:xfrm>
            <a:off x="0" y="0"/>
            <a:ext cx="9144000" cy="914400"/>
          </a:xfrm>
          <a:prstGeom prst="rect">
            <a:avLst/>
          </a:prstGeom>
          <a:solidFill>
            <a:srgbClr val="008C9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a:lnSpc>
                <a:spcPct val="120000"/>
              </a:lnSpc>
              <a:spcBef>
                <a:spcPct val="50000"/>
              </a:spcBef>
            </a:pPr>
            <a:endParaRPr lang="en-US" sz="2400" b="1">
              <a:solidFill>
                <a:srgbClr val="000000"/>
              </a:solidFill>
              <a:latin typeface="Trebuchet MS" pitchFamily="34" charset="0"/>
            </a:endParaRPr>
          </a:p>
        </p:txBody>
      </p:sp>
      <p:sp>
        <p:nvSpPr>
          <p:cNvPr id="9" name="Rectangle 8"/>
          <p:cNvSpPr/>
          <p:nvPr userDrawn="1"/>
        </p:nvSpPr>
        <p:spPr bwMode="auto">
          <a:xfrm>
            <a:off x="0" y="914401"/>
            <a:ext cx="9144000" cy="45720"/>
          </a:xfrm>
          <a:prstGeom prst="rect">
            <a:avLst/>
          </a:prstGeom>
          <a:solidFill>
            <a:srgbClr val="74CBC8"/>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a:lnSpc>
                <a:spcPct val="120000"/>
              </a:lnSpc>
              <a:spcBef>
                <a:spcPct val="50000"/>
              </a:spcBef>
            </a:pPr>
            <a:endParaRPr lang="en-US" sz="2400" b="1">
              <a:solidFill>
                <a:srgbClr val="000000"/>
              </a:solidFill>
              <a:latin typeface="Trebuchet MS" pitchFamily="34" charset="0"/>
            </a:endParaRPr>
          </a:p>
        </p:txBody>
      </p:sp>
      <p:sp>
        <p:nvSpPr>
          <p:cNvPr id="2" name="Title 1"/>
          <p:cNvSpPr>
            <a:spLocks noGrp="1"/>
          </p:cNvSpPr>
          <p:nvPr>
            <p:ph type="title" hasCustomPrompt="1"/>
          </p:nvPr>
        </p:nvSpPr>
        <p:spPr>
          <a:xfrm>
            <a:off x="381000" y="76200"/>
            <a:ext cx="8229600" cy="762000"/>
          </a:xfrm>
          <a:prstGeom prst="rect">
            <a:avLst/>
          </a:prstGeom>
          <a:ln>
            <a:noFill/>
          </a:ln>
        </p:spPr>
        <p:txBody>
          <a:bodyPr/>
          <a:lstStyle>
            <a:lvl1pPr algn="l">
              <a:defRPr sz="2400" b="1" baseline="0">
                <a:solidFill>
                  <a:schemeClr val="bg1"/>
                </a:solidFill>
                <a:latin typeface="Arial" pitchFamily="34" charset="0"/>
                <a:cs typeface="Arial" pitchFamily="34" charset="0"/>
              </a:defRPr>
            </a:lvl1pPr>
          </a:lstStyle>
          <a:p>
            <a:r>
              <a:rPr lang="en-US" dirty="0" smtClean="0"/>
              <a:t>Title</a:t>
            </a:r>
            <a:endParaRPr lang="en-US" dirty="0"/>
          </a:p>
        </p:txBody>
      </p:sp>
      <p:sp>
        <p:nvSpPr>
          <p:cNvPr id="3" name="Content Placeholder 2"/>
          <p:cNvSpPr>
            <a:spLocks noGrp="1"/>
          </p:cNvSpPr>
          <p:nvPr>
            <p:ph idx="1"/>
          </p:nvPr>
        </p:nvSpPr>
        <p:spPr>
          <a:xfrm>
            <a:off x="457200" y="1219200"/>
            <a:ext cx="8229600" cy="4906963"/>
          </a:xfrm>
          <a:prstGeom prst="rect">
            <a:avLst/>
          </a:prstGeom>
        </p:spPr>
        <p:txBody>
          <a:bodyPr/>
          <a:lstStyle>
            <a:lvl1pPr>
              <a:defRPr b="1"/>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10" name="Picture 9" descr="Compass graphic2 RGB.png"/>
          <p:cNvPicPr>
            <a:picLocks noChangeAspect="1"/>
          </p:cNvPicPr>
          <p:nvPr userDrawn="1"/>
        </p:nvPicPr>
        <p:blipFill>
          <a:blip r:embed="rId2" cstate="screen"/>
          <a:stretch>
            <a:fillRect/>
          </a:stretch>
        </p:blipFill>
        <p:spPr>
          <a:xfrm>
            <a:off x="7696200" y="-381000"/>
            <a:ext cx="1721933" cy="2362200"/>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4BC01A35-7B0F-4A96-A826-88D6232D8093}" type="datetimeFigureOut">
              <a:rPr lang="en-US"/>
              <a:pPr>
                <a:defRPr/>
              </a:pPr>
              <a:t>3/6/2012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48F93A2-B42D-45E6-B2B7-0A0B65C8A24D}" type="slidenum">
              <a:rPr lang="en-US"/>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8" name="Rectangle 7"/>
          <p:cNvSpPr/>
          <p:nvPr userDrawn="1"/>
        </p:nvSpPr>
        <p:spPr bwMode="auto">
          <a:xfrm>
            <a:off x="0" y="0"/>
            <a:ext cx="9144000" cy="914400"/>
          </a:xfrm>
          <a:prstGeom prst="rect">
            <a:avLst/>
          </a:prstGeom>
          <a:solidFill>
            <a:srgbClr val="008C9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a:lnSpc>
                <a:spcPct val="120000"/>
              </a:lnSpc>
              <a:spcBef>
                <a:spcPct val="50000"/>
              </a:spcBef>
            </a:pPr>
            <a:endParaRPr lang="en-US" sz="2400" b="1">
              <a:solidFill>
                <a:srgbClr val="000000"/>
              </a:solidFill>
              <a:latin typeface="Trebuchet MS" pitchFamily="34" charset="0"/>
            </a:endParaRPr>
          </a:p>
        </p:txBody>
      </p:sp>
      <p:sp>
        <p:nvSpPr>
          <p:cNvPr id="9" name="Rectangle 8"/>
          <p:cNvSpPr/>
          <p:nvPr userDrawn="1"/>
        </p:nvSpPr>
        <p:spPr bwMode="auto">
          <a:xfrm>
            <a:off x="0" y="914401"/>
            <a:ext cx="9144000" cy="45720"/>
          </a:xfrm>
          <a:prstGeom prst="rect">
            <a:avLst/>
          </a:prstGeom>
          <a:solidFill>
            <a:srgbClr val="74CBC8"/>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a:lnSpc>
                <a:spcPct val="120000"/>
              </a:lnSpc>
              <a:spcBef>
                <a:spcPct val="50000"/>
              </a:spcBef>
            </a:pPr>
            <a:endParaRPr lang="en-US" sz="2400" b="1">
              <a:solidFill>
                <a:srgbClr val="000000"/>
              </a:solidFill>
              <a:latin typeface="Trebuchet MS" pitchFamily="34" charset="0"/>
            </a:endParaRPr>
          </a:p>
        </p:txBody>
      </p:sp>
      <p:sp>
        <p:nvSpPr>
          <p:cNvPr id="2" name="Title 1"/>
          <p:cNvSpPr>
            <a:spLocks noGrp="1"/>
          </p:cNvSpPr>
          <p:nvPr>
            <p:ph type="title" hasCustomPrompt="1"/>
          </p:nvPr>
        </p:nvSpPr>
        <p:spPr>
          <a:xfrm>
            <a:off x="381000" y="76200"/>
            <a:ext cx="8229600" cy="762000"/>
          </a:xfrm>
          <a:prstGeom prst="rect">
            <a:avLst/>
          </a:prstGeom>
          <a:ln>
            <a:noFill/>
          </a:ln>
        </p:spPr>
        <p:txBody>
          <a:bodyPr/>
          <a:lstStyle>
            <a:lvl1pPr algn="l">
              <a:defRPr sz="2400" b="1" baseline="0">
                <a:solidFill>
                  <a:schemeClr val="bg1"/>
                </a:solidFill>
                <a:latin typeface="Arial" pitchFamily="34" charset="0"/>
                <a:cs typeface="Arial" pitchFamily="34" charset="0"/>
              </a:defRPr>
            </a:lvl1pPr>
          </a:lstStyle>
          <a:p>
            <a:r>
              <a:rPr lang="en-US" dirty="0" smtClean="0"/>
              <a:t>Title</a:t>
            </a:r>
            <a:endParaRPr lang="en-US" dirty="0"/>
          </a:p>
        </p:txBody>
      </p:sp>
      <p:sp>
        <p:nvSpPr>
          <p:cNvPr id="3" name="Content Placeholder 2"/>
          <p:cNvSpPr>
            <a:spLocks noGrp="1"/>
          </p:cNvSpPr>
          <p:nvPr>
            <p:ph idx="1"/>
          </p:nvPr>
        </p:nvSpPr>
        <p:spPr>
          <a:xfrm>
            <a:off x="457200" y="1219200"/>
            <a:ext cx="8229600" cy="4906963"/>
          </a:xfrm>
          <a:prstGeom prst="rect">
            <a:avLst/>
          </a:prstGeom>
        </p:spPr>
        <p:txBody>
          <a:bodyPr/>
          <a:lstStyle>
            <a:lvl1pPr>
              <a:defRPr b="1"/>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10" name="Picture 9" descr="Compass graphic2 RGB.png"/>
          <p:cNvPicPr>
            <a:picLocks noChangeAspect="1"/>
          </p:cNvPicPr>
          <p:nvPr userDrawn="1"/>
        </p:nvPicPr>
        <p:blipFill>
          <a:blip r:embed="rId2" cstate="screen"/>
          <a:stretch>
            <a:fillRect/>
          </a:stretch>
        </p:blipFill>
        <p:spPr>
          <a:xfrm>
            <a:off x="7696200" y="-381000"/>
            <a:ext cx="1721933" cy="2362200"/>
          </a:xfrm>
          <a:prstGeom prst="rect">
            <a:avLst/>
          </a:prstGeom>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4" name="Rectangle 3"/>
          <p:cNvSpPr/>
          <p:nvPr userDrawn="1"/>
        </p:nvSpPr>
        <p:spPr bwMode="auto">
          <a:xfrm>
            <a:off x="0" y="0"/>
            <a:ext cx="9144000" cy="914400"/>
          </a:xfrm>
          <a:prstGeom prst="rect">
            <a:avLst/>
          </a:prstGeom>
          <a:solidFill>
            <a:srgbClr val="008C99"/>
          </a:solidFill>
          <a:ln w="9525" cap="flat" cmpd="sng" algn="ctr">
            <a:noFill/>
            <a:prstDash val="solid"/>
            <a:round/>
            <a:headEnd type="none" w="med" len="med"/>
            <a:tailEnd type="none" w="med" len="med"/>
          </a:ln>
          <a:effectLst/>
        </p:spPr>
        <p:txBody>
          <a:bodyPr>
            <a:spAutoFit/>
          </a:bodyPr>
          <a:lstStyle/>
          <a:p>
            <a:pPr>
              <a:lnSpc>
                <a:spcPct val="120000"/>
              </a:lnSpc>
              <a:spcBef>
                <a:spcPct val="50000"/>
              </a:spcBef>
              <a:defRPr/>
            </a:pPr>
            <a:endParaRPr lang="en-US" sz="2400" b="1">
              <a:solidFill>
                <a:srgbClr val="000000"/>
              </a:solidFill>
              <a:latin typeface="Trebuchet MS" pitchFamily="34" charset="0"/>
            </a:endParaRPr>
          </a:p>
        </p:txBody>
      </p:sp>
      <p:sp>
        <p:nvSpPr>
          <p:cNvPr id="5" name="Rectangle 4"/>
          <p:cNvSpPr/>
          <p:nvPr userDrawn="1"/>
        </p:nvSpPr>
        <p:spPr bwMode="auto">
          <a:xfrm>
            <a:off x="0" y="914400"/>
            <a:ext cx="9144000" cy="46038"/>
          </a:xfrm>
          <a:prstGeom prst="rect">
            <a:avLst/>
          </a:prstGeom>
          <a:solidFill>
            <a:srgbClr val="74CBC8"/>
          </a:solidFill>
          <a:ln w="9525" cap="flat" cmpd="sng" algn="ctr">
            <a:noFill/>
            <a:prstDash val="solid"/>
            <a:round/>
            <a:headEnd type="none" w="med" len="med"/>
            <a:tailEnd type="none" w="med" len="med"/>
          </a:ln>
          <a:effectLst/>
        </p:spPr>
        <p:txBody>
          <a:bodyPr>
            <a:spAutoFit/>
          </a:bodyPr>
          <a:lstStyle/>
          <a:p>
            <a:pPr>
              <a:lnSpc>
                <a:spcPct val="120000"/>
              </a:lnSpc>
              <a:spcBef>
                <a:spcPct val="50000"/>
              </a:spcBef>
              <a:defRPr/>
            </a:pPr>
            <a:endParaRPr lang="en-US" sz="2400" b="1">
              <a:solidFill>
                <a:srgbClr val="000000"/>
              </a:solidFill>
              <a:latin typeface="Trebuchet MS" pitchFamily="34" charset="0"/>
            </a:endParaRPr>
          </a:p>
        </p:txBody>
      </p:sp>
      <p:pic>
        <p:nvPicPr>
          <p:cNvPr id="6" name="Picture 10" descr="Compass graphic2 RGB.png"/>
          <p:cNvPicPr>
            <a:picLocks noChangeAspect="1"/>
          </p:cNvPicPr>
          <p:nvPr userDrawn="1"/>
        </p:nvPicPr>
        <p:blipFill>
          <a:blip r:embed="rId2" cstate="screen"/>
          <a:srcRect/>
          <a:stretch>
            <a:fillRect/>
          </a:stretch>
        </p:blipFill>
        <p:spPr bwMode="auto">
          <a:xfrm>
            <a:off x="7696200" y="-381000"/>
            <a:ext cx="1722438" cy="2362200"/>
          </a:xfrm>
          <a:prstGeom prst="rect">
            <a:avLst/>
          </a:prstGeom>
          <a:noFill/>
          <a:ln w="9525">
            <a:noFill/>
            <a:miter lim="800000"/>
            <a:headEnd/>
            <a:tailEnd/>
          </a:ln>
        </p:spPr>
      </p:pic>
      <p:sp>
        <p:nvSpPr>
          <p:cNvPr id="2" name="Title 1"/>
          <p:cNvSpPr>
            <a:spLocks noGrp="1"/>
          </p:cNvSpPr>
          <p:nvPr>
            <p:ph type="title"/>
          </p:nvPr>
        </p:nvSpPr>
        <p:spPr>
          <a:xfrm>
            <a:off x="381000" y="76200"/>
            <a:ext cx="8229600" cy="762000"/>
          </a:xfrm>
          <a:prstGeom prst="rect">
            <a:avLst/>
          </a:prstGeom>
          <a:ln>
            <a:noFill/>
          </a:ln>
        </p:spPr>
        <p:txBody>
          <a:bodyPr/>
          <a:lstStyle>
            <a:lvl1pPr algn="l">
              <a:defRPr sz="2400" b="1" baseline="0">
                <a:solidFill>
                  <a:schemeClr val="bg1"/>
                </a:solidFill>
                <a:latin typeface="Arial" pitchFamily="34" charset="0"/>
                <a:cs typeface="Arial" pitchFamily="34"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457200" y="1219200"/>
            <a:ext cx="8229600" cy="4906963"/>
          </a:xfrm>
          <a:prstGeom prst="rect">
            <a:avLst/>
          </a:prstGeom>
        </p:spPr>
        <p:txBody>
          <a:bodyPr/>
          <a:lstStyle>
            <a:lvl1pPr>
              <a:defRPr b="1"/>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lvl1pPr>
              <a:defRPr>
                <a:solidFill>
                  <a:prstClr val="black">
                    <a:tint val="75000"/>
                  </a:prstClr>
                </a:solidFill>
              </a:defRPr>
            </a:lvl1pPr>
          </a:lstStyle>
          <a:p>
            <a:pPr>
              <a:defRPr/>
            </a:pPr>
            <a:fld id="{988643B7-01CA-4D2B-B551-8B54737843D5}" type="datetimeFigureOut">
              <a:rPr lang="en-US"/>
              <a:pPr>
                <a:defRPr/>
              </a:pPr>
              <a:t>3/6/2012</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lvl1pPr>
              <a:defRPr>
                <a:solidFill>
                  <a:prstClr val="black">
                    <a:tint val="75000"/>
                  </a:prstClr>
                </a:solidFill>
              </a:defRPr>
            </a:lvl1pPr>
          </a:lstStyle>
          <a:p>
            <a:pPr>
              <a:defRPr/>
            </a:pPr>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lvl1pPr>
              <a:defRPr>
                <a:solidFill>
                  <a:prstClr val="black">
                    <a:tint val="75000"/>
                  </a:prstClr>
                </a:solidFill>
              </a:defRPr>
            </a:lvl1pPr>
          </a:lstStyle>
          <a:p>
            <a:pPr>
              <a:defRPr/>
            </a:pPr>
            <a:fld id="{F92E10FE-CB5E-41B5-B25B-59DC614FE63B}" type="slidenum">
              <a:rPr lang="en-US"/>
              <a:pPr>
                <a:defRPr/>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pic>
        <p:nvPicPr>
          <p:cNvPr id="6" name="Picture 5" descr="NC State Library Logo_thmb.jpg"/>
          <p:cNvPicPr>
            <a:picLocks noChangeAspect="1"/>
          </p:cNvPicPr>
          <p:nvPr userDrawn="1"/>
        </p:nvPicPr>
        <p:blipFill>
          <a:blip r:embed="rId2" cstate="screen"/>
          <a:stretch>
            <a:fillRect/>
          </a:stretch>
        </p:blipFill>
        <p:spPr>
          <a:xfrm>
            <a:off x="2590800" y="6019800"/>
            <a:ext cx="1600200" cy="573024"/>
          </a:xfrm>
          <a:prstGeom prst="rect">
            <a:avLst/>
          </a:prstGeom>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7D621A3C-644D-4250-A59F-1367F2B05204}" type="datetimeFigureOut">
              <a:rPr lang="en-US">
                <a:solidFill>
                  <a:prstClr val="black">
                    <a:tint val="75000"/>
                  </a:prstClr>
                </a:solidFill>
              </a:rPr>
              <a:pPr>
                <a:defRPr/>
              </a:pPr>
              <a:t>3/6/2012</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B585D732-F6CC-4528-B63D-A44CB93C5E00}"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20A1D8DC-8B27-4D26-B18C-F601521B6CDB}" type="datetimeFigureOut">
              <a:rPr lang="en-US">
                <a:solidFill>
                  <a:prstClr val="black">
                    <a:tint val="75000"/>
                  </a:prstClr>
                </a:solidFill>
              </a:rPr>
              <a:pPr>
                <a:defRPr/>
              </a:pPr>
              <a:t>3/6/2012</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C288630A-0839-46C5-8B14-668303CCA3CB}"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20A1D8DC-8B27-4D26-B18C-F601521B6CDB}" type="datetimeFigureOut">
              <a:rPr lang="en-US">
                <a:solidFill>
                  <a:prstClr val="black">
                    <a:tint val="75000"/>
                  </a:prstClr>
                </a:solidFill>
              </a:rPr>
              <a:pPr>
                <a:defRPr/>
              </a:pPr>
              <a:t>3/6/2012</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C288630A-0839-46C5-8B14-668303CCA3CB}"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userDrawn="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0AC0C28F-B1C3-499E-AC47-EBBE9669DEC0}" type="datetimeFigureOut">
              <a:rPr lang="en-US" smtClean="0">
                <a:solidFill>
                  <a:prstClr val="black">
                    <a:tint val="75000"/>
                  </a:prstClr>
                </a:solidFill>
              </a:rPr>
              <a:pPr/>
              <a:t>3/6/2012</a:t>
            </a:fld>
            <a:endParaRPr lang="en-US">
              <a:solidFill>
                <a:prstClr val="black">
                  <a:tint val="75000"/>
                </a:prstClr>
              </a:solidFill>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5B8429D2-E466-4B30-8CC7-DB43F659A74C}" type="slidenum">
              <a:rPr lang="en-US" smtClean="0">
                <a:solidFill>
                  <a:prstClr val="black">
                    <a:tint val="75000"/>
                  </a:prstClr>
                </a:solidFill>
              </a:rPr>
              <a:pPr/>
              <a:t>‹#›</a:t>
            </a:fld>
            <a:endParaRPr lang="en-US">
              <a:solidFill>
                <a:prstClr val="black">
                  <a:tint val="75000"/>
                </a:prstClr>
              </a:solidFill>
            </a:endParaRPr>
          </a:p>
        </p:txBody>
      </p:sp>
      <p:sp>
        <p:nvSpPr>
          <p:cNvPr id="5" name="Rectangle 4"/>
          <p:cNvSpPr/>
          <p:nvPr userDrawn="1"/>
        </p:nvSpPr>
        <p:spPr bwMode="auto">
          <a:xfrm>
            <a:off x="0" y="0"/>
            <a:ext cx="9144000" cy="914400"/>
          </a:xfrm>
          <a:prstGeom prst="rect">
            <a:avLst/>
          </a:prstGeom>
          <a:solidFill>
            <a:srgbClr val="008C9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a:lnSpc>
                <a:spcPct val="120000"/>
              </a:lnSpc>
              <a:spcBef>
                <a:spcPct val="50000"/>
              </a:spcBef>
            </a:pPr>
            <a:endParaRPr lang="en-US" sz="2400" b="1">
              <a:solidFill>
                <a:srgbClr val="000000"/>
              </a:solidFill>
              <a:latin typeface="Trebuchet MS" pitchFamily="34" charset="0"/>
            </a:endParaRPr>
          </a:p>
        </p:txBody>
      </p:sp>
      <p:sp>
        <p:nvSpPr>
          <p:cNvPr id="6" name="Rectangle 5"/>
          <p:cNvSpPr/>
          <p:nvPr userDrawn="1"/>
        </p:nvSpPr>
        <p:spPr bwMode="auto">
          <a:xfrm>
            <a:off x="0" y="914401"/>
            <a:ext cx="9144000" cy="45720"/>
          </a:xfrm>
          <a:prstGeom prst="rect">
            <a:avLst/>
          </a:prstGeom>
          <a:solidFill>
            <a:srgbClr val="74CBC8"/>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a:lnSpc>
                <a:spcPct val="120000"/>
              </a:lnSpc>
              <a:spcBef>
                <a:spcPct val="50000"/>
              </a:spcBef>
            </a:pPr>
            <a:endParaRPr lang="en-US" sz="2400" b="1">
              <a:solidFill>
                <a:srgbClr val="000000"/>
              </a:solidFill>
              <a:latin typeface="Trebuchet MS" pitchFamily="34" charset="0"/>
            </a:endParaRPr>
          </a:p>
        </p:txBody>
      </p:sp>
      <p:sp>
        <p:nvSpPr>
          <p:cNvPr id="7" name="Title 1"/>
          <p:cNvSpPr>
            <a:spLocks noGrp="1"/>
          </p:cNvSpPr>
          <p:nvPr>
            <p:ph type="title" hasCustomPrompt="1"/>
          </p:nvPr>
        </p:nvSpPr>
        <p:spPr>
          <a:xfrm>
            <a:off x="381000" y="76200"/>
            <a:ext cx="8229600" cy="762000"/>
          </a:xfrm>
          <a:prstGeom prst="rect">
            <a:avLst/>
          </a:prstGeom>
          <a:ln>
            <a:noFill/>
          </a:ln>
        </p:spPr>
        <p:txBody>
          <a:bodyPr/>
          <a:lstStyle>
            <a:lvl1pPr algn="l">
              <a:defRPr sz="2400" b="1" baseline="0">
                <a:solidFill>
                  <a:schemeClr val="bg1"/>
                </a:solidFill>
                <a:latin typeface="Arial" pitchFamily="34" charset="0"/>
                <a:cs typeface="Arial" pitchFamily="34" charset="0"/>
              </a:defRPr>
            </a:lvl1pPr>
          </a:lstStyle>
          <a:p>
            <a:r>
              <a:rPr lang="en-US" dirty="0" smtClean="0"/>
              <a:t>Title</a:t>
            </a:r>
            <a:br>
              <a:rPr lang="en-US" dirty="0" smtClean="0"/>
            </a:br>
            <a:endParaRPr lang="en-US" dirty="0"/>
          </a:p>
        </p:txBody>
      </p:sp>
      <p:pic>
        <p:nvPicPr>
          <p:cNvPr id="8" name="Picture 7" descr="Compass graphic2 RGB.png"/>
          <p:cNvPicPr>
            <a:picLocks noChangeAspect="1"/>
          </p:cNvPicPr>
          <p:nvPr userDrawn="1"/>
        </p:nvPicPr>
        <p:blipFill>
          <a:blip r:embed="rId2" cstate="screen"/>
          <a:stretch>
            <a:fillRect/>
          </a:stretch>
        </p:blipFill>
        <p:spPr>
          <a:xfrm>
            <a:off x="7696200" y="-381000"/>
            <a:ext cx="1721933" cy="2362200"/>
          </a:xfrm>
          <a:prstGeom prst="rect">
            <a:avLst/>
          </a:prstGeom>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BFAC11CB-958F-48CA-9B9F-0C44F16387DA}" type="datetimeFigureOut">
              <a:rPr lang="en-US">
                <a:solidFill>
                  <a:prstClr val="black">
                    <a:tint val="75000"/>
                  </a:prstClr>
                </a:solidFill>
              </a:rPr>
              <a:pPr>
                <a:defRPr/>
              </a:pPr>
              <a:t>3/6/2012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DE277E8-100D-4B40-8031-15C6686A8BF0}"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80327C63-BF77-47B2-A407-77A2F5647F5E}" type="datetimeFigureOut">
              <a:rPr lang="en-US">
                <a:solidFill>
                  <a:prstClr val="black">
                    <a:tint val="75000"/>
                  </a:prstClr>
                </a:solidFill>
              </a:rPr>
              <a:pPr>
                <a:defRPr/>
              </a:pPr>
              <a:t>3/6/2012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D39BCD2-FBCB-4BA6-B376-F0EB50D8489C}"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855B9FC1-D03B-4E0D-9A11-4230B896BB01}" type="datetimeFigureOut">
              <a:rPr lang="en-US"/>
              <a:pPr>
                <a:defRPr/>
              </a:pPr>
              <a:t>3/6/2012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FEAE3CE-2E33-426B-BA61-9B6460BBB67E}" type="slidenum">
              <a:rPr lang="en-US"/>
              <a:pPr>
                <a:defRPr/>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075099FD-36A2-422C-9268-66B952886641}" type="datetimeFigureOut">
              <a:rPr lang="en-US">
                <a:solidFill>
                  <a:prstClr val="black">
                    <a:tint val="75000"/>
                  </a:prstClr>
                </a:solidFill>
              </a:rPr>
              <a:pPr>
                <a:defRPr/>
              </a:pPr>
              <a:t>3/6/2012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CC4C9FB-DBB0-4B8F-A020-2D9630CC1D86}"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6E6EFF00-4D18-40EC-8BC9-D26E46FAD33A}" type="datetimeFigureOut">
              <a:rPr lang="en-US">
                <a:solidFill>
                  <a:prstClr val="black">
                    <a:tint val="75000"/>
                  </a:prstClr>
                </a:solidFill>
              </a:rPr>
              <a:pPr>
                <a:defRPr/>
              </a:pPr>
              <a:t>3/6/2012</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564177DF-C80D-4CF6-88D8-CCC04EBF7982}"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39FB05EC-FF31-458E-ADED-36EF2AD6CF83}" type="datetimeFigureOut">
              <a:rPr lang="en-US">
                <a:solidFill>
                  <a:prstClr val="black">
                    <a:tint val="75000"/>
                  </a:prstClr>
                </a:solidFill>
              </a:rPr>
              <a:pPr>
                <a:defRPr/>
              </a:pPr>
              <a:t>3/6/2012</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4165EC26-CC0B-4E50-B6B3-1E2B257B1B15}"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29D469D0-65CF-49CF-8C9B-27C3A527CDA8}" type="datetimeFigureOut">
              <a:rPr lang="en-US">
                <a:solidFill>
                  <a:prstClr val="black">
                    <a:tint val="75000"/>
                  </a:prstClr>
                </a:solidFill>
              </a:rPr>
              <a:pPr>
                <a:defRPr/>
              </a:pPr>
              <a:t>3/6/2012</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D32B0B18-1A05-4342-B08D-788D4D0246E2}"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013FF4C8-E221-4E30-A889-86CE1C79BACB}" type="datetimeFigureOut">
              <a:rPr lang="en-US">
                <a:solidFill>
                  <a:prstClr val="black">
                    <a:tint val="75000"/>
                  </a:prstClr>
                </a:solidFill>
              </a:rPr>
              <a:pPr>
                <a:defRPr/>
              </a:pPr>
              <a:t>3/6/2012</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A1A36BB2-A68A-473E-8AE8-3AA064B69F50}"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B0074514-7B6E-45EC-8234-41B8D308A653}" type="datetimeFigureOut">
              <a:rPr lang="en-US">
                <a:solidFill>
                  <a:prstClr val="black">
                    <a:tint val="75000"/>
                  </a:prstClr>
                </a:solidFill>
              </a:rPr>
              <a:pPr>
                <a:defRPr/>
              </a:pPr>
              <a:t>3/6/2012</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C3D65FF4-2E7E-4DF2-91E5-48135099B787}"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D9E3AC65-A743-4F14-86BC-DE2D04E06BAC}" type="datetimeFigureOut">
              <a:rPr lang="en-US">
                <a:solidFill>
                  <a:prstClr val="black">
                    <a:tint val="75000"/>
                  </a:prstClr>
                </a:solidFill>
              </a:rPr>
              <a:pPr>
                <a:defRPr/>
              </a:pPr>
              <a:t>3/6/2012</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4C477067-A8E1-41B2-AD7F-6C528AF1BB3E}"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240B9BEA-E14D-4BEF-BB51-1459DA77FB63}" type="datetimeFigureOut">
              <a:rPr lang="en-US">
                <a:solidFill>
                  <a:prstClr val="black">
                    <a:tint val="75000"/>
                  </a:prstClr>
                </a:solidFill>
              </a:rPr>
              <a:pPr>
                <a:defRPr/>
              </a:pPr>
              <a:t>3/6/2012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6C31DD8-6580-46B4-A2EF-3452DAE4D1EC}"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2D82A417-4490-4FE7-93AA-693156C6E2C9}" type="datetimeFigureOut">
              <a:rPr lang="en-US">
                <a:solidFill>
                  <a:prstClr val="black">
                    <a:tint val="75000"/>
                  </a:prstClr>
                </a:solidFill>
              </a:rPr>
              <a:pPr>
                <a:defRPr/>
              </a:pPr>
              <a:t>3/6/2012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2B158B1-D1B9-432C-B9B6-09461819577A}"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pic>
        <p:nvPicPr>
          <p:cNvPr id="6" name="Picture 5" descr="NC State Library Logo_thmb.jpg"/>
          <p:cNvPicPr>
            <a:picLocks noChangeAspect="1"/>
          </p:cNvPicPr>
          <p:nvPr userDrawn="1"/>
        </p:nvPicPr>
        <p:blipFill>
          <a:blip r:embed="rId2" cstate="screen"/>
          <a:stretch>
            <a:fillRect/>
          </a:stretch>
        </p:blipFill>
        <p:spPr>
          <a:xfrm>
            <a:off x="2438400" y="6019800"/>
            <a:ext cx="1600200" cy="573024"/>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F0EF616C-5251-47B0-B746-A2798F8A1D72}" type="datetimeFigureOut">
              <a:rPr lang="en-US"/>
              <a:pPr>
                <a:defRPr/>
              </a:pPr>
              <a:t>3/6/2012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78366046-F5F7-4515-90E3-47D8B1582576}" type="slidenum">
              <a:rPr lang="en-US"/>
              <a:pPr>
                <a:defRPr/>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pic>
        <p:nvPicPr>
          <p:cNvPr id="6" name="Picture 5" descr="NC State Library Logo_thmb.jpg"/>
          <p:cNvPicPr>
            <a:picLocks noChangeAspect="1"/>
          </p:cNvPicPr>
          <p:nvPr userDrawn="1"/>
        </p:nvPicPr>
        <p:blipFill>
          <a:blip r:embed="rId2" cstate="screen"/>
          <a:stretch>
            <a:fillRect/>
          </a:stretch>
        </p:blipFill>
        <p:spPr>
          <a:xfrm>
            <a:off x="2362200" y="6019800"/>
            <a:ext cx="1600200" cy="573024"/>
          </a:xfrm>
          <a:prstGeom prst="rect">
            <a:avLst/>
          </a:prstGeom>
        </p:spPr>
      </p:pic>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0C56732A-A249-4F67-8488-A5A1DB9B07B1}" type="datetimeFigureOut">
              <a:rPr lang="en-US">
                <a:solidFill>
                  <a:prstClr val="black">
                    <a:tint val="75000"/>
                  </a:prstClr>
                </a:solidFill>
              </a:rPr>
              <a:pPr>
                <a:defRPr/>
              </a:pPr>
              <a:t>3/6/2012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FE1A209-815A-4FEA-9A5A-3B6959B3FEAE}"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4BC01A35-7B0F-4A96-A826-88D6232D8093}" type="datetimeFigureOut">
              <a:rPr lang="en-US">
                <a:solidFill>
                  <a:prstClr val="black">
                    <a:tint val="75000"/>
                  </a:prstClr>
                </a:solidFill>
              </a:rPr>
              <a:pPr>
                <a:defRPr/>
              </a:pPr>
              <a:t>3/6/2012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48F93A2-B42D-45E6-B2B7-0A0B65C8A24D}"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855B9FC1-D03B-4E0D-9A11-4230B896BB01}" type="datetimeFigureOut">
              <a:rPr lang="en-US">
                <a:solidFill>
                  <a:prstClr val="black">
                    <a:tint val="75000"/>
                  </a:prstClr>
                </a:solidFill>
              </a:rPr>
              <a:pPr>
                <a:defRPr/>
              </a:pPr>
              <a:t>3/6/2012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FEAE3CE-2E33-426B-BA61-9B6460BBB67E}"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F0EF616C-5251-47B0-B746-A2798F8A1D72}" type="datetimeFigureOut">
              <a:rPr lang="en-US">
                <a:solidFill>
                  <a:prstClr val="black">
                    <a:tint val="75000"/>
                  </a:prstClr>
                </a:solidFill>
              </a:rPr>
              <a:pPr>
                <a:defRPr/>
              </a:pPr>
              <a:t>3/6/2012</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78366046-F5F7-4515-90E3-47D8B1582576}"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94D32146-8897-4C81-AA76-451D31AAE761}" type="datetimeFigureOut">
              <a:rPr lang="en-US">
                <a:solidFill>
                  <a:prstClr val="black">
                    <a:tint val="75000"/>
                  </a:prstClr>
                </a:solidFill>
              </a:rPr>
              <a:pPr>
                <a:defRPr/>
              </a:pPr>
              <a:t>3/6/2012</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018B1148-FF1B-40BC-A71C-65BE0EC43E0D}"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6576F037-4688-478C-A7A8-F2AA4EB08225}" type="datetimeFigureOut">
              <a:rPr lang="en-US">
                <a:solidFill>
                  <a:prstClr val="black">
                    <a:tint val="75000"/>
                  </a:prstClr>
                </a:solidFill>
              </a:rPr>
              <a:pPr>
                <a:defRPr/>
              </a:pPr>
              <a:t>3/6/2012</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8501F948-47E1-4864-8DE7-02DD8CE6D88B}"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187F1E9A-754A-4618-AA54-83BD0A47658C}" type="datetimeFigureOut">
              <a:rPr lang="en-US">
                <a:solidFill>
                  <a:prstClr val="black">
                    <a:tint val="75000"/>
                  </a:prstClr>
                </a:solidFill>
              </a:rPr>
              <a:pPr>
                <a:defRPr/>
              </a:pPr>
              <a:t>3/6/2012</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A6C2CE1E-549E-450E-9C08-4A95EC912DC2}"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0F91ACC9-C992-41D9-AF19-2A06DF1C887A}" type="datetimeFigureOut">
              <a:rPr lang="en-US">
                <a:solidFill>
                  <a:prstClr val="black">
                    <a:tint val="75000"/>
                  </a:prstClr>
                </a:solidFill>
              </a:rPr>
              <a:pPr>
                <a:defRPr/>
              </a:pPr>
              <a:t>3/6/2012</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A86B4576-4953-405E-8FEA-A8BD613A686A}"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0E21CB55-FF1F-4F8E-9BBD-2148E374DBC6}" type="datetimeFigureOut">
              <a:rPr lang="en-US">
                <a:solidFill>
                  <a:prstClr val="black">
                    <a:tint val="75000"/>
                  </a:prstClr>
                </a:solidFill>
              </a:rPr>
              <a:pPr>
                <a:defRPr/>
              </a:pPr>
              <a:t>3/6/2012</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AF60FFA7-900A-4915-850E-A74766400850}"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94D32146-8897-4C81-AA76-451D31AAE761}" type="datetimeFigureOut">
              <a:rPr lang="en-US"/>
              <a:pPr>
                <a:defRPr/>
              </a:pPr>
              <a:t>3/6/2012</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018B1148-FF1B-40BC-A71C-65BE0EC43E0D}" type="slidenum">
              <a:rPr lang="en-US"/>
              <a:pPr>
                <a:defRPr/>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F691D8C5-888B-4D73-92C4-E9728EC23F18}" type="datetimeFigureOut">
              <a:rPr lang="en-US">
                <a:solidFill>
                  <a:prstClr val="black">
                    <a:tint val="75000"/>
                  </a:prstClr>
                </a:solidFill>
              </a:rPr>
              <a:pPr>
                <a:defRPr/>
              </a:pPr>
              <a:t>3/6/2012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8202171B-8930-49B9-9B7B-B935097EC1BC}"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705B7C56-EB7C-46F1-97A8-0D040FFB6F10}" type="datetimeFigureOut">
              <a:rPr lang="en-US">
                <a:solidFill>
                  <a:prstClr val="black">
                    <a:tint val="75000"/>
                  </a:prstClr>
                </a:solidFill>
              </a:rPr>
              <a:pPr>
                <a:defRPr/>
              </a:pPr>
              <a:t>3/6/2012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B4E2C958-7350-41AB-9166-2FA174D14A9F}"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0C56732A-A249-4F67-8488-A5A1DB9B07B1}" type="datetimeFigureOut">
              <a:rPr lang="en-US">
                <a:solidFill>
                  <a:prstClr val="black">
                    <a:tint val="75000"/>
                  </a:prstClr>
                </a:solidFill>
              </a:rPr>
              <a:pPr>
                <a:defRPr/>
              </a:pPr>
              <a:t>3/6/2012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FE1A209-815A-4FEA-9A5A-3B6959B3FEAE}"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4BC01A35-7B0F-4A96-A826-88D6232D8093}" type="datetimeFigureOut">
              <a:rPr lang="en-US">
                <a:solidFill>
                  <a:prstClr val="black">
                    <a:tint val="75000"/>
                  </a:prstClr>
                </a:solidFill>
              </a:rPr>
              <a:pPr>
                <a:defRPr/>
              </a:pPr>
              <a:t>3/6/2012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48F93A2-B42D-45E6-B2B7-0A0B65C8A24D}"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855B9FC1-D03B-4E0D-9A11-4230B896BB01}" type="datetimeFigureOut">
              <a:rPr lang="en-US">
                <a:solidFill>
                  <a:prstClr val="black">
                    <a:tint val="75000"/>
                  </a:prstClr>
                </a:solidFill>
              </a:rPr>
              <a:pPr>
                <a:defRPr/>
              </a:pPr>
              <a:t>3/6/2012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FEAE3CE-2E33-426B-BA61-9B6460BBB67E}"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F0EF616C-5251-47B0-B746-A2798F8A1D72}" type="datetimeFigureOut">
              <a:rPr lang="en-US">
                <a:solidFill>
                  <a:prstClr val="black">
                    <a:tint val="75000"/>
                  </a:prstClr>
                </a:solidFill>
              </a:rPr>
              <a:pPr>
                <a:defRPr/>
              </a:pPr>
              <a:t>3/6/2012</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78366046-F5F7-4515-90E3-47D8B1582576}"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94D32146-8897-4C81-AA76-451D31AAE761}" type="datetimeFigureOut">
              <a:rPr lang="en-US">
                <a:solidFill>
                  <a:prstClr val="black">
                    <a:tint val="75000"/>
                  </a:prstClr>
                </a:solidFill>
              </a:rPr>
              <a:pPr>
                <a:defRPr/>
              </a:pPr>
              <a:t>3/6/2012</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018B1148-FF1B-40BC-A71C-65BE0EC43E0D}"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6576F037-4688-478C-A7A8-F2AA4EB08225}" type="datetimeFigureOut">
              <a:rPr lang="en-US">
                <a:solidFill>
                  <a:prstClr val="black">
                    <a:tint val="75000"/>
                  </a:prstClr>
                </a:solidFill>
              </a:rPr>
              <a:pPr>
                <a:defRPr/>
              </a:pPr>
              <a:t>3/6/2012</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8501F948-47E1-4864-8DE7-02DD8CE6D88B}"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187F1E9A-754A-4618-AA54-83BD0A47658C}" type="datetimeFigureOut">
              <a:rPr lang="en-US">
                <a:solidFill>
                  <a:prstClr val="black">
                    <a:tint val="75000"/>
                  </a:prstClr>
                </a:solidFill>
              </a:rPr>
              <a:pPr>
                <a:defRPr/>
              </a:pPr>
              <a:t>3/6/2012</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A6C2CE1E-549E-450E-9C08-4A95EC912DC2}"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0F91ACC9-C992-41D9-AF19-2A06DF1C887A}" type="datetimeFigureOut">
              <a:rPr lang="en-US">
                <a:solidFill>
                  <a:prstClr val="black">
                    <a:tint val="75000"/>
                  </a:prstClr>
                </a:solidFill>
              </a:rPr>
              <a:pPr>
                <a:defRPr/>
              </a:pPr>
              <a:t>3/6/2012</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A86B4576-4953-405E-8FEA-A8BD613A686A}"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6576F037-4688-478C-A7A8-F2AA4EB08225}" type="datetimeFigureOut">
              <a:rPr lang="en-US"/>
              <a:pPr>
                <a:defRPr/>
              </a:pPr>
              <a:t>3/6/2012</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8501F948-47E1-4864-8DE7-02DD8CE6D88B}" type="slidenum">
              <a:rPr lang="en-US"/>
              <a:pPr>
                <a:defRPr/>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0E21CB55-FF1F-4F8E-9BBD-2148E374DBC6}" type="datetimeFigureOut">
              <a:rPr lang="en-US">
                <a:solidFill>
                  <a:prstClr val="black">
                    <a:tint val="75000"/>
                  </a:prstClr>
                </a:solidFill>
              </a:rPr>
              <a:pPr>
                <a:defRPr/>
              </a:pPr>
              <a:t>3/6/2012</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AF60FFA7-900A-4915-850E-A74766400850}"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F691D8C5-888B-4D73-92C4-E9728EC23F18}" type="datetimeFigureOut">
              <a:rPr lang="en-US">
                <a:solidFill>
                  <a:prstClr val="black">
                    <a:tint val="75000"/>
                  </a:prstClr>
                </a:solidFill>
              </a:rPr>
              <a:pPr>
                <a:defRPr/>
              </a:pPr>
              <a:t>3/6/2012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8202171B-8930-49B9-9B7B-B935097EC1BC}"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705B7C56-EB7C-46F1-97A8-0D040FFB6F10}" type="datetimeFigureOut">
              <a:rPr lang="en-US">
                <a:solidFill>
                  <a:prstClr val="black">
                    <a:tint val="75000"/>
                  </a:prstClr>
                </a:solidFill>
              </a:rPr>
              <a:pPr>
                <a:defRPr/>
              </a:pPr>
              <a:t>3/6/2012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B4E2C958-7350-41AB-9166-2FA174D14A9F}"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187F1E9A-754A-4618-AA54-83BD0A47658C}" type="datetimeFigureOut">
              <a:rPr lang="en-US"/>
              <a:pPr>
                <a:defRPr/>
              </a:pPr>
              <a:t>3/6/2012</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A6C2CE1E-549E-450E-9C08-4A95EC912DC2}" type="slidenum">
              <a:rPr lang="en-US"/>
              <a:pPr>
                <a:defRPr/>
              </a:pPr>
              <a:t>‹#›</a:t>
            </a:fld>
            <a:endParaRPr lang="en-US"/>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0C56732A-A249-4F67-8488-A5A1DB9B07B1}" type="datetimeFigureOut">
              <a:rPr lang="en-US">
                <a:solidFill>
                  <a:prstClr val="black">
                    <a:tint val="75000"/>
                  </a:prstClr>
                </a:solidFill>
              </a:rPr>
              <a:pPr>
                <a:defRPr/>
              </a:pPr>
              <a:t>3/6/2012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FE1A209-815A-4FEA-9A5A-3B6959B3FEAE}"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4BC01A35-7B0F-4A96-A826-88D6232D8093}" type="datetimeFigureOut">
              <a:rPr lang="en-US">
                <a:solidFill>
                  <a:prstClr val="black">
                    <a:tint val="75000"/>
                  </a:prstClr>
                </a:solidFill>
              </a:rPr>
              <a:pPr>
                <a:defRPr/>
              </a:pPr>
              <a:t>3/6/2012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48F93A2-B42D-45E6-B2B7-0A0B65C8A24D}"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855B9FC1-D03B-4E0D-9A11-4230B896BB01}" type="datetimeFigureOut">
              <a:rPr lang="en-US">
                <a:solidFill>
                  <a:prstClr val="black">
                    <a:tint val="75000"/>
                  </a:prstClr>
                </a:solidFill>
              </a:rPr>
              <a:pPr>
                <a:defRPr/>
              </a:pPr>
              <a:t>3/6/2012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FEAE3CE-2E33-426B-BA61-9B6460BBB67E}"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F0EF616C-5251-47B0-B746-A2798F8A1D72}" type="datetimeFigureOut">
              <a:rPr lang="en-US">
                <a:solidFill>
                  <a:prstClr val="black">
                    <a:tint val="75000"/>
                  </a:prstClr>
                </a:solidFill>
              </a:rPr>
              <a:pPr>
                <a:defRPr/>
              </a:pPr>
              <a:t>3/6/2012</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78366046-F5F7-4515-90E3-47D8B1582576}"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94D32146-8897-4C81-AA76-451D31AAE761}" type="datetimeFigureOut">
              <a:rPr lang="en-US">
                <a:solidFill>
                  <a:prstClr val="black">
                    <a:tint val="75000"/>
                  </a:prstClr>
                </a:solidFill>
              </a:rPr>
              <a:pPr>
                <a:defRPr/>
              </a:pPr>
              <a:t>3/6/2012</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018B1148-FF1B-40BC-A71C-65BE0EC43E0D}"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6576F037-4688-478C-A7A8-F2AA4EB08225}" type="datetimeFigureOut">
              <a:rPr lang="en-US">
                <a:solidFill>
                  <a:prstClr val="black">
                    <a:tint val="75000"/>
                  </a:prstClr>
                </a:solidFill>
              </a:rPr>
              <a:pPr>
                <a:defRPr/>
              </a:pPr>
              <a:t>3/6/2012</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8501F948-47E1-4864-8DE7-02DD8CE6D88B}"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187F1E9A-754A-4618-AA54-83BD0A47658C}" type="datetimeFigureOut">
              <a:rPr lang="en-US"/>
              <a:pPr>
                <a:defRPr/>
              </a:pPr>
              <a:t>3/6/2012</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A6C2CE1E-549E-450E-9C08-4A95EC912DC2}" type="slidenum">
              <a:rPr lang="en-US"/>
              <a:pPr>
                <a:defRPr/>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187F1E9A-754A-4618-AA54-83BD0A47658C}" type="datetimeFigureOut">
              <a:rPr lang="en-US">
                <a:solidFill>
                  <a:prstClr val="black">
                    <a:tint val="75000"/>
                  </a:prstClr>
                </a:solidFill>
              </a:rPr>
              <a:pPr>
                <a:defRPr/>
              </a:pPr>
              <a:t>3/6/2012</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A6C2CE1E-549E-450E-9C08-4A95EC912DC2}"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0F91ACC9-C992-41D9-AF19-2A06DF1C887A}" type="datetimeFigureOut">
              <a:rPr lang="en-US">
                <a:solidFill>
                  <a:prstClr val="black">
                    <a:tint val="75000"/>
                  </a:prstClr>
                </a:solidFill>
              </a:rPr>
              <a:pPr>
                <a:defRPr/>
              </a:pPr>
              <a:t>3/6/2012</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A86B4576-4953-405E-8FEA-A8BD613A686A}"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0E21CB55-FF1F-4F8E-9BBD-2148E374DBC6}" type="datetimeFigureOut">
              <a:rPr lang="en-US">
                <a:solidFill>
                  <a:prstClr val="black">
                    <a:tint val="75000"/>
                  </a:prstClr>
                </a:solidFill>
              </a:rPr>
              <a:pPr>
                <a:defRPr/>
              </a:pPr>
              <a:t>3/6/2012</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AF60FFA7-900A-4915-850E-A74766400850}"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F691D8C5-888B-4D73-92C4-E9728EC23F18}" type="datetimeFigureOut">
              <a:rPr lang="en-US">
                <a:solidFill>
                  <a:prstClr val="black">
                    <a:tint val="75000"/>
                  </a:prstClr>
                </a:solidFill>
              </a:rPr>
              <a:pPr>
                <a:defRPr/>
              </a:pPr>
              <a:t>3/6/2012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8202171B-8930-49B9-9B7B-B935097EC1BC}"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705B7C56-EB7C-46F1-97A8-0D040FFB6F10}" type="datetimeFigureOut">
              <a:rPr lang="en-US">
                <a:solidFill>
                  <a:prstClr val="black">
                    <a:tint val="75000"/>
                  </a:prstClr>
                </a:solidFill>
              </a:rPr>
              <a:pPr>
                <a:defRPr/>
              </a:pPr>
              <a:t>3/6/2012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B4E2C958-7350-41AB-9166-2FA174D14A9F}"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userDrawn="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0AC0C28F-B1C3-499E-AC47-EBBE9669DEC0}" type="datetimeFigureOut">
              <a:rPr lang="en-US" smtClean="0">
                <a:solidFill>
                  <a:prstClr val="black">
                    <a:tint val="75000"/>
                  </a:prstClr>
                </a:solidFill>
              </a:rPr>
              <a:pPr/>
              <a:t>3/6/2012</a:t>
            </a:fld>
            <a:endParaRPr lang="en-US">
              <a:solidFill>
                <a:prstClr val="black">
                  <a:tint val="75000"/>
                </a:prstClr>
              </a:solidFill>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5B8429D2-E466-4B30-8CC7-DB43F659A74C}" type="slidenum">
              <a:rPr lang="en-US" smtClean="0">
                <a:solidFill>
                  <a:prstClr val="black">
                    <a:tint val="75000"/>
                  </a:prstClr>
                </a:solidFill>
              </a:rPr>
              <a:pPr/>
              <a:t>‹#›</a:t>
            </a:fld>
            <a:endParaRPr lang="en-US">
              <a:solidFill>
                <a:prstClr val="black">
                  <a:tint val="75000"/>
                </a:prstClr>
              </a:solidFill>
            </a:endParaRPr>
          </a:p>
        </p:txBody>
      </p:sp>
      <p:sp>
        <p:nvSpPr>
          <p:cNvPr id="5" name="Rectangle 4"/>
          <p:cNvSpPr/>
          <p:nvPr userDrawn="1"/>
        </p:nvSpPr>
        <p:spPr bwMode="auto">
          <a:xfrm>
            <a:off x="0" y="0"/>
            <a:ext cx="9144000" cy="914400"/>
          </a:xfrm>
          <a:prstGeom prst="rect">
            <a:avLst/>
          </a:prstGeom>
          <a:solidFill>
            <a:srgbClr val="008C9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a:lnSpc>
                <a:spcPct val="120000"/>
              </a:lnSpc>
              <a:spcBef>
                <a:spcPct val="50000"/>
              </a:spcBef>
            </a:pPr>
            <a:endParaRPr lang="en-US" sz="2400" b="1">
              <a:solidFill>
                <a:srgbClr val="000000"/>
              </a:solidFill>
              <a:latin typeface="Trebuchet MS" pitchFamily="34" charset="0"/>
            </a:endParaRPr>
          </a:p>
        </p:txBody>
      </p:sp>
      <p:sp>
        <p:nvSpPr>
          <p:cNvPr id="6" name="Rectangle 5"/>
          <p:cNvSpPr/>
          <p:nvPr userDrawn="1"/>
        </p:nvSpPr>
        <p:spPr bwMode="auto">
          <a:xfrm>
            <a:off x="0" y="914401"/>
            <a:ext cx="9144000" cy="45720"/>
          </a:xfrm>
          <a:prstGeom prst="rect">
            <a:avLst/>
          </a:prstGeom>
          <a:solidFill>
            <a:srgbClr val="74CBC8"/>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a:lnSpc>
                <a:spcPct val="120000"/>
              </a:lnSpc>
              <a:spcBef>
                <a:spcPct val="50000"/>
              </a:spcBef>
            </a:pPr>
            <a:endParaRPr lang="en-US" sz="2400" b="1">
              <a:solidFill>
                <a:srgbClr val="000000"/>
              </a:solidFill>
              <a:latin typeface="Trebuchet MS" pitchFamily="34" charset="0"/>
            </a:endParaRPr>
          </a:p>
        </p:txBody>
      </p:sp>
      <p:sp>
        <p:nvSpPr>
          <p:cNvPr id="7" name="Title 1"/>
          <p:cNvSpPr>
            <a:spLocks noGrp="1"/>
          </p:cNvSpPr>
          <p:nvPr>
            <p:ph type="title" hasCustomPrompt="1"/>
          </p:nvPr>
        </p:nvSpPr>
        <p:spPr>
          <a:xfrm>
            <a:off x="381000" y="76200"/>
            <a:ext cx="8229600" cy="762000"/>
          </a:xfrm>
          <a:prstGeom prst="rect">
            <a:avLst/>
          </a:prstGeom>
          <a:ln>
            <a:noFill/>
          </a:ln>
        </p:spPr>
        <p:txBody>
          <a:bodyPr/>
          <a:lstStyle>
            <a:lvl1pPr algn="l">
              <a:defRPr sz="2400" b="1" baseline="0">
                <a:solidFill>
                  <a:schemeClr val="bg1"/>
                </a:solidFill>
                <a:latin typeface="Arial" pitchFamily="34" charset="0"/>
                <a:cs typeface="Arial" pitchFamily="34" charset="0"/>
              </a:defRPr>
            </a:lvl1pPr>
          </a:lstStyle>
          <a:p>
            <a:r>
              <a:rPr lang="en-US" dirty="0" smtClean="0"/>
              <a:t>Title</a:t>
            </a:r>
            <a:br>
              <a:rPr lang="en-US" dirty="0" smtClean="0"/>
            </a:br>
            <a:endParaRPr lang="en-US" dirty="0"/>
          </a:p>
        </p:txBody>
      </p:sp>
      <p:pic>
        <p:nvPicPr>
          <p:cNvPr id="8" name="Picture 7" descr="Compass graphic2 RGB.png"/>
          <p:cNvPicPr>
            <a:picLocks noChangeAspect="1"/>
          </p:cNvPicPr>
          <p:nvPr userDrawn="1"/>
        </p:nvPicPr>
        <p:blipFill>
          <a:blip r:embed="rId2" cstate="screen"/>
          <a:stretch>
            <a:fillRect/>
          </a:stretch>
        </p:blipFill>
        <p:spPr>
          <a:xfrm>
            <a:off x="7696200" y="-381000"/>
            <a:ext cx="1721933" cy="2362200"/>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0F91ACC9-C992-41D9-AF19-2A06DF1C887A}" type="datetimeFigureOut">
              <a:rPr lang="en-US"/>
              <a:pPr>
                <a:defRPr/>
              </a:pPr>
              <a:t>3/6/2012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86B4576-4953-405E-8FEA-A8BD613A686A}"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0E21CB55-FF1F-4F8E-9BBD-2148E374DBC6}" type="datetimeFigureOut">
              <a:rPr lang="en-US"/>
              <a:pPr>
                <a:defRPr/>
              </a:pPr>
              <a:t>3/6/2012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F60FFA7-900A-4915-850E-A74766400850}"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0.xml"/><Relationship Id="rId1" Type="http://schemas.openxmlformats.org/officeDocument/2006/relationships/slideLayout" Target="../slideLayouts/slideLayout20.xml"/><Relationship Id="rId4" Type="http://schemas.openxmlformats.org/officeDocument/2006/relationships/image" Target="../media/image2.jpeg"/></Relationships>
</file>

<file path=ppt/slideMasters/_rels/slideMaster11.xml.rels><?xml version="1.0" encoding="UTF-8" standalone="yes"?>
<Relationships xmlns="http://schemas.openxmlformats.org/package/2006/relationships"><Relationship Id="rId3" Type="http://schemas.openxmlformats.org/officeDocument/2006/relationships/slideLayout" Target="../slideLayouts/slideLayout23.xml"/><Relationship Id="rId7" Type="http://schemas.openxmlformats.org/officeDocument/2006/relationships/image" Target="../media/image3.jpeg"/><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image" Target="../media/image2.jpeg"/><Relationship Id="rId5" Type="http://schemas.openxmlformats.org/officeDocument/2006/relationships/image" Target="../media/image1.png"/><Relationship Id="rId4"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2" Type="http://schemas.openxmlformats.org/officeDocument/2006/relationships/theme" Target="../theme/theme12.xml"/><Relationship Id="rId1" Type="http://schemas.openxmlformats.org/officeDocument/2006/relationships/slideLayout" Target="../slideLayouts/slideLayout24.xml"/></Relationships>
</file>

<file path=ppt/slideMasters/_rels/slideMaster13.xml.rels><?xml version="1.0" encoding="UTF-8" standalone="yes"?>
<Relationships xmlns="http://schemas.openxmlformats.org/package/2006/relationships"><Relationship Id="rId1"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1"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1" Type="http://schemas.openxmlformats.org/officeDocument/2006/relationships/theme" Target="../theme/theme15.xml"/></Relationships>
</file>

<file path=ppt/slideMasters/_rels/slideMaster16.xml.rels><?xml version="1.0" encoding="UTF-8" standalone="yes"?>
<Relationships xmlns="http://schemas.openxmlformats.org/package/2006/relationships"><Relationship Id="rId1" Type="http://schemas.openxmlformats.org/officeDocument/2006/relationships/theme" Target="../theme/theme16.xml"/></Relationships>
</file>

<file path=ppt/slideMasters/_rels/slideMaster17.xml.rels><?xml version="1.0" encoding="UTF-8" standalone="yes"?>
<Relationships xmlns="http://schemas.openxmlformats.org/package/2006/relationships"><Relationship Id="rId2" Type="http://schemas.openxmlformats.org/officeDocument/2006/relationships/theme" Target="../theme/theme17.xml"/><Relationship Id="rId1" Type="http://schemas.openxmlformats.org/officeDocument/2006/relationships/slideLayout" Target="../slideLayouts/slideLayout25.xml"/></Relationships>
</file>

<file path=ppt/slideMasters/_rels/slideMaster18.xml.rels><?xml version="1.0" encoding="UTF-8" standalone="yes"?>
<Relationships xmlns="http://schemas.openxmlformats.org/package/2006/relationships"><Relationship Id="rId2" Type="http://schemas.openxmlformats.org/officeDocument/2006/relationships/theme" Target="../theme/theme18.xml"/><Relationship Id="rId1" Type="http://schemas.openxmlformats.org/officeDocument/2006/relationships/slideLayout" Target="../slideLayouts/slideLayout26.xml"/></Relationships>
</file>

<file path=ppt/slideMasters/_rels/slideMaster19.xml.rels><?xml version="1.0" encoding="UTF-8" standalone="yes"?>
<Relationships xmlns="http://schemas.openxmlformats.org/package/2006/relationships"><Relationship Id="rId1" Type="http://schemas.openxmlformats.org/officeDocument/2006/relationships/theme" Target="../theme/theme1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5" Type="http://schemas.openxmlformats.org/officeDocument/2006/relationships/image" Target="../media/image2.jpeg"/><Relationship Id="rId4" Type="http://schemas.openxmlformats.org/officeDocument/2006/relationships/image" Target="../media/image1.png"/></Relationships>
</file>

<file path=ppt/slideMasters/_rels/slideMaster20.xml.rels><?xml version="1.0" encoding="UTF-8" standalone="yes"?>
<Relationships xmlns="http://schemas.openxmlformats.org/package/2006/relationships"><Relationship Id="rId1" Type="http://schemas.openxmlformats.org/officeDocument/2006/relationships/theme" Target="../theme/theme20.xml"/></Relationships>
</file>

<file path=ppt/slideMasters/_rels/slideMaster21.xml.rels><?xml version="1.0" encoding="UTF-8" standalone="yes"?>
<Relationships xmlns="http://schemas.openxmlformats.org/package/2006/relationships"><Relationship Id="rId1" Type="http://schemas.openxmlformats.org/officeDocument/2006/relationships/theme" Target="../theme/theme21.xml"/></Relationships>
</file>

<file path=ppt/slideMasters/_rels/slideMaster22.xml.rels><?xml version="1.0" encoding="UTF-8" standalone="yes"?>
<Relationships xmlns="http://schemas.openxmlformats.org/package/2006/relationships"><Relationship Id="rId1" Type="http://schemas.openxmlformats.org/officeDocument/2006/relationships/theme" Target="../theme/theme22.xml"/></Relationships>
</file>

<file path=ppt/slideMasters/_rels/slideMaster23.xml.rels><?xml version="1.0" encoding="UTF-8" standalone="yes"?>
<Relationships xmlns="http://schemas.openxmlformats.org/package/2006/relationships"><Relationship Id="rId1" Type="http://schemas.openxmlformats.org/officeDocument/2006/relationships/theme" Target="../theme/theme23.xml"/></Relationships>
</file>

<file path=ppt/slideMasters/_rels/slideMaster24.xml.rels><?xml version="1.0" encoding="UTF-8" standalone="yes"?>
<Relationships xmlns="http://schemas.openxmlformats.org/package/2006/relationships"><Relationship Id="rId2" Type="http://schemas.openxmlformats.org/officeDocument/2006/relationships/theme" Target="../theme/theme24.xml"/><Relationship Id="rId1" Type="http://schemas.openxmlformats.org/officeDocument/2006/relationships/slideLayout" Target="../slideLayouts/slideLayout27.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25.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26.xml.rels><?xml version="1.0" encoding="UTF-8" standalone="yes"?>
<Relationships xmlns="http://schemas.openxmlformats.org/package/2006/relationships"><Relationship Id="rId3" Type="http://schemas.openxmlformats.org/officeDocument/2006/relationships/theme" Target="../theme/theme26.xml"/><Relationship Id="rId2" Type="http://schemas.openxmlformats.org/officeDocument/2006/relationships/slideLayout" Target="../slideLayouts/slideLayout40.xml"/><Relationship Id="rId1" Type="http://schemas.openxmlformats.org/officeDocument/2006/relationships/slideLayout" Target="../slideLayouts/slideLayout39.xml"/><Relationship Id="rId5" Type="http://schemas.openxmlformats.org/officeDocument/2006/relationships/image" Target="../media/image2.jpeg"/><Relationship Id="rId4" Type="http://schemas.openxmlformats.org/officeDocument/2006/relationships/image" Target="../media/image1.png"/></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48.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theme" Target="../theme/theme27.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59.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theme" Target="../theme/theme28.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_rels/slideMaster29.xml.rels><?xml version="1.0" encoding="UTF-8" standalone="yes"?>
<Relationships xmlns="http://schemas.openxmlformats.org/package/2006/relationships"><Relationship Id="rId2" Type="http://schemas.openxmlformats.org/officeDocument/2006/relationships/theme" Target="../theme/theme29.xml"/><Relationship Id="rId1" Type="http://schemas.openxmlformats.org/officeDocument/2006/relationships/slideLayout" Target="../slideLayouts/slideLayout63.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4.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theme" Target="../theme/theme30.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slideLayout" Target="../slideLayouts/slideLayout75.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s>
</file>

<file path=ppt/slideMasters/_rels/slideMaster4.xml.rels><?xml version="1.0" encoding="UTF-8" standalone="yes"?>
<Relationships xmlns="http://schemas.openxmlformats.org/package/2006/relationships"><Relationship Id="rId1"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5.xml"/><Relationship Id="rId1" Type="http://schemas.openxmlformats.org/officeDocument/2006/relationships/slideLayout" Target="../slideLayouts/slideLayout15.xml"/><Relationship Id="rId4" Type="http://schemas.openxmlformats.org/officeDocument/2006/relationships/image" Target="../media/image2.jpeg"/></Relationships>
</file>

<file path=ppt/slideMasters/_rels/slideMaster6.xml.rels><?xml version="1.0" encoding="UTF-8" standalone="yes"?>
<Relationships xmlns="http://schemas.openxmlformats.org/package/2006/relationships"><Relationship Id="rId1"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16.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17.xml"/></Relationships>
</file>

<file path=ppt/slideMasters/_rels/slideMaster9.xml.rels><?xml version="1.0" encoding="UTF-8" standalone="yes"?>
<Relationships xmlns="http://schemas.openxmlformats.org/package/2006/relationships"><Relationship Id="rId3" Type="http://schemas.openxmlformats.org/officeDocument/2006/relationships/theme" Target="../theme/theme9.xml"/><Relationship Id="rId2" Type="http://schemas.openxmlformats.org/officeDocument/2006/relationships/slideLayout" Target="../slideLayouts/slideLayout19.xml"/><Relationship Id="rId1" Type="http://schemas.openxmlformats.org/officeDocument/2006/relationships/slideLayout" Target="../slideLayouts/slideLayout18.xml"/><Relationship Id="rId5" Type="http://schemas.openxmlformats.org/officeDocument/2006/relationships/image" Target="../media/image2.jpeg"/><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A0D2EEC0-B6A8-49F9-971F-660EFC856AF8}" type="datetimeFigureOut">
              <a:rPr lang="en-US"/>
              <a:pPr>
                <a:defRPr/>
              </a:pPr>
              <a:t>3/6/2012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3E926685-D82C-4431-8742-7B85380D03A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bwMode="auto">
          <a:xfrm>
            <a:off x="0" y="0"/>
            <a:ext cx="9144000" cy="914400"/>
          </a:xfrm>
          <a:prstGeom prst="rect">
            <a:avLst/>
          </a:prstGeom>
          <a:solidFill>
            <a:srgbClr val="008C9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a:lnSpc>
                <a:spcPct val="120000"/>
              </a:lnSpc>
              <a:spcBef>
                <a:spcPct val="50000"/>
              </a:spcBef>
            </a:pPr>
            <a:endParaRPr lang="en-US" sz="2400" b="1">
              <a:solidFill>
                <a:srgbClr val="000000"/>
              </a:solidFill>
              <a:latin typeface="Trebuchet MS" pitchFamily="34" charset="0"/>
            </a:endParaRPr>
          </a:p>
        </p:txBody>
      </p:sp>
      <p:sp>
        <p:nvSpPr>
          <p:cNvPr id="8" name="Rectangle 7"/>
          <p:cNvSpPr/>
          <p:nvPr userDrawn="1"/>
        </p:nvSpPr>
        <p:spPr bwMode="auto">
          <a:xfrm>
            <a:off x="0" y="914401"/>
            <a:ext cx="9144000" cy="45720"/>
          </a:xfrm>
          <a:prstGeom prst="rect">
            <a:avLst/>
          </a:prstGeom>
          <a:solidFill>
            <a:srgbClr val="74CBC8"/>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a:lnSpc>
                <a:spcPct val="120000"/>
              </a:lnSpc>
              <a:spcBef>
                <a:spcPct val="50000"/>
              </a:spcBef>
            </a:pPr>
            <a:endParaRPr lang="en-US" sz="2400" b="1">
              <a:solidFill>
                <a:srgbClr val="000000"/>
              </a:solidFill>
              <a:latin typeface="Trebuchet MS" pitchFamily="34" charset="0"/>
            </a:endParaRPr>
          </a:p>
        </p:txBody>
      </p:sp>
      <p:pic>
        <p:nvPicPr>
          <p:cNvPr id="9" name="Picture 8" descr="Compass graphic2 RGB.png"/>
          <p:cNvPicPr>
            <a:picLocks noChangeAspect="1"/>
          </p:cNvPicPr>
          <p:nvPr userDrawn="1"/>
        </p:nvPicPr>
        <p:blipFill>
          <a:blip r:embed="rId3" cstate="screen"/>
          <a:stretch>
            <a:fillRect/>
          </a:stretch>
        </p:blipFill>
        <p:spPr>
          <a:xfrm>
            <a:off x="4495800" y="-304799"/>
            <a:ext cx="6347464" cy="8498580"/>
          </a:xfrm>
          <a:prstGeom prst="rect">
            <a:avLst/>
          </a:prstGeom>
        </p:spPr>
      </p:pic>
      <p:pic>
        <p:nvPicPr>
          <p:cNvPr id="12" name="Picture 11" descr="WJ_FINAL_LOGO.jpg"/>
          <p:cNvPicPr>
            <a:picLocks noChangeAspect="1"/>
          </p:cNvPicPr>
          <p:nvPr userDrawn="1"/>
        </p:nvPicPr>
        <p:blipFill>
          <a:blip r:embed="rId4" cstate="screen"/>
          <a:stretch>
            <a:fillRect/>
          </a:stretch>
        </p:blipFill>
        <p:spPr>
          <a:xfrm>
            <a:off x="457200" y="6248401"/>
            <a:ext cx="1600200" cy="417114"/>
          </a:xfrm>
          <a:prstGeom prst="rect">
            <a:avLst/>
          </a:prstGeom>
        </p:spPr>
      </p:pic>
    </p:spTree>
  </p:cSld>
  <p:clrMap bg1="lt1" tx1="dk1" bg2="lt2" tx2="dk2" accent1="accent1" accent2="accent2" accent3="accent3" accent4="accent4" accent5="accent5" accent6="accent6" hlink="hlink" folHlink="folHlink"/>
  <p:sldLayoutIdLst>
    <p:sldLayoutId id="2147483761"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bwMode="auto">
          <a:xfrm>
            <a:off x="0" y="0"/>
            <a:ext cx="9144000" cy="914400"/>
          </a:xfrm>
          <a:prstGeom prst="rect">
            <a:avLst/>
          </a:prstGeom>
          <a:solidFill>
            <a:srgbClr val="008C99"/>
          </a:solidFill>
          <a:ln w="9525" cap="flat" cmpd="sng" algn="ctr">
            <a:noFill/>
            <a:prstDash val="solid"/>
            <a:round/>
            <a:headEnd type="none" w="med" len="med"/>
            <a:tailEnd type="none" w="med" len="med"/>
          </a:ln>
          <a:effectLst/>
        </p:spPr>
        <p:txBody>
          <a:bodyPr>
            <a:spAutoFit/>
          </a:bodyPr>
          <a:lstStyle/>
          <a:p>
            <a:pPr>
              <a:lnSpc>
                <a:spcPct val="120000"/>
              </a:lnSpc>
              <a:spcBef>
                <a:spcPct val="50000"/>
              </a:spcBef>
              <a:defRPr/>
            </a:pPr>
            <a:endParaRPr lang="en-US" sz="2400" b="1">
              <a:solidFill>
                <a:srgbClr val="000000"/>
              </a:solidFill>
              <a:latin typeface="Trebuchet MS" pitchFamily="34" charset="0"/>
            </a:endParaRPr>
          </a:p>
        </p:txBody>
      </p:sp>
      <p:sp>
        <p:nvSpPr>
          <p:cNvPr id="8" name="Rectangle 7"/>
          <p:cNvSpPr/>
          <p:nvPr userDrawn="1"/>
        </p:nvSpPr>
        <p:spPr bwMode="auto">
          <a:xfrm>
            <a:off x="0" y="914400"/>
            <a:ext cx="9144000" cy="46038"/>
          </a:xfrm>
          <a:prstGeom prst="rect">
            <a:avLst/>
          </a:prstGeom>
          <a:solidFill>
            <a:srgbClr val="74CBC8"/>
          </a:solidFill>
          <a:ln w="9525" cap="flat" cmpd="sng" algn="ctr">
            <a:noFill/>
            <a:prstDash val="solid"/>
            <a:round/>
            <a:headEnd type="none" w="med" len="med"/>
            <a:tailEnd type="none" w="med" len="med"/>
          </a:ln>
          <a:effectLst/>
        </p:spPr>
        <p:txBody>
          <a:bodyPr>
            <a:spAutoFit/>
          </a:bodyPr>
          <a:lstStyle/>
          <a:p>
            <a:pPr>
              <a:lnSpc>
                <a:spcPct val="120000"/>
              </a:lnSpc>
              <a:spcBef>
                <a:spcPct val="50000"/>
              </a:spcBef>
              <a:defRPr/>
            </a:pPr>
            <a:endParaRPr lang="en-US" sz="2400" b="1">
              <a:solidFill>
                <a:srgbClr val="000000"/>
              </a:solidFill>
              <a:latin typeface="Trebuchet MS" pitchFamily="34" charset="0"/>
            </a:endParaRPr>
          </a:p>
        </p:txBody>
      </p:sp>
      <p:pic>
        <p:nvPicPr>
          <p:cNvPr id="14340" name="Picture 8" descr="Compass graphic2 RGB.png"/>
          <p:cNvPicPr>
            <a:picLocks noChangeAspect="1"/>
          </p:cNvPicPr>
          <p:nvPr userDrawn="1"/>
        </p:nvPicPr>
        <p:blipFill>
          <a:blip r:embed="rId5" cstate="screen"/>
          <a:srcRect/>
          <a:stretch>
            <a:fillRect/>
          </a:stretch>
        </p:blipFill>
        <p:spPr bwMode="auto">
          <a:xfrm>
            <a:off x="4495800" y="-304800"/>
            <a:ext cx="6346825" cy="8497888"/>
          </a:xfrm>
          <a:prstGeom prst="rect">
            <a:avLst/>
          </a:prstGeom>
          <a:noFill/>
          <a:ln w="9525">
            <a:noFill/>
            <a:miter lim="800000"/>
            <a:headEnd/>
            <a:tailEnd/>
          </a:ln>
        </p:spPr>
      </p:pic>
      <p:pic>
        <p:nvPicPr>
          <p:cNvPr id="14341" name="Picture 11" descr="WJ_FINAL_LOGO.jpg"/>
          <p:cNvPicPr>
            <a:picLocks noChangeAspect="1"/>
          </p:cNvPicPr>
          <p:nvPr userDrawn="1"/>
        </p:nvPicPr>
        <p:blipFill>
          <a:blip r:embed="rId6" cstate="screen"/>
          <a:srcRect/>
          <a:stretch>
            <a:fillRect/>
          </a:stretch>
        </p:blipFill>
        <p:spPr bwMode="auto">
          <a:xfrm>
            <a:off x="457200" y="6248400"/>
            <a:ext cx="1600200" cy="417513"/>
          </a:xfrm>
          <a:prstGeom prst="rect">
            <a:avLst/>
          </a:prstGeom>
          <a:noFill/>
          <a:ln w="9525">
            <a:noFill/>
            <a:miter lim="800000"/>
            <a:headEnd/>
            <a:tailEnd/>
          </a:ln>
        </p:spPr>
      </p:pic>
      <p:pic>
        <p:nvPicPr>
          <p:cNvPr id="6" name="Picture 5" descr="NC State Library Logo_thmb.jpg"/>
          <p:cNvPicPr>
            <a:picLocks noChangeAspect="1"/>
          </p:cNvPicPr>
          <p:nvPr userDrawn="1"/>
        </p:nvPicPr>
        <p:blipFill>
          <a:blip r:embed="rId7" cstate="screen"/>
          <a:stretch>
            <a:fillRect/>
          </a:stretch>
        </p:blipFill>
        <p:spPr>
          <a:xfrm>
            <a:off x="2438400" y="6019800"/>
            <a:ext cx="1600200" cy="573024"/>
          </a:xfrm>
          <a:prstGeom prst="rect">
            <a:avLst/>
          </a:prstGeom>
        </p:spPr>
      </p:pic>
    </p:spTree>
  </p:cSld>
  <p:clrMap bg1="lt1" tx1="dk1" bg2="lt2" tx2="dk2" accent1="accent1" accent2="accent2" accent3="accent3" accent4="accent4" accent5="accent5" accent6="accent6" hlink="hlink" folHlink="folHlink"/>
  <p:sldLayoutIdLst>
    <p:sldLayoutId id="2147483838" r:id="rId1"/>
    <p:sldLayoutId id="2147483839" r:id="rId2"/>
    <p:sldLayoutId id="2147483840" r:id="rId3"/>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pPr>
              <a:defRPr/>
            </a:pPr>
            <a:fld id="{702F435B-D28C-496B-96CF-7CB6C8010B8B}" type="datetimeFigureOut">
              <a:rPr lang="en-US">
                <a:solidFill>
                  <a:prstClr val="black">
                    <a:tint val="75000"/>
                  </a:prstClr>
                </a:solidFill>
              </a:rPr>
              <a:pPr>
                <a:defRPr/>
              </a:pPr>
              <a:t>3/6/2012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defRPr>
            </a:lvl1pPr>
          </a:lstStyle>
          <a:p>
            <a:pPr>
              <a:defRPr/>
            </a:pPr>
            <a:fld id="{F20FC528-253C-4091-A100-DC4C72D287A5}" type="slidenum">
              <a:rPr lang="en-US">
                <a:solidFill>
                  <a:prstClr val="black">
                    <a:tint val="75000"/>
                  </a:prstClr>
                </a:solidFill>
              </a:rPr>
              <a:pPr>
                <a:def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66" r:id="rId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pPr>
              <a:defRPr/>
            </a:pPr>
            <a:fld id="{702F435B-D28C-496B-96CF-7CB6C8010B8B}" type="datetimeFigureOut">
              <a:rPr lang="en-US">
                <a:solidFill>
                  <a:prstClr val="black">
                    <a:tint val="75000"/>
                  </a:prstClr>
                </a:solidFill>
              </a:rPr>
              <a:pPr>
                <a:defRPr/>
              </a:pPr>
              <a:t>3/6/2012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defRPr>
            </a:lvl1pPr>
          </a:lstStyle>
          <a:p>
            <a:pPr>
              <a:defRPr/>
            </a:pPr>
            <a:fld id="{F20FC528-253C-4091-A100-DC4C72D287A5}" type="slidenum">
              <a:rPr lang="en-US">
                <a:solidFill>
                  <a:prstClr val="black">
                    <a:tint val="75000"/>
                  </a:prstClr>
                </a:solidFill>
              </a:rPr>
              <a:pPr>
                <a:def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F3B3E0CC-1B1D-4F88-BC7D-4E753570ECB7}" type="datetimeFigureOut">
              <a:rPr lang="en-US">
                <a:solidFill>
                  <a:prstClr val="black">
                    <a:tint val="75000"/>
                  </a:prstClr>
                </a:solidFill>
              </a:rPr>
              <a:pPr>
                <a:defRPr/>
              </a:pPr>
              <a:t>3/6/2012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318EBBDD-B944-4122-B323-0786A64DB4EF}" type="slidenum">
              <a:rPr lang="en-US">
                <a:solidFill>
                  <a:prstClr val="black">
                    <a:tint val="75000"/>
                  </a:prstClr>
                </a:solidFill>
              </a:rPr>
              <a:pPr>
                <a:def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F3B3E0CC-1B1D-4F88-BC7D-4E753570ECB7}" type="datetimeFigureOut">
              <a:rPr lang="en-US">
                <a:solidFill>
                  <a:prstClr val="black">
                    <a:tint val="75000"/>
                  </a:prstClr>
                </a:solidFill>
              </a:rPr>
              <a:pPr>
                <a:defRPr/>
              </a:pPr>
              <a:t>3/6/2012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318EBBDD-B944-4122-B323-0786A64DB4EF}" type="slidenum">
              <a:rPr lang="en-US">
                <a:solidFill>
                  <a:prstClr val="black">
                    <a:tint val="75000"/>
                  </a:prstClr>
                </a:solidFill>
              </a:rPr>
              <a:pPr>
                <a:def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F3B3E0CC-1B1D-4F88-BC7D-4E753570ECB7}" type="datetimeFigureOut">
              <a:rPr lang="en-US">
                <a:solidFill>
                  <a:prstClr val="black">
                    <a:tint val="75000"/>
                  </a:prstClr>
                </a:solidFill>
              </a:rPr>
              <a:pPr>
                <a:defRPr/>
              </a:pPr>
              <a:t>3/6/2012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318EBBDD-B944-4122-B323-0786A64DB4EF}" type="slidenum">
              <a:rPr lang="en-US">
                <a:solidFill>
                  <a:prstClr val="black">
                    <a:tint val="75000"/>
                  </a:prstClr>
                </a:solidFill>
              </a:rPr>
              <a:pPr>
                <a:def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F3B3E0CC-1B1D-4F88-BC7D-4E753570ECB7}" type="datetimeFigureOut">
              <a:rPr lang="en-US">
                <a:solidFill>
                  <a:prstClr val="black">
                    <a:tint val="75000"/>
                  </a:prstClr>
                </a:solidFill>
              </a:rPr>
              <a:pPr>
                <a:defRPr/>
              </a:pPr>
              <a:t>3/6/2012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318EBBDD-B944-4122-B323-0786A64DB4EF}" type="slidenum">
              <a:rPr lang="en-US">
                <a:solidFill>
                  <a:prstClr val="black">
                    <a:tint val="75000"/>
                  </a:prstClr>
                </a:solidFill>
              </a:rPr>
              <a:pPr>
                <a:def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76" r:id="rId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F3B3E0CC-1B1D-4F88-BC7D-4E753570ECB7}" type="datetimeFigureOut">
              <a:rPr lang="en-US">
                <a:solidFill>
                  <a:prstClr val="black">
                    <a:tint val="75000"/>
                  </a:prstClr>
                </a:solidFill>
              </a:rPr>
              <a:pPr>
                <a:defRPr/>
              </a:pPr>
              <a:t>3/6/2012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318EBBDD-B944-4122-B323-0786A64DB4EF}" type="slidenum">
              <a:rPr lang="en-US">
                <a:solidFill>
                  <a:prstClr val="black">
                    <a:tint val="75000"/>
                  </a:prstClr>
                </a:solidFill>
              </a:rPr>
              <a:pPr>
                <a:def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78" r:id="rId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F3B3E0CC-1B1D-4F88-BC7D-4E753570ECB7}" type="datetimeFigureOut">
              <a:rPr lang="en-US">
                <a:solidFill>
                  <a:prstClr val="black">
                    <a:tint val="75000"/>
                  </a:prstClr>
                </a:solidFill>
              </a:rPr>
              <a:pPr>
                <a:defRPr/>
              </a:pPr>
              <a:t>3/6/2012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318EBBDD-B944-4122-B323-0786A64DB4EF}" type="slidenum">
              <a:rPr lang="en-US">
                <a:solidFill>
                  <a:prstClr val="black">
                    <a:tint val="75000"/>
                  </a:prstClr>
                </a:solidFill>
              </a:rPr>
              <a:pPr>
                <a:def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bwMode="auto">
          <a:xfrm>
            <a:off x="0" y="0"/>
            <a:ext cx="9144000" cy="914400"/>
          </a:xfrm>
          <a:prstGeom prst="rect">
            <a:avLst/>
          </a:prstGeom>
          <a:solidFill>
            <a:srgbClr val="008C99"/>
          </a:solidFill>
          <a:ln w="9525" cap="flat" cmpd="sng" algn="ctr">
            <a:noFill/>
            <a:prstDash val="solid"/>
            <a:round/>
            <a:headEnd type="none" w="med" len="med"/>
            <a:tailEnd type="none" w="med" len="med"/>
          </a:ln>
          <a:effectLst/>
        </p:spPr>
        <p:txBody>
          <a:bodyPr>
            <a:spAutoFit/>
          </a:bodyPr>
          <a:lstStyle/>
          <a:p>
            <a:pPr>
              <a:lnSpc>
                <a:spcPct val="120000"/>
              </a:lnSpc>
              <a:spcBef>
                <a:spcPct val="50000"/>
              </a:spcBef>
              <a:defRPr/>
            </a:pPr>
            <a:endParaRPr lang="en-US" sz="2400" b="1">
              <a:solidFill>
                <a:srgbClr val="000000"/>
              </a:solidFill>
              <a:latin typeface="Trebuchet MS" pitchFamily="34" charset="0"/>
            </a:endParaRPr>
          </a:p>
        </p:txBody>
      </p:sp>
      <p:sp>
        <p:nvSpPr>
          <p:cNvPr id="8" name="Rectangle 7"/>
          <p:cNvSpPr/>
          <p:nvPr userDrawn="1"/>
        </p:nvSpPr>
        <p:spPr bwMode="auto">
          <a:xfrm>
            <a:off x="0" y="914400"/>
            <a:ext cx="9144000" cy="46038"/>
          </a:xfrm>
          <a:prstGeom prst="rect">
            <a:avLst/>
          </a:prstGeom>
          <a:solidFill>
            <a:srgbClr val="74CBC8"/>
          </a:solidFill>
          <a:ln w="9525" cap="flat" cmpd="sng" algn="ctr">
            <a:noFill/>
            <a:prstDash val="solid"/>
            <a:round/>
            <a:headEnd type="none" w="med" len="med"/>
            <a:tailEnd type="none" w="med" len="med"/>
          </a:ln>
          <a:effectLst/>
        </p:spPr>
        <p:txBody>
          <a:bodyPr>
            <a:spAutoFit/>
          </a:bodyPr>
          <a:lstStyle/>
          <a:p>
            <a:pPr>
              <a:lnSpc>
                <a:spcPct val="120000"/>
              </a:lnSpc>
              <a:spcBef>
                <a:spcPct val="50000"/>
              </a:spcBef>
              <a:defRPr/>
            </a:pPr>
            <a:endParaRPr lang="en-US" sz="2400" b="1">
              <a:solidFill>
                <a:srgbClr val="000000"/>
              </a:solidFill>
              <a:latin typeface="Trebuchet MS" pitchFamily="34" charset="0"/>
            </a:endParaRPr>
          </a:p>
        </p:txBody>
      </p:sp>
      <p:pic>
        <p:nvPicPr>
          <p:cNvPr id="2052" name="Picture 8" descr="Compass graphic2 RGB.png"/>
          <p:cNvPicPr>
            <a:picLocks noChangeAspect="1"/>
          </p:cNvPicPr>
          <p:nvPr userDrawn="1"/>
        </p:nvPicPr>
        <p:blipFill>
          <a:blip r:embed="rId4" cstate="screen"/>
          <a:srcRect/>
          <a:stretch>
            <a:fillRect/>
          </a:stretch>
        </p:blipFill>
        <p:spPr bwMode="auto">
          <a:xfrm>
            <a:off x="4495800" y="-304800"/>
            <a:ext cx="6346825" cy="8497888"/>
          </a:xfrm>
          <a:prstGeom prst="rect">
            <a:avLst/>
          </a:prstGeom>
          <a:noFill/>
          <a:ln w="9525">
            <a:noFill/>
            <a:miter lim="800000"/>
            <a:headEnd/>
            <a:tailEnd/>
          </a:ln>
        </p:spPr>
      </p:pic>
      <p:pic>
        <p:nvPicPr>
          <p:cNvPr id="2053" name="Picture 11" descr="WJ_FINAL_LOGO.jpg"/>
          <p:cNvPicPr>
            <a:picLocks noChangeAspect="1"/>
          </p:cNvPicPr>
          <p:nvPr userDrawn="1"/>
        </p:nvPicPr>
        <p:blipFill>
          <a:blip r:embed="rId5" cstate="screen"/>
          <a:srcRect/>
          <a:stretch>
            <a:fillRect/>
          </a:stretch>
        </p:blipFill>
        <p:spPr bwMode="auto">
          <a:xfrm>
            <a:off x="457200" y="6248400"/>
            <a:ext cx="1600200" cy="41751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836" r:id="rId1"/>
    <p:sldLayoutId id="2147483740" r:id="rId2"/>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F3B3E0CC-1B1D-4F88-BC7D-4E753570ECB7}" type="datetimeFigureOut">
              <a:rPr lang="en-US">
                <a:solidFill>
                  <a:prstClr val="black">
                    <a:tint val="75000"/>
                  </a:prstClr>
                </a:solidFill>
              </a:rPr>
              <a:pPr>
                <a:defRPr/>
              </a:pPr>
              <a:t>3/6/2012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318EBBDD-B944-4122-B323-0786A64DB4EF}" type="slidenum">
              <a:rPr lang="en-US">
                <a:solidFill>
                  <a:prstClr val="black">
                    <a:tint val="75000"/>
                  </a:prstClr>
                </a:solidFill>
              </a:rPr>
              <a:pPr>
                <a:def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F3B3E0CC-1B1D-4F88-BC7D-4E753570ECB7}" type="datetimeFigureOut">
              <a:rPr lang="en-US">
                <a:solidFill>
                  <a:prstClr val="black">
                    <a:tint val="75000"/>
                  </a:prstClr>
                </a:solidFill>
              </a:rPr>
              <a:pPr>
                <a:defRPr/>
              </a:pPr>
              <a:t>3/6/2012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318EBBDD-B944-4122-B323-0786A64DB4EF}" type="slidenum">
              <a:rPr lang="en-US">
                <a:solidFill>
                  <a:prstClr val="black">
                    <a:tint val="75000"/>
                  </a:prstClr>
                </a:solidFill>
              </a:rPr>
              <a:pPr>
                <a:def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F3B3E0CC-1B1D-4F88-BC7D-4E753570ECB7}" type="datetimeFigureOut">
              <a:rPr lang="en-US">
                <a:solidFill>
                  <a:prstClr val="black">
                    <a:tint val="75000"/>
                  </a:prstClr>
                </a:solidFill>
              </a:rPr>
              <a:pPr>
                <a:defRPr/>
              </a:pPr>
              <a:t>3/6/2012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318EBBDD-B944-4122-B323-0786A64DB4EF}" type="slidenum">
              <a:rPr lang="en-US">
                <a:solidFill>
                  <a:prstClr val="black">
                    <a:tint val="75000"/>
                  </a:prstClr>
                </a:solidFill>
              </a:rPr>
              <a:pPr>
                <a:def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F3B3E0CC-1B1D-4F88-BC7D-4E753570ECB7}" type="datetimeFigureOut">
              <a:rPr lang="en-US">
                <a:solidFill>
                  <a:prstClr val="black">
                    <a:tint val="75000"/>
                  </a:prstClr>
                </a:solidFill>
              </a:rPr>
              <a:pPr>
                <a:defRPr/>
              </a:pPr>
              <a:t>3/6/2012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318EBBDD-B944-4122-B323-0786A64DB4EF}" type="slidenum">
              <a:rPr lang="en-US">
                <a:solidFill>
                  <a:prstClr val="black">
                    <a:tint val="75000"/>
                  </a:prstClr>
                </a:solidFill>
              </a:rPr>
              <a:pPr>
                <a:def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8DD51AA6-5A62-428A-B2AB-37F1FE16D452}" type="datetimeFigureOut">
              <a:rPr lang="en-US" smtClean="0">
                <a:solidFill>
                  <a:prstClr val="black">
                    <a:tint val="75000"/>
                  </a:prstClr>
                </a:solidFill>
                <a:latin typeface="Calibri"/>
              </a:rPr>
              <a:pPr fontAlgn="auto">
                <a:spcBef>
                  <a:spcPts val="0"/>
                </a:spcBef>
                <a:spcAft>
                  <a:spcPts val="0"/>
                </a:spcAft>
              </a:pPr>
              <a:t>3/6/2012</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927F31FA-E820-49A9-9633-B40D2AC3C4B7}" type="slidenum">
              <a:rPr lang="en-US" smtClean="0">
                <a:solidFill>
                  <a:prstClr val="black">
                    <a:tint val="75000"/>
                  </a:prstClr>
                </a:solidFill>
                <a:latin typeface="Calibri"/>
              </a:rPr>
              <a:pPr fontAlgn="auto">
                <a:spcBef>
                  <a:spcPts val="0"/>
                </a:spcBef>
                <a:spcAft>
                  <a:spcPts val="0"/>
                </a:spcAft>
              </a:pPr>
              <a:t>‹#›</a:t>
            </a:fld>
            <a:endParaRPr lang="en-US">
              <a:solidFill>
                <a:prstClr val="black">
                  <a:tint val="75000"/>
                </a:prstClr>
              </a:solidFill>
              <a:latin typeface="Calibri"/>
            </a:endParaRPr>
          </a:p>
        </p:txBody>
      </p:sp>
    </p:spTree>
  </p:cSld>
  <p:clrMap bg1="lt1" tx1="dk1" bg2="lt2" tx2="dk2" accent1="accent1" accent2="accent2" accent3="accent3" accent4="accent4" accent5="accent5" accent6="accent6" hlink="hlink" folHlink="folHlink"/>
  <p:sldLayoutIdLst>
    <p:sldLayoutId id="2147483789"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C04B0358-75E9-4E62-956C-CBF3AAE550D9}" type="datetimeFigureOut">
              <a:rPr lang="en-US">
                <a:solidFill>
                  <a:prstClr val="black">
                    <a:tint val="75000"/>
                  </a:prstClr>
                </a:solidFill>
              </a:rPr>
              <a:pPr>
                <a:defRPr/>
              </a:pPr>
              <a:t>3/6/2012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27299C32-9475-4893-B80C-0F2FB7766A26}" type="slidenum">
              <a:rPr lang="en-US">
                <a:solidFill>
                  <a:prstClr val="black">
                    <a:tint val="75000"/>
                  </a:prstClr>
                </a:solidFill>
              </a:rPr>
              <a:pPr>
                <a:def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 id="2147483800" r:id="rId6"/>
    <p:sldLayoutId id="2147483801" r:id="rId7"/>
    <p:sldLayoutId id="2147483802" r:id="rId8"/>
    <p:sldLayoutId id="2147483803" r:id="rId9"/>
    <p:sldLayoutId id="2147483804" r:id="rId10"/>
    <p:sldLayoutId id="2147483805"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bwMode="auto">
          <a:xfrm>
            <a:off x="0" y="0"/>
            <a:ext cx="9144000" cy="914400"/>
          </a:xfrm>
          <a:prstGeom prst="rect">
            <a:avLst/>
          </a:prstGeom>
          <a:solidFill>
            <a:srgbClr val="008C99"/>
          </a:solidFill>
          <a:ln w="9525" cap="flat" cmpd="sng" algn="ctr">
            <a:noFill/>
            <a:prstDash val="solid"/>
            <a:round/>
            <a:headEnd type="none" w="med" len="med"/>
            <a:tailEnd type="none" w="med" len="med"/>
          </a:ln>
          <a:effectLst/>
        </p:spPr>
        <p:txBody>
          <a:bodyPr>
            <a:spAutoFit/>
          </a:bodyPr>
          <a:lstStyle/>
          <a:p>
            <a:pPr>
              <a:lnSpc>
                <a:spcPct val="120000"/>
              </a:lnSpc>
              <a:spcBef>
                <a:spcPct val="50000"/>
              </a:spcBef>
              <a:defRPr/>
            </a:pPr>
            <a:endParaRPr lang="en-US" sz="2400" b="1">
              <a:solidFill>
                <a:srgbClr val="000000"/>
              </a:solidFill>
              <a:latin typeface="Trebuchet MS" pitchFamily="34" charset="0"/>
            </a:endParaRPr>
          </a:p>
        </p:txBody>
      </p:sp>
      <p:sp>
        <p:nvSpPr>
          <p:cNvPr id="8" name="Rectangle 7"/>
          <p:cNvSpPr/>
          <p:nvPr userDrawn="1"/>
        </p:nvSpPr>
        <p:spPr bwMode="auto">
          <a:xfrm>
            <a:off x="0" y="914400"/>
            <a:ext cx="9144000" cy="46038"/>
          </a:xfrm>
          <a:prstGeom prst="rect">
            <a:avLst/>
          </a:prstGeom>
          <a:solidFill>
            <a:srgbClr val="74CBC8"/>
          </a:solidFill>
          <a:ln w="9525" cap="flat" cmpd="sng" algn="ctr">
            <a:noFill/>
            <a:prstDash val="solid"/>
            <a:round/>
            <a:headEnd type="none" w="med" len="med"/>
            <a:tailEnd type="none" w="med" len="med"/>
          </a:ln>
          <a:effectLst/>
        </p:spPr>
        <p:txBody>
          <a:bodyPr>
            <a:spAutoFit/>
          </a:bodyPr>
          <a:lstStyle/>
          <a:p>
            <a:pPr>
              <a:lnSpc>
                <a:spcPct val="120000"/>
              </a:lnSpc>
              <a:spcBef>
                <a:spcPct val="50000"/>
              </a:spcBef>
              <a:defRPr/>
            </a:pPr>
            <a:endParaRPr lang="en-US" sz="2400" b="1">
              <a:solidFill>
                <a:srgbClr val="000000"/>
              </a:solidFill>
              <a:latin typeface="Trebuchet MS" pitchFamily="34" charset="0"/>
            </a:endParaRPr>
          </a:p>
        </p:txBody>
      </p:sp>
      <p:pic>
        <p:nvPicPr>
          <p:cNvPr id="2052" name="Picture 8" descr="Compass graphic2 RGB.png"/>
          <p:cNvPicPr>
            <a:picLocks noChangeAspect="1"/>
          </p:cNvPicPr>
          <p:nvPr userDrawn="1"/>
        </p:nvPicPr>
        <p:blipFill>
          <a:blip r:embed="rId4" cstate="screen"/>
          <a:srcRect/>
          <a:stretch>
            <a:fillRect/>
          </a:stretch>
        </p:blipFill>
        <p:spPr bwMode="auto">
          <a:xfrm>
            <a:off x="4495800" y="-304800"/>
            <a:ext cx="6346825" cy="8497888"/>
          </a:xfrm>
          <a:prstGeom prst="rect">
            <a:avLst/>
          </a:prstGeom>
          <a:noFill/>
          <a:ln w="9525">
            <a:noFill/>
            <a:miter lim="800000"/>
            <a:headEnd/>
            <a:tailEnd/>
          </a:ln>
        </p:spPr>
      </p:pic>
      <p:pic>
        <p:nvPicPr>
          <p:cNvPr id="2053" name="Picture 11" descr="WJ_FINAL_LOGO.jpg"/>
          <p:cNvPicPr>
            <a:picLocks noChangeAspect="1"/>
          </p:cNvPicPr>
          <p:nvPr userDrawn="1"/>
        </p:nvPicPr>
        <p:blipFill>
          <a:blip r:embed="rId5" cstate="screen"/>
          <a:srcRect/>
          <a:stretch>
            <a:fillRect/>
          </a:stretch>
        </p:blipFill>
        <p:spPr bwMode="auto">
          <a:xfrm>
            <a:off x="457200" y="6248400"/>
            <a:ext cx="1600200" cy="41751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807" r:id="rId1"/>
    <p:sldLayoutId id="2147483809" r:id="rId2"/>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A0D2EEC0-B6A8-49F9-971F-660EFC856AF8}" type="datetimeFigureOut">
              <a:rPr lang="en-US">
                <a:solidFill>
                  <a:prstClr val="black">
                    <a:tint val="75000"/>
                  </a:prstClr>
                </a:solidFill>
              </a:rPr>
              <a:pPr>
                <a:defRPr/>
              </a:pPr>
              <a:t>3/6/2012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3E926685-D82C-4431-8742-7B85380D03A2}" type="slidenum">
              <a:rPr lang="en-US">
                <a:solidFill>
                  <a:prstClr val="black">
                    <a:tint val="75000"/>
                  </a:prstClr>
                </a:solidFill>
              </a:rPr>
              <a:pPr>
                <a:def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811" r:id="rId1"/>
    <p:sldLayoutId id="2147483812" r:id="rId2"/>
    <p:sldLayoutId id="2147483813" r:id="rId3"/>
    <p:sldLayoutId id="2147483814" r:id="rId4"/>
    <p:sldLayoutId id="2147483815" r:id="rId5"/>
    <p:sldLayoutId id="2147483816" r:id="rId6"/>
    <p:sldLayoutId id="2147483817" r:id="rId7"/>
    <p:sldLayoutId id="2147483818" r:id="rId8"/>
    <p:sldLayoutId id="2147483819" r:id="rId9"/>
    <p:sldLayoutId id="2147483820" r:id="rId10"/>
    <p:sldLayoutId id="2147483821"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A0D2EEC0-B6A8-49F9-971F-660EFC856AF8}" type="datetimeFigureOut">
              <a:rPr lang="en-US">
                <a:solidFill>
                  <a:prstClr val="black">
                    <a:tint val="75000"/>
                  </a:prstClr>
                </a:solidFill>
              </a:rPr>
              <a:pPr>
                <a:defRPr/>
              </a:pPr>
              <a:t>3/6/2012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3E926685-D82C-4431-8742-7B85380D03A2}" type="slidenum">
              <a:rPr lang="en-US">
                <a:solidFill>
                  <a:prstClr val="black">
                    <a:tint val="75000"/>
                  </a:prstClr>
                </a:solidFill>
              </a:rPr>
              <a:pPr>
                <a:def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823" r:id="rId1"/>
    <p:sldLayoutId id="2147483824" r:id="rId2"/>
    <p:sldLayoutId id="2147483825" r:id="rId3"/>
    <p:sldLayoutId id="2147483826" r:id="rId4"/>
    <p:sldLayoutId id="2147483827" r:id="rId5"/>
    <p:sldLayoutId id="2147483828" r:id="rId6"/>
    <p:sldLayoutId id="2147483829" r:id="rId7"/>
    <p:sldLayoutId id="2147483830" r:id="rId8"/>
    <p:sldLayoutId id="2147483831" r:id="rId9"/>
    <p:sldLayoutId id="2147483832" r:id="rId10"/>
    <p:sldLayoutId id="2147483833"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14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614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prstClr val="black">
                    <a:tint val="75000"/>
                  </a:prstClr>
                </a:solidFill>
                <a:latin typeface="Calibri"/>
              </a:defRPr>
            </a:lvl1pPr>
          </a:lstStyle>
          <a:p>
            <a:pPr>
              <a:defRPr/>
            </a:pPr>
            <a:fld id="{BF7B9A83-4A76-4451-BCBF-C299A1AF3518}" type="datetimeFigureOut">
              <a:rPr lang="en-US"/>
              <a:pPr>
                <a:defRPr/>
              </a:pPr>
              <a:t>3/6/2012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prstClr val="black">
                    <a:tint val="75000"/>
                  </a:prstClr>
                </a:solidFill>
                <a:latin typeface="Calibri"/>
              </a:defRPr>
            </a:lvl1pPr>
          </a:lstStyle>
          <a:p>
            <a:pPr>
              <a:defRPr/>
            </a:pPr>
            <a:fld id="{C4FDD160-A076-454A-82EB-0EAC1D1D83F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835" r:id="rId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14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614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prstClr val="black">
                    <a:tint val="75000"/>
                  </a:prstClr>
                </a:solidFill>
                <a:latin typeface="Calibri"/>
              </a:defRPr>
            </a:lvl1pPr>
          </a:lstStyle>
          <a:p>
            <a:pPr>
              <a:defRPr/>
            </a:pPr>
            <a:fld id="{BF7B9A83-4A76-4451-BCBF-C299A1AF3518}" type="datetimeFigureOut">
              <a:rPr lang="en-US"/>
              <a:pPr>
                <a:defRPr/>
              </a:pPr>
              <a:t>3/6/2012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prstClr val="black">
                    <a:tint val="75000"/>
                  </a:prstClr>
                </a:solidFill>
                <a:latin typeface="Calibri"/>
              </a:defRPr>
            </a:lvl1pPr>
          </a:lstStyle>
          <a:p>
            <a:pPr>
              <a:defRPr/>
            </a:pPr>
            <a:fld id="{C4FDD160-A076-454A-82EB-0EAC1D1D83F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45" r:id="rId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A0D2EEC0-B6A8-49F9-971F-660EFC856AF8}" type="datetimeFigureOut">
              <a:rPr lang="en-US">
                <a:solidFill>
                  <a:prstClr val="black">
                    <a:tint val="75000"/>
                  </a:prstClr>
                </a:solidFill>
              </a:rPr>
              <a:pPr>
                <a:defRPr/>
              </a:pPr>
              <a:t>3/6/2012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3E926685-D82C-4431-8742-7B85380D03A2}" type="slidenum">
              <a:rPr lang="en-US">
                <a:solidFill>
                  <a:prstClr val="black">
                    <a:tint val="75000"/>
                  </a:prstClr>
                </a:solidFill>
              </a:rPr>
              <a:pPr>
                <a:def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842" r:id="rId1"/>
    <p:sldLayoutId id="2147483843" r:id="rId2"/>
    <p:sldLayoutId id="2147483844" r:id="rId3"/>
    <p:sldLayoutId id="2147483845" r:id="rId4"/>
    <p:sldLayoutId id="2147483846" r:id="rId5"/>
    <p:sldLayoutId id="2147483847" r:id="rId6"/>
    <p:sldLayoutId id="2147483848" r:id="rId7"/>
    <p:sldLayoutId id="2147483849" r:id="rId8"/>
    <p:sldLayoutId id="2147483850" r:id="rId9"/>
    <p:sldLayoutId id="2147483851" r:id="rId10"/>
    <p:sldLayoutId id="2147483852" r:id="rId11"/>
    <p:sldLayoutId id="2147483853"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170"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7171"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prstClr val="black">
                    <a:tint val="75000"/>
                  </a:prstClr>
                </a:solidFill>
                <a:latin typeface="Calibri"/>
              </a:defRPr>
            </a:lvl1pPr>
          </a:lstStyle>
          <a:p>
            <a:pPr>
              <a:defRPr/>
            </a:pPr>
            <a:fld id="{19213F06-CAAC-4C83-BDEF-22B7BE14AB62}" type="datetimeFigureOut">
              <a:rPr lang="en-US"/>
              <a:pPr>
                <a:defRPr/>
              </a:pPr>
              <a:t>3/6/2012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prstClr val="black">
                    <a:tint val="75000"/>
                  </a:prstClr>
                </a:solidFill>
                <a:latin typeface="Calibri"/>
              </a:defRPr>
            </a:lvl1pPr>
          </a:lstStyle>
          <a:p>
            <a:pPr>
              <a:defRPr/>
            </a:pPr>
            <a:fld id="{B7BAFB60-1EF4-41FC-83BE-8091E24CDDE2}" type="slidenum">
              <a:rPr lang="en-US"/>
              <a:pPr>
                <a:defRPr/>
              </a:pPr>
              <a:t>‹#›</a:t>
            </a:fld>
            <a:endParaRPr lang="en-US"/>
          </a:p>
        </p:txBody>
      </p:sp>
    </p:spTree>
  </p:cSld>
  <p:clrMap bg1="lt1" tx1="dk1" bg2="lt2" tx2="dk2" accent1="accent1" accent2="accent2" accent3="accent3" accent4="accent4" accent5="accent5" accent6="accent6" hlink="hlink" folHlink="folHlink"/>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bwMode="auto">
          <a:xfrm>
            <a:off x="0" y="0"/>
            <a:ext cx="9144000" cy="914400"/>
          </a:xfrm>
          <a:prstGeom prst="rect">
            <a:avLst/>
          </a:prstGeom>
          <a:solidFill>
            <a:srgbClr val="008C99"/>
          </a:solidFill>
          <a:ln w="9525" cap="flat" cmpd="sng" algn="ctr">
            <a:noFill/>
            <a:prstDash val="solid"/>
            <a:round/>
            <a:headEnd type="none" w="med" len="med"/>
            <a:tailEnd type="none" w="med" len="med"/>
          </a:ln>
          <a:effectLst/>
        </p:spPr>
        <p:txBody>
          <a:bodyPr>
            <a:spAutoFit/>
          </a:bodyPr>
          <a:lstStyle/>
          <a:p>
            <a:pPr>
              <a:lnSpc>
                <a:spcPct val="120000"/>
              </a:lnSpc>
              <a:spcBef>
                <a:spcPct val="50000"/>
              </a:spcBef>
              <a:defRPr/>
            </a:pPr>
            <a:endParaRPr lang="en-US" sz="2400" b="1">
              <a:solidFill>
                <a:srgbClr val="000000"/>
              </a:solidFill>
              <a:latin typeface="Trebuchet MS" pitchFamily="34" charset="0"/>
            </a:endParaRPr>
          </a:p>
        </p:txBody>
      </p:sp>
      <p:sp>
        <p:nvSpPr>
          <p:cNvPr id="8" name="Rectangle 7"/>
          <p:cNvSpPr/>
          <p:nvPr userDrawn="1"/>
        </p:nvSpPr>
        <p:spPr bwMode="auto">
          <a:xfrm>
            <a:off x="0" y="914400"/>
            <a:ext cx="9144000" cy="46038"/>
          </a:xfrm>
          <a:prstGeom prst="rect">
            <a:avLst/>
          </a:prstGeom>
          <a:solidFill>
            <a:srgbClr val="74CBC8"/>
          </a:solidFill>
          <a:ln w="9525" cap="flat" cmpd="sng" algn="ctr">
            <a:noFill/>
            <a:prstDash val="solid"/>
            <a:round/>
            <a:headEnd type="none" w="med" len="med"/>
            <a:tailEnd type="none" w="med" len="med"/>
          </a:ln>
          <a:effectLst/>
        </p:spPr>
        <p:txBody>
          <a:bodyPr>
            <a:spAutoFit/>
          </a:bodyPr>
          <a:lstStyle/>
          <a:p>
            <a:pPr>
              <a:lnSpc>
                <a:spcPct val="120000"/>
              </a:lnSpc>
              <a:spcBef>
                <a:spcPct val="50000"/>
              </a:spcBef>
              <a:defRPr/>
            </a:pPr>
            <a:endParaRPr lang="en-US" sz="2400" b="1">
              <a:solidFill>
                <a:srgbClr val="000000"/>
              </a:solidFill>
              <a:latin typeface="Trebuchet MS" pitchFamily="34" charset="0"/>
            </a:endParaRPr>
          </a:p>
        </p:txBody>
      </p:sp>
      <p:pic>
        <p:nvPicPr>
          <p:cNvPr id="12292" name="Picture 8" descr="Compass graphic2 RGB.png"/>
          <p:cNvPicPr>
            <a:picLocks noChangeAspect="1"/>
          </p:cNvPicPr>
          <p:nvPr userDrawn="1"/>
        </p:nvPicPr>
        <p:blipFill>
          <a:blip r:embed="rId3" cstate="screen"/>
          <a:srcRect/>
          <a:stretch>
            <a:fillRect/>
          </a:stretch>
        </p:blipFill>
        <p:spPr bwMode="auto">
          <a:xfrm>
            <a:off x="4495800" y="-304800"/>
            <a:ext cx="6346825" cy="8497888"/>
          </a:xfrm>
          <a:prstGeom prst="rect">
            <a:avLst/>
          </a:prstGeom>
          <a:noFill/>
          <a:ln w="9525">
            <a:noFill/>
            <a:miter lim="800000"/>
            <a:headEnd/>
            <a:tailEnd/>
          </a:ln>
        </p:spPr>
      </p:pic>
      <p:pic>
        <p:nvPicPr>
          <p:cNvPr id="12293" name="Picture 11" descr="WJ_FINAL_LOGO.jpg"/>
          <p:cNvPicPr>
            <a:picLocks noChangeAspect="1"/>
          </p:cNvPicPr>
          <p:nvPr userDrawn="1"/>
        </p:nvPicPr>
        <p:blipFill>
          <a:blip r:embed="rId4" cstate="screen"/>
          <a:srcRect/>
          <a:stretch>
            <a:fillRect/>
          </a:stretch>
        </p:blipFill>
        <p:spPr bwMode="auto">
          <a:xfrm>
            <a:off x="457200" y="6248400"/>
            <a:ext cx="1600200" cy="41751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751" r:id="rId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3314"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3315"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prstClr val="black">
                    <a:tint val="75000"/>
                  </a:prstClr>
                </a:solidFill>
                <a:latin typeface="Calibri"/>
              </a:defRPr>
            </a:lvl1pPr>
          </a:lstStyle>
          <a:p>
            <a:pPr>
              <a:defRPr/>
            </a:pPr>
            <a:fld id="{B84C1E35-08FD-45FB-8B2D-841A1B53809D}" type="datetimeFigureOut">
              <a:rPr lang="en-US"/>
              <a:pPr>
                <a:defRPr/>
              </a:pPr>
              <a:t>3/6/2012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prstClr val="black">
                    <a:tint val="75000"/>
                  </a:prstClr>
                </a:solidFill>
                <a:latin typeface="Calibri"/>
              </a:defRPr>
            </a:lvl1pPr>
          </a:lstStyle>
          <a:p>
            <a:pPr>
              <a:defRPr/>
            </a:pPr>
            <a:fld id="{C133001B-7B8A-4177-A377-E9ADE2AF3270}" type="slidenum">
              <a:rPr lang="en-US"/>
              <a:pPr>
                <a:defRPr/>
              </a:pPr>
              <a:t>‹#›</a:t>
            </a:fld>
            <a:endParaRPr lang="en-US"/>
          </a:p>
        </p:txBody>
      </p:sp>
    </p:spTree>
  </p:cSld>
  <p:clrMap bg1="lt1" tx1="dk1" bg2="lt2" tx2="dk2" accent1="accent1" accent2="accent2" accent3="accent3" accent4="accent4" accent5="accent5" accent6="accent6" hlink="hlink" folHlink="folHlink"/>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5362"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5363"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prstClr val="black">
                    <a:tint val="75000"/>
                  </a:prstClr>
                </a:solidFill>
                <a:latin typeface="Calibri"/>
              </a:defRPr>
            </a:lvl1pPr>
          </a:lstStyle>
          <a:p>
            <a:pPr>
              <a:defRPr/>
            </a:pPr>
            <a:fld id="{FCEC46D5-211B-4C74-A1CE-23C7B74F595F}" type="datetimeFigureOut">
              <a:rPr lang="en-US"/>
              <a:pPr>
                <a:defRPr/>
              </a:pPr>
              <a:t>3/6/2012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prstClr val="black">
                    <a:tint val="75000"/>
                  </a:prstClr>
                </a:solidFill>
                <a:latin typeface="Calibri"/>
              </a:defRPr>
            </a:lvl1pPr>
          </a:lstStyle>
          <a:p>
            <a:pPr>
              <a:defRPr/>
            </a:pPr>
            <a:fld id="{7431B5A7-78CD-494C-966A-D6DB7FA493A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55" r:id="rId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38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638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prstClr val="black">
                    <a:tint val="75000"/>
                  </a:prstClr>
                </a:solidFill>
                <a:latin typeface="Calibri"/>
              </a:defRPr>
            </a:lvl1pPr>
          </a:lstStyle>
          <a:p>
            <a:pPr>
              <a:defRPr/>
            </a:pPr>
            <a:fld id="{6B50D20B-4853-40DC-BDEC-FBBBAB57E033}" type="datetimeFigureOut">
              <a:rPr lang="en-US"/>
              <a:pPr>
                <a:defRPr/>
              </a:pPr>
              <a:t>3/6/2012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prstClr val="black">
                    <a:tint val="75000"/>
                  </a:prstClr>
                </a:solidFill>
                <a:latin typeface="Calibri"/>
              </a:defRPr>
            </a:lvl1pPr>
          </a:lstStyle>
          <a:p>
            <a:pPr>
              <a:defRPr/>
            </a:pPr>
            <a:fld id="{D3C886D6-D186-47F5-83F5-243C09CF538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56" r:id="rId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bwMode="auto">
          <a:xfrm>
            <a:off x="0" y="0"/>
            <a:ext cx="9144000" cy="914400"/>
          </a:xfrm>
          <a:prstGeom prst="rect">
            <a:avLst/>
          </a:prstGeom>
          <a:solidFill>
            <a:srgbClr val="008C9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a:lnSpc>
                <a:spcPct val="120000"/>
              </a:lnSpc>
              <a:spcBef>
                <a:spcPct val="50000"/>
              </a:spcBef>
            </a:pPr>
            <a:endParaRPr lang="en-US" sz="2400" b="1">
              <a:solidFill>
                <a:srgbClr val="000000"/>
              </a:solidFill>
              <a:latin typeface="Trebuchet MS" pitchFamily="34" charset="0"/>
            </a:endParaRPr>
          </a:p>
        </p:txBody>
      </p:sp>
      <p:sp>
        <p:nvSpPr>
          <p:cNvPr id="8" name="Rectangle 7"/>
          <p:cNvSpPr/>
          <p:nvPr userDrawn="1"/>
        </p:nvSpPr>
        <p:spPr bwMode="auto">
          <a:xfrm>
            <a:off x="0" y="914401"/>
            <a:ext cx="9144000" cy="45720"/>
          </a:xfrm>
          <a:prstGeom prst="rect">
            <a:avLst/>
          </a:prstGeom>
          <a:solidFill>
            <a:srgbClr val="74CBC8"/>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a:lnSpc>
                <a:spcPct val="120000"/>
              </a:lnSpc>
              <a:spcBef>
                <a:spcPct val="50000"/>
              </a:spcBef>
            </a:pPr>
            <a:endParaRPr lang="en-US" sz="2400" b="1">
              <a:solidFill>
                <a:srgbClr val="000000"/>
              </a:solidFill>
              <a:latin typeface="Trebuchet MS" pitchFamily="34" charset="0"/>
            </a:endParaRPr>
          </a:p>
        </p:txBody>
      </p:sp>
      <p:pic>
        <p:nvPicPr>
          <p:cNvPr id="9" name="Picture 8" descr="Compass graphic2 RGB.png"/>
          <p:cNvPicPr>
            <a:picLocks noChangeAspect="1"/>
          </p:cNvPicPr>
          <p:nvPr userDrawn="1"/>
        </p:nvPicPr>
        <p:blipFill>
          <a:blip r:embed="rId4" cstate="screen"/>
          <a:stretch>
            <a:fillRect/>
          </a:stretch>
        </p:blipFill>
        <p:spPr>
          <a:xfrm>
            <a:off x="4495800" y="-304799"/>
            <a:ext cx="6347464" cy="8498580"/>
          </a:xfrm>
          <a:prstGeom prst="rect">
            <a:avLst/>
          </a:prstGeom>
        </p:spPr>
      </p:pic>
      <p:pic>
        <p:nvPicPr>
          <p:cNvPr id="12" name="Picture 11" descr="WJ_FINAL_LOGO.jpg"/>
          <p:cNvPicPr>
            <a:picLocks noChangeAspect="1"/>
          </p:cNvPicPr>
          <p:nvPr userDrawn="1"/>
        </p:nvPicPr>
        <p:blipFill>
          <a:blip r:embed="rId5" cstate="screen"/>
          <a:stretch>
            <a:fillRect/>
          </a:stretch>
        </p:blipFill>
        <p:spPr>
          <a:xfrm>
            <a:off x="457200" y="6248401"/>
            <a:ext cx="1600200" cy="417114"/>
          </a:xfrm>
          <a:prstGeom prst="rect">
            <a:avLst/>
          </a:prstGeom>
        </p:spPr>
      </p:pic>
    </p:spTree>
  </p:cSld>
  <p:clrMap bg1="lt1" tx1="dk1" bg2="lt2" tx2="dk2" accent1="accent1" accent2="accent2" accent3="accent3" accent4="accent4" accent5="accent5" accent6="accent6" hlink="hlink" folHlink="folHlink"/>
  <p:sldLayoutIdLst>
    <p:sldLayoutId id="2147483759" r:id="rId1"/>
    <p:sldLayoutId id="2147483762" r:id="rId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29.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29.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9.xml"/><Relationship Id="rId1" Type="http://schemas.openxmlformats.org/officeDocument/2006/relationships/themeOverride" Target="../theme/themeOverride1.xml"/><Relationship Id="rId5" Type="http://schemas.openxmlformats.org/officeDocument/2006/relationships/hyperlink" Target="http://youtu.be/cL9Wu2kWwSY" TargetMode="External"/><Relationship Id="rId4" Type="http://schemas.openxmlformats.org/officeDocument/2006/relationships/image" Target="../media/image13.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9.xml"/><Relationship Id="rId1" Type="http://schemas.openxmlformats.org/officeDocument/2006/relationships/themeOverride" Target="../theme/themeOverride2.xml"/><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9.xml"/><Relationship Id="rId1" Type="http://schemas.openxmlformats.org/officeDocument/2006/relationships/themeOverride" Target="../theme/themeOverride3.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9.xml"/><Relationship Id="rId1" Type="http://schemas.openxmlformats.org/officeDocument/2006/relationships/themeOverride" Target="../theme/themeOverride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9.xml"/><Relationship Id="rId1" Type="http://schemas.openxmlformats.org/officeDocument/2006/relationships/themeOverride" Target="../theme/themeOverride5.xml"/><Relationship Id="rId4" Type="http://schemas.openxmlformats.org/officeDocument/2006/relationships/image" Target="../media/image15.jpe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9.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jpeg"/><Relationship Id="rId1" Type="http://schemas.openxmlformats.org/officeDocument/2006/relationships/slideLayout" Target="../slideLayouts/slideLayout13.xml"/><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7.xml"/><Relationship Id="rId1" Type="http://schemas.openxmlformats.org/officeDocument/2006/relationships/themeOverride" Target="../theme/themeOverride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7.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47.xml"/><Relationship Id="rId1" Type="http://schemas.openxmlformats.org/officeDocument/2006/relationships/themeOverride" Target="../theme/themeOverride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5.xml"/><Relationship Id="rId1" Type="http://schemas.openxmlformats.org/officeDocument/2006/relationships/slideLayout" Target="../slideLayouts/slideLayout25.xml"/><Relationship Id="rId4" Type="http://schemas.openxmlformats.org/officeDocument/2006/relationships/image" Target="../media/image17.wmf"/></Relationships>
</file>

<file path=ppt/slides/_rels/slide2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6.xml"/><Relationship Id="rId1" Type="http://schemas.openxmlformats.org/officeDocument/2006/relationships/slideLayout" Target="../slideLayouts/slideLayout26.xml"/><Relationship Id="rId4" Type="http://schemas.openxmlformats.org/officeDocument/2006/relationships/image" Target="../media/image17.wmf"/></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8.xml"/><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17.wmf"/></Relationships>
</file>

<file path=ppt/slides/_rels/slide3.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58.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63.xml"/><Relationship Id="rId1" Type="http://schemas.openxmlformats.org/officeDocument/2006/relationships/tags" Target="../tags/tag1.xml"/><Relationship Id="rId6" Type="http://schemas.openxmlformats.org/officeDocument/2006/relationships/image" Target="../media/image25.png"/><Relationship Id="rId5" Type="http://schemas.openxmlformats.org/officeDocument/2006/relationships/image" Target="../media/image17.wmf"/><Relationship Id="rId4" Type="http://schemas.openxmlformats.org/officeDocument/2006/relationships/image" Target="../media/image24.jpeg"/></Relationships>
</file>

<file path=ppt/slides/_rels/slide4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0.xml"/><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17.wmf"/></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notesSlide" Target="../notesSlides/notesSlide43.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70.xml"/><Relationship Id="rId1" Type="http://schemas.openxmlformats.org/officeDocument/2006/relationships/themeOverride" Target="../theme/themeOverride8.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7.xml"/><Relationship Id="rId1" Type="http://schemas.openxmlformats.org/officeDocument/2006/relationships/slideLayout" Target="../slideLayouts/slideLayout27.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75.xml"/><Relationship Id="rId1" Type="http://schemas.openxmlformats.org/officeDocument/2006/relationships/themeOverride" Target="../theme/themeOverride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75.xml"/><Relationship Id="rId1" Type="http://schemas.openxmlformats.org/officeDocument/2006/relationships/themeOverride" Target="../theme/themeOverride10.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1.xml"/><Relationship Id="rId1" Type="http://schemas.openxmlformats.org/officeDocument/2006/relationships/slideLayout" Target="../slideLayouts/slideLayout14.xml"/></Relationships>
</file>

<file path=ppt/slides/_rels/slide5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52.xml"/><Relationship Id="rId1" Type="http://schemas.openxmlformats.org/officeDocument/2006/relationships/slideLayout" Target="../slideLayouts/slideLayout14.xml"/><Relationship Id="rId4" Type="http://schemas.openxmlformats.org/officeDocument/2006/relationships/image" Target="../media/image31.jpe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5.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75.xml"/><Relationship Id="rId1" Type="http://schemas.openxmlformats.org/officeDocument/2006/relationships/themeOverride" Target="../theme/themeOverride11.xml"/></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75.xml"/><Relationship Id="rId1" Type="http://schemas.openxmlformats.org/officeDocument/2006/relationships/themeOverride" Target="../theme/themeOverride12.xml"/><Relationship Id="rId4" Type="http://schemas.openxmlformats.org/officeDocument/2006/relationships/image" Target="../media/image32.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29.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04800" y="1219200"/>
            <a:ext cx="4724400" cy="3724096"/>
          </a:xfrm>
          <a:prstGeom prst="rect">
            <a:avLst/>
          </a:prstGeom>
          <a:noFill/>
        </p:spPr>
        <p:txBody>
          <a:bodyPr>
            <a:spAutoFit/>
          </a:bodyPr>
          <a:lstStyle/>
          <a:p>
            <a:pPr>
              <a:defRPr/>
            </a:pPr>
            <a:r>
              <a:rPr lang="en-US" sz="4800" b="1" dirty="0" smtClean="0">
                <a:latin typeface="+mn-lt"/>
              </a:rPr>
              <a:t>Project Compass: </a:t>
            </a:r>
            <a:r>
              <a:rPr lang="en-US" sz="4800" dirty="0" smtClean="0">
                <a:latin typeface="+mn-lt"/>
              </a:rPr>
              <a:t>Libraries </a:t>
            </a:r>
            <a:r>
              <a:rPr lang="en-US" sz="4800" dirty="0">
                <a:latin typeface="+mn-lt"/>
              </a:rPr>
              <a:t>lead the workforce for the 21</a:t>
            </a:r>
            <a:r>
              <a:rPr lang="en-US" sz="4800" baseline="30000" dirty="0">
                <a:latin typeface="+mn-lt"/>
              </a:rPr>
              <a:t>st</a:t>
            </a:r>
            <a:r>
              <a:rPr lang="en-US" sz="4800" dirty="0">
                <a:latin typeface="+mn-lt"/>
              </a:rPr>
              <a:t> Century</a:t>
            </a:r>
            <a:endParaRPr lang="en-US" sz="4800" dirty="0">
              <a:solidFill>
                <a:prstClr val="white"/>
              </a:solidFill>
              <a:latin typeface="+mn-lt"/>
            </a:endParaRPr>
          </a:p>
          <a:p>
            <a:pPr>
              <a:defRPr/>
            </a:pPr>
            <a:endParaRPr lang="en-US" sz="4400" dirty="0">
              <a:latin typeface="+mn-lt"/>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crenk.com/wp-content/uploads/2010/11/iphone-unlocked.jpg"/>
          <p:cNvPicPr>
            <a:picLocks noChangeAspect="1" noChangeArrowheads="1"/>
          </p:cNvPicPr>
          <p:nvPr/>
        </p:nvPicPr>
        <p:blipFill>
          <a:blip r:embed="rId3" cstate="screen"/>
          <a:srcRect/>
          <a:stretch>
            <a:fillRect/>
          </a:stretch>
        </p:blipFill>
        <p:spPr bwMode="auto">
          <a:xfrm>
            <a:off x="304800" y="990600"/>
            <a:ext cx="4098925" cy="4648200"/>
          </a:xfrm>
          <a:prstGeom prst="rect">
            <a:avLst/>
          </a:prstGeom>
          <a:noFill/>
          <a:ln w="9525">
            <a:noFill/>
            <a:miter lim="800000"/>
            <a:headEnd/>
            <a:tailEnd/>
          </a:ln>
        </p:spPr>
      </p:pic>
      <p:sp>
        <p:nvSpPr>
          <p:cNvPr id="7171" name="Content Placeholder 2"/>
          <p:cNvSpPr txBox="1">
            <a:spLocks/>
          </p:cNvSpPr>
          <p:nvPr/>
        </p:nvSpPr>
        <p:spPr bwMode="auto">
          <a:xfrm>
            <a:off x="4343400" y="990600"/>
            <a:ext cx="4572000" cy="4648200"/>
          </a:xfrm>
          <a:prstGeom prst="rect">
            <a:avLst/>
          </a:prstGeom>
          <a:solidFill>
            <a:schemeClr val="tx1"/>
          </a:solidFill>
          <a:ln w="9525">
            <a:noFill/>
            <a:miter lim="800000"/>
            <a:headEnd/>
            <a:tailEnd/>
          </a:ln>
        </p:spPr>
        <p:txBody>
          <a:bodyPr/>
          <a:lstStyle/>
          <a:p>
            <a:pPr marL="342900" indent="-342900">
              <a:spcBef>
                <a:spcPct val="20000"/>
              </a:spcBef>
              <a:buFont typeface="Arial" charset="0"/>
              <a:buNone/>
            </a:pPr>
            <a:r>
              <a:rPr lang="en-US" sz="3200" dirty="0" smtClean="0">
                <a:solidFill>
                  <a:prstClr val="white"/>
                </a:solidFill>
                <a:latin typeface="Calibri" pitchFamily="34" charset="0"/>
              </a:rPr>
              <a:t>What skills do you need to use this 21</a:t>
            </a:r>
            <a:r>
              <a:rPr lang="en-US" sz="3200" baseline="30000" dirty="0" smtClean="0">
                <a:solidFill>
                  <a:prstClr val="white"/>
                </a:solidFill>
                <a:latin typeface="Calibri" pitchFamily="34" charset="0"/>
              </a:rPr>
              <a:t>st</a:t>
            </a:r>
            <a:r>
              <a:rPr lang="en-US" sz="3200" dirty="0" smtClean="0">
                <a:solidFill>
                  <a:prstClr val="white"/>
                </a:solidFill>
                <a:latin typeface="Calibri" pitchFamily="34" charset="0"/>
              </a:rPr>
              <a:t>  century piece of technology?</a:t>
            </a:r>
          </a:p>
          <a:p>
            <a:pPr marL="342900" indent="-342900">
              <a:spcBef>
                <a:spcPct val="20000"/>
              </a:spcBef>
              <a:buFont typeface="Arial" charset="0"/>
              <a:buNone/>
            </a:pPr>
            <a:endParaRPr lang="en-US" sz="1400" dirty="0" smtClean="0">
              <a:solidFill>
                <a:prstClr val="white"/>
              </a:solidFill>
              <a:latin typeface="Calibri" pitchFamily="34" charset="0"/>
            </a:endParaRPr>
          </a:p>
          <a:p>
            <a:pPr marL="342900" indent="-342900">
              <a:spcBef>
                <a:spcPct val="20000"/>
              </a:spcBef>
              <a:buFont typeface="Arial" charset="0"/>
              <a:buChar char="•"/>
            </a:pPr>
            <a:endParaRPr lang="en-US" sz="3200" dirty="0" smtClean="0">
              <a:solidFill>
                <a:prstClr val="white"/>
              </a:solidFill>
              <a:latin typeface="Calibri" pitchFamily="34" charset="0"/>
            </a:endParaRPr>
          </a:p>
          <a:p>
            <a:pPr marL="342900" indent="-342900">
              <a:spcBef>
                <a:spcPct val="20000"/>
              </a:spcBef>
              <a:buFont typeface="Arial" charset="0"/>
              <a:buNone/>
            </a:pPr>
            <a:endParaRPr lang="en-US" sz="3200" dirty="0" smtClean="0">
              <a:solidFill>
                <a:prstClr val="white"/>
              </a:solidFill>
              <a:latin typeface="Calibri" pitchFamily="34" charset="0"/>
            </a:endParaRPr>
          </a:p>
        </p:txBody>
      </p:sp>
      <p:sp>
        <p:nvSpPr>
          <p:cNvPr id="6" name="Rectangle 5"/>
          <p:cNvSpPr/>
          <p:nvPr/>
        </p:nvSpPr>
        <p:spPr>
          <a:xfrm>
            <a:off x="1676400" y="1600200"/>
            <a:ext cx="1981200" cy="31242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crenk.com/wp-content/uploads/2010/11/iphone-unlocked.jpg"/>
          <p:cNvPicPr>
            <a:picLocks noChangeAspect="1" noChangeArrowheads="1"/>
          </p:cNvPicPr>
          <p:nvPr/>
        </p:nvPicPr>
        <p:blipFill>
          <a:blip r:embed="rId3" cstate="screen"/>
          <a:srcRect/>
          <a:stretch>
            <a:fillRect/>
          </a:stretch>
        </p:blipFill>
        <p:spPr bwMode="auto">
          <a:xfrm>
            <a:off x="304800" y="990600"/>
            <a:ext cx="4098925" cy="4648200"/>
          </a:xfrm>
          <a:prstGeom prst="rect">
            <a:avLst/>
          </a:prstGeom>
          <a:noFill/>
          <a:ln w="9525">
            <a:noFill/>
            <a:miter lim="800000"/>
            <a:headEnd/>
            <a:tailEnd/>
          </a:ln>
        </p:spPr>
      </p:pic>
      <p:sp>
        <p:nvSpPr>
          <p:cNvPr id="8195" name="Content Placeholder 2"/>
          <p:cNvSpPr txBox="1">
            <a:spLocks/>
          </p:cNvSpPr>
          <p:nvPr/>
        </p:nvSpPr>
        <p:spPr bwMode="auto">
          <a:xfrm>
            <a:off x="4343400" y="990600"/>
            <a:ext cx="4572000" cy="4648200"/>
          </a:xfrm>
          <a:prstGeom prst="rect">
            <a:avLst/>
          </a:prstGeom>
          <a:solidFill>
            <a:schemeClr val="tx1"/>
          </a:solidFill>
          <a:ln w="9525">
            <a:noFill/>
            <a:miter lim="800000"/>
            <a:headEnd/>
            <a:tailEnd/>
          </a:ln>
        </p:spPr>
        <p:txBody>
          <a:bodyPr/>
          <a:lstStyle/>
          <a:p>
            <a:pPr marL="342900" indent="-342900">
              <a:spcBef>
                <a:spcPct val="20000"/>
              </a:spcBef>
              <a:buFont typeface="Arial" charset="0"/>
              <a:buNone/>
            </a:pPr>
            <a:r>
              <a:rPr lang="en-US" sz="3200" dirty="0" smtClean="0">
                <a:solidFill>
                  <a:prstClr val="white"/>
                </a:solidFill>
                <a:latin typeface="Calibri" pitchFamily="34" charset="0"/>
              </a:rPr>
              <a:t>What skills do you need to use this 21</a:t>
            </a:r>
            <a:r>
              <a:rPr lang="en-US" sz="3200" baseline="30000" dirty="0" smtClean="0">
                <a:solidFill>
                  <a:prstClr val="white"/>
                </a:solidFill>
                <a:latin typeface="Calibri" pitchFamily="34" charset="0"/>
              </a:rPr>
              <a:t>st</a:t>
            </a:r>
            <a:r>
              <a:rPr lang="en-US" sz="3200" dirty="0" smtClean="0">
                <a:solidFill>
                  <a:prstClr val="white"/>
                </a:solidFill>
                <a:latin typeface="Calibri" pitchFamily="34" charset="0"/>
              </a:rPr>
              <a:t>  century piece of technology?</a:t>
            </a:r>
          </a:p>
          <a:p>
            <a:pPr marL="342900" indent="-342900">
              <a:spcBef>
                <a:spcPct val="20000"/>
              </a:spcBef>
              <a:buFont typeface="Arial" charset="0"/>
              <a:buNone/>
            </a:pPr>
            <a:endParaRPr lang="en-US" sz="1400" dirty="0" smtClean="0">
              <a:solidFill>
                <a:prstClr val="white"/>
              </a:solidFill>
              <a:latin typeface="Calibri" pitchFamily="34" charset="0"/>
            </a:endParaRPr>
          </a:p>
          <a:p>
            <a:pPr marL="342900" indent="-342900">
              <a:spcBef>
                <a:spcPct val="20000"/>
              </a:spcBef>
              <a:buFont typeface="Wingdings" pitchFamily="2" charset="2"/>
              <a:buChar char="§"/>
            </a:pPr>
            <a:r>
              <a:rPr lang="en-US" sz="2800" dirty="0" smtClean="0">
                <a:solidFill>
                  <a:prstClr val="white"/>
                </a:solidFill>
                <a:latin typeface="Calibri" pitchFamily="34" charset="0"/>
              </a:rPr>
              <a:t>Problem Solving</a:t>
            </a:r>
          </a:p>
          <a:p>
            <a:pPr marL="342900" indent="-342900">
              <a:spcBef>
                <a:spcPct val="20000"/>
              </a:spcBef>
              <a:buFont typeface="Wingdings" pitchFamily="2" charset="2"/>
              <a:buChar char="§"/>
            </a:pPr>
            <a:r>
              <a:rPr lang="en-US" sz="2800" dirty="0" smtClean="0">
                <a:solidFill>
                  <a:prstClr val="white"/>
                </a:solidFill>
                <a:latin typeface="Calibri" pitchFamily="34" charset="0"/>
              </a:rPr>
              <a:t>Creative Thinking</a:t>
            </a:r>
          </a:p>
          <a:p>
            <a:pPr marL="342900" indent="-342900">
              <a:spcBef>
                <a:spcPct val="20000"/>
              </a:spcBef>
              <a:buFont typeface="Wingdings" pitchFamily="2" charset="2"/>
              <a:buChar char="§"/>
            </a:pPr>
            <a:r>
              <a:rPr lang="en-US" sz="2800" smtClean="0">
                <a:solidFill>
                  <a:prstClr val="white"/>
                </a:solidFill>
                <a:latin typeface="Calibri" pitchFamily="34" charset="0"/>
              </a:rPr>
              <a:t>Tech </a:t>
            </a:r>
            <a:r>
              <a:rPr lang="en-US" sz="2800" dirty="0" smtClean="0">
                <a:solidFill>
                  <a:prstClr val="white"/>
                </a:solidFill>
                <a:latin typeface="Calibri" pitchFamily="34" charset="0"/>
              </a:rPr>
              <a:t>Literacy</a:t>
            </a:r>
          </a:p>
          <a:p>
            <a:pPr marL="342900" indent="-342900">
              <a:spcBef>
                <a:spcPct val="20000"/>
              </a:spcBef>
              <a:buFont typeface="Wingdings" pitchFamily="2" charset="2"/>
              <a:buChar char="§"/>
            </a:pPr>
            <a:r>
              <a:rPr lang="en-US" sz="2800" dirty="0" smtClean="0">
                <a:solidFill>
                  <a:prstClr val="white"/>
                </a:solidFill>
                <a:latin typeface="Calibri" pitchFamily="34" charset="0"/>
              </a:rPr>
              <a:t>Adaptability</a:t>
            </a:r>
          </a:p>
          <a:p>
            <a:pPr marL="342900" indent="-342900">
              <a:spcBef>
                <a:spcPct val="20000"/>
              </a:spcBef>
              <a:buFont typeface="Wingdings" pitchFamily="2" charset="2"/>
              <a:buChar char="§"/>
            </a:pPr>
            <a:r>
              <a:rPr lang="en-US" sz="2800" dirty="0" smtClean="0">
                <a:solidFill>
                  <a:prstClr val="white"/>
                </a:solidFill>
                <a:latin typeface="Calibri" pitchFamily="34" charset="0"/>
              </a:rPr>
              <a:t>Collaboration</a:t>
            </a:r>
          </a:p>
          <a:p>
            <a:pPr marL="342900" indent="-342900">
              <a:spcBef>
                <a:spcPct val="20000"/>
              </a:spcBef>
              <a:buFont typeface="Arial" charset="0"/>
              <a:buChar char="•"/>
            </a:pPr>
            <a:endParaRPr lang="en-US" sz="3200" dirty="0" smtClean="0">
              <a:solidFill>
                <a:prstClr val="white"/>
              </a:solidFill>
              <a:latin typeface="Calibri" pitchFamily="34" charset="0"/>
            </a:endParaRPr>
          </a:p>
          <a:p>
            <a:pPr marL="342900" indent="-342900">
              <a:spcBef>
                <a:spcPct val="20000"/>
              </a:spcBef>
              <a:buFont typeface="Arial" charset="0"/>
              <a:buNone/>
            </a:pPr>
            <a:endParaRPr lang="en-US" sz="3200" dirty="0" smtClean="0">
              <a:solidFill>
                <a:prstClr val="white"/>
              </a:solidFill>
              <a:latin typeface="Calibri" pitchFamily="34" charset="0"/>
            </a:endParaRPr>
          </a:p>
        </p:txBody>
      </p:sp>
      <p:sp>
        <p:nvSpPr>
          <p:cNvPr id="6" name="Rectangle 5"/>
          <p:cNvSpPr/>
          <p:nvPr/>
        </p:nvSpPr>
        <p:spPr>
          <a:xfrm>
            <a:off x="1676400" y="1828800"/>
            <a:ext cx="1981200" cy="28956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nchor="ctr"/>
          <a:lstStyle/>
          <a:p>
            <a:r>
              <a:rPr lang="en-US" sz="2800" dirty="0" smtClean="0">
                <a:latin typeface="+mj-lt"/>
              </a:rPr>
              <a:t>Shift happens!</a:t>
            </a:r>
            <a:endParaRPr lang="en-US" dirty="0">
              <a:latin typeface="+mj-lt"/>
            </a:endParaRPr>
          </a:p>
        </p:txBody>
      </p:sp>
      <p:pic>
        <p:nvPicPr>
          <p:cNvPr id="6" name="Picture 5" descr="DidYouKnow.jpg"/>
          <p:cNvPicPr>
            <a:picLocks noChangeAspect="1"/>
          </p:cNvPicPr>
          <p:nvPr/>
        </p:nvPicPr>
        <p:blipFill>
          <a:blip r:embed="rId4" cstate="screen"/>
          <a:stretch>
            <a:fillRect/>
          </a:stretch>
        </p:blipFill>
        <p:spPr>
          <a:xfrm>
            <a:off x="195541" y="990600"/>
            <a:ext cx="8719859" cy="5867400"/>
          </a:xfrm>
          <a:prstGeom prst="rect">
            <a:avLst/>
          </a:prstGeom>
        </p:spPr>
      </p:pic>
      <p:sp>
        <p:nvSpPr>
          <p:cNvPr id="5" name="Content Placeholder 4"/>
          <p:cNvSpPr>
            <a:spLocks noGrp="1"/>
          </p:cNvSpPr>
          <p:nvPr>
            <p:ph idx="1"/>
          </p:nvPr>
        </p:nvSpPr>
        <p:spPr>
          <a:xfrm>
            <a:off x="1219200" y="6019800"/>
            <a:ext cx="6934200" cy="838200"/>
          </a:xfrm>
        </p:spPr>
        <p:txBody>
          <a:bodyPr/>
          <a:lstStyle/>
          <a:p>
            <a:pPr algn="ctr">
              <a:buNone/>
            </a:pPr>
            <a:r>
              <a:rPr lang="en-US" dirty="0" smtClean="0">
                <a:hlinkClick r:id="rId5"/>
              </a:rPr>
              <a:t>http://youtu.be/cL9Wu2kWwSY </a:t>
            </a:r>
            <a:endParaRPr lang="en-US" dirty="0"/>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nchor="ctr"/>
          <a:lstStyle/>
          <a:p>
            <a:r>
              <a:rPr lang="en-US" sz="2800" dirty="0" smtClean="0">
                <a:latin typeface="+mj-lt"/>
              </a:rPr>
              <a:t>Shifting nature of the workforce</a:t>
            </a:r>
            <a:endParaRPr lang="en-US" sz="2800" dirty="0">
              <a:latin typeface="+mj-lt"/>
            </a:endParaRPr>
          </a:p>
        </p:txBody>
      </p:sp>
      <p:pic>
        <p:nvPicPr>
          <p:cNvPr id="7" name="Content Placeholder 6" descr="20-to-21stC-skills.png"/>
          <p:cNvPicPr>
            <a:picLocks noGrp="1" noChangeAspect="1"/>
          </p:cNvPicPr>
          <p:nvPr>
            <p:ph idx="1"/>
          </p:nvPr>
        </p:nvPicPr>
        <p:blipFill>
          <a:blip r:embed="rId4" cstate="screen"/>
          <a:srcRect l="6481"/>
          <a:stretch>
            <a:fillRect/>
          </a:stretch>
        </p:blipFill>
        <p:spPr>
          <a:xfrm>
            <a:off x="685800" y="1600200"/>
            <a:ext cx="7696200" cy="3612723"/>
          </a:xfrm>
          <a:ln w="57150">
            <a:solidFill>
              <a:srgbClr val="FFD44B"/>
            </a:solidFill>
          </a:ln>
        </p:spPr>
      </p:pic>
      <p:sp>
        <p:nvSpPr>
          <p:cNvPr id="8" name="TextBox 7"/>
          <p:cNvSpPr txBox="1"/>
          <p:nvPr/>
        </p:nvSpPr>
        <p:spPr>
          <a:xfrm>
            <a:off x="609600" y="5562600"/>
            <a:ext cx="7848600" cy="461665"/>
          </a:xfrm>
          <a:prstGeom prst="rect">
            <a:avLst/>
          </a:prstGeom>
          <a:noFill/>
        </p:spPr>
        <p:txBody>
          <a:bodyPr wrap="square" rtlCol="0">
            <a:spAutoFit/>
          </a:bodyPr>
          <a:lstStyle/>
          <a:p>
            <a:pPr algn="ctr" fontAlgn="auto">
              <a:spcBef>
                <a:spcPts val="0"/>
              </a:spcBef>
              <a:spcAft>
                <a:spcPts val="0"/>
              </a:spcAft>
            </a:pPr>
            <a:r>
              <a:rPr lang="en-US" sz="2400" dirty="0">
                <a:solidFill>
                  <a:srgbClr val="9BBB59">
                    <a:lumMod val="40000"/>
                    <a:lumOff val="60000"/>
                  </a:srgbClr>
                </a:solidFill>
                <a:latin typeface="Calibri"/>
                <a:cs typeface="Arial" pitchFamily="34" charset="0"/>
              </a:rPr>
              <a:t>It’s a “globally interconnected information economy.”</a:t>
            </a: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nchor="ctr"/>
          <a:lstStyle/>
          <a:p>
            <a:r>
              <a:rPr lang="en-US" sz="2800" dirty="0" smtClean="0">
                <a:latin typeface="+mj-lt"/>
              </a:rPr>
              <a:t>Lifelong learning</a:t>
            </a:r>
            <a:endParaRPr lang="en-US" sz="2800" dirty="0">
              <a:latin typeface="+mj-lt"/>
            </a:endParaRPr>
          </a:p>
        </p:txBody>
      </p:sp>
      <p:sp>
        <p:nvSpPr>
          <p:cNvPr id="4" name="Content Placeholder 3"/>
          <p:cNvSpPr>
            <a:spLocks noGrp="1"/>
          </p:cNvSpPr>
          <p:nvPr>
            <p:ph idx="1"/>
          </p:nvPr>
        </p:nvSpPr>
        <p:spPr>
          <a:xfrm>
            <a:off x="457200" y="1219201"/>
            <a:ext cx="8229600" cy="4571999"/>
          </a:xfrm>
        </p:spPr>
        <p:txBody>
          <a:bodyPr/>
          <a:lstStyle/>
          <a:p>
            <a:pPr>
              <a:buNone/>
            </a:pPr>
            <a:r>
              <a:rPr lang="en-US" sz="2400" b="0" dirty="0" smtClean="0">
                <a:solidFill>
                  <a:srgbClr val="FFD44B"/>
                </a:solidFill>
              </a:rPr>
              <a:t> </a:t>
            </a:r>
          </a:p>
          <a:p>
            <a:pPr>
              <a:buNone/>
            </a:pPr>
            <a:endParaRPr lang="en-US" sz="2400" b="0" dirty="0" smtClean="0">
              <a:solidFill>
                <a:srgbClr val="FFD44B"/>
              </a:solidFill>
            </a:endParaRPr>
          </a:p>
          <a:p>
            <a:pPr>
              <a:buNone/>
            </a:pPr>
            <a:endParaRPr lang="en-US" sz="2400" b="0" dirty="0" smtClean="0">
              <a:solidFill>
                <a:srgbClr val="FFD44B"/>
              </a:solidFill>
            </a:endParaRPr>
          </a:p>
          <a:p>
            <a:pPr algn="ctr">
              <a:buNone/>
            </a:pPr>
            <a:r>
              <a:rPr lang="en-US" b="0" dirty="0" smtClean="0">
                <a:solidFill>
                  <a:srgbClr val="FFD44B"/>
                </a:solidFill>
              </a:rPr>
              <a:t>“Lifelong learning is not an option anymore; </a:t>
            </a:r>
            <a:br>
              <a:rPr lang="en-US" b="0" dirty="0" smtClean="0">
                <a:solidFill>
                  <a:srgbClr val="FFD44B"/>
                </a:solidFill>
              </a:rPr>
            </a:br>
            <a:r>
              <a:rPr lang="en-US" b="0" dirty="0" smtClean="0">
                <a:solidFill>
                  <a:srgbClr val="FFD44B"/>
                </a:solidFill>
              </a:rPr>
              <a:t>it’s a necessity! </a:t>
            </a:r>
          </a:p>
          <a:p>
            <a:pPr algn="ctr">
              <a:buNone/>
            </a:pPr>
            <a:r>
              <a:rPr lang="en-US" b="0" dirty="0" smtClean="0">
                <a:solidFill>
                  <a:srgbClr val="FFD44B"/>
                </a:solidFill>
              </a:rPr>
              <a:t>SMART is the new RICH.”                 </a:t>
            </a:r>
          </a:p>
          <a:p>
            <a:pPr algn="r">
              <a:buNone/>
            </a:pPr>
            <a:endParaRPr lang="en-US" sz="2000" b="0" dirty="0" smtClean="0">
              <a:solidFill>
                <a:srgbClr val="FFD44B"/>
              </a:solidFill>
            </a:endParaRPr>
          </a:p>
          <a:p>
            <a:pPr algn="r">
              <a:buNone/>
            </a:pPr>
            <a:r>
              <a:rPr lang="en-US" sz="2000" b="0" dirty="0" smtClean="0">
                <a:solidFill>
                  <a:srgbClr val="FFD44B"/>
                </a:solidFill>
              </a:rPr>
              <a:t>(Bernie Trilling, 21st Century Skills)</a:t>
            </a:r>
          </a:p>
          <a:p>
            <a:pPr>
              <a:buNone/>
            </a:pPr>
            <a:r>
              <a:rPr lang="en-US" sz="2400" b="0" dirty="0" smtClean="0">
                <a:solidFill>
                  <a:srgbClr val="FFD44B"/>
                </a:solidFill>
              </a:rPr>
              <a:t> </a:t>
            </a:r>
          </a:p>
          <a:p>
            <a:pPr>
              <a:buNone/>
            </a:pPr>
            <a:endParaRPr lang="en-US" sz="2400" b="0" dirty="0" smtClean="0">
              <a:solidFill>
                <a:srgbClr val="FFD44B"/>
              </a:solidFill>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6" name="Content Placeholder 5"/>
          <p:cNvSpPr>
            <a:spLocks noGrp="1"/>
          </p:cNvSpPr>
          <p:nvPr>
            <p:ph idx="1"/>
          </p:nvPr>
        </p:nvSpPr>
        <p:spPr/>
        <p:txBody>
          <a:bodyPr/>
          <a:lstStyle/>
          <a:p>
            <a:pPr algn="ctr">
              <a:buNone/>
            </a:pPr>
            <a:endParaRPr lang="en-US" dirty="0" smtClean="0"/>
          </a:p>
          <a:p>
            <a:pPr algn="ctr">
              <a:buNone/>
            </a:pPr>
            <a:endParaRPr lang="en-US" b="0" dirty="0" smtClean="0">
              <a:solidFill>
                <a:schemeClr val="accent3">
                  <a:lumMod val="20000"/>
                  <a:lumOff val="80000"/>
                </a:schemeClr>
              </a:solidFill>
            </a:endParaRPr>
          </a:p>
          <a:p>
            <a:pPr algn="ctr">
              <a:buNone/>
            </a:pPr>
            <a:r>
              <a:rPr lang="en-US" b="0" dirty="0" smtClean="0">
                <a:solidFill>
                  <a:schemeClr val="accent3">
                    <a:lumMod val="20000"/>
                    <a:lumOff val="80000"/>
                  </a:schemeClr>
                </a:solidFill>
              </a:rPr>
              <a:t>It’s not about </a:t>
            </a:r>
            <a:r>
              <a:rPr lang="en-US" b="0" u="sng" dirty="0" smtClean="0">
                <a:solidFill>
                  <a:schemeClr val="accent3">
                    <a:lumMod val="20000"/>
                    <a:lumOff val="80000"/>
                  </a:schemeClr>
                </a:solidFill>
              </a:rPr>
              <a:t>what</a:t>
            </a:r>
            <a:r>
              <a:rPr lang="en-US" b="0" dirty="0" smtClean="0">
                <a:solidFill>
                  <a:schemeClr val="accent3">
                    <a:lumMod val="20000"/>
                    <a:lumOff val="80000"/>
                  </a:schemeClr>
                </a:solidFill>
              </a:rPr>
              <a:t> to learn</a:t>
            </a:r>
            <a:r>
              <a:rPr lang="en-US" b="0" dirty="0" smtClean="0">
                <a:solidFill>
                  <a:srgbClr val="FFD44B"/>
                </a:solidFill>
              </a:rPr>
              <a:t>.</a:t>
            </a:r>
          </a:p>
          <a:p>
            <a:pPr algn="ctr">
              <a:buNone/>
            </a:pPr>
            <a:endParaRPr lang="en-US" b="0" dirty="0" smtClean="0">
              <a:solidFill>
                <a:srgbClr val="FFD44B"/>
              </a:solidFill>
            </a:endParaRPr>
          </a:p>
          <a:p>
            <a:pPr algn="ctr">
              <a:buNone/>
            </a:pPr>
            <a:r>
              <a:rPr lang="en-US" b="0" dirty="0" smtClean="0">
                <a:solidFill>
                  <a:srgbClr val="FFD44B"/>
                </a:solidFill>
              </a:rPr>
              <a:t>It’s about </a:t>
            </a:r>
            <a:r>
              <a:rPr lang="en-US" b="0" u="sng" dirty="0" smtClean="0">
                <a:solidFill>
                  <a:srgbClr val="FFD44B"/>
                </a:solidFill>
              </a:rPr>
              <a:t>HOW</a:t>
            </a:r>
            <a:r>
              <a:rPr lang="en-US" b="0" dirty="0" smtClean="0">
                <a:solidFill>
                  <a:srgbClr val="FFD44B"/>
                </a:solidFill>
              </a:rPr>
              <a:t> to learn.</a:t>
            </a:r>
            <a:endParaRPr lang="en-US" b="0" dirty="0">
              <a:solidFill>
                <a:srgbClr val="FFD44B"/>
              </a:solidFill>
            </a:endParaRP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11266" name="Content Placeholder 3"/>
          <p:cNvSpPr>
            <a:spLocks noGrp="1"/>
          </p:cNvSpPr>
          <p:nvPr>
            <p:ph idx="1"/>
          </p:nvPr>
        </p:nvSpPr>
        <p:spPr/>
        <p:txBody>
          <a:bodyPr/>
          <a:lstStyle/>
          <a:p>
            <a:pPr algn="ctr" eaLnBrk="1" hangingPunct="1">
              <a:buFont typeface="Arial" charset="0"/>
              <a:buNone/>
            </a:pPr>
            <a:endParaRPr lang="en-US" dirty="0" smtClean="0"/>
          </a:p>
          <a:p>
            <a:pPr algn="ctr" eaLnBrk="1" hangingPunct="1">
              <a:buFont typeface="Arial" charset="0"/>
              <a:buNone/>
            </a:pPr>
            <a:endParaRPr lang="en-US" dirty="0" smtClean="0"/>
          </a:p>
          <a:p>
            <a:pPr algn="ctr" eaLnBrk="1" hangingPunct="1">
              <a:buFont typeface="Arial" charset="0"/>
              <a:buNone/>
            </a:pPr>
            <a:endParaRPr lang="en-US" dirty="0" smtClean="0"/>
          </a:p>
          <a:p>
            <a:pPr algn="ctr" eaLnBrk="1" hangingPunct="1">
              <a:buFont typeface="Arial" charset="0"/>
              <a:buNone/>
            </a:pPr>
            <a:r>
              <a:rPr lang="en-US" sz="4000" b="0" dirty="0" smtClean="0">
                <a:solidFill>
                  <a:srgbClr val="FFC000"/>
                </a:solidFill>
              </a:rPr>
              <a:t>What does it mean to be a </a:t>
            </a:r>
            <a:r>
              <a:rPr lang="en-US" sz="4000" dirty="0" smtClean="0">
                <a:solidFill>
                  <a:srgbClr val="FFC000"/>
                </a:solidFill>
              </a:rPr>
              <a:t/>
            </a:r>
            <a:br>
              <a:rPr lang="en-US" sz="4000" dirty="0" smtClean="0">
                <a:solidFill>
                  <a:srgbClr val="FFC000"/>
                </a:solidFill>
              </a:rPr>
            </a:br>
            <a:r>
              <a:rPr lang="en-US" sz="4000" dirty="0" smtClean="0">
                <a:solidFill>
                  <a:srgbClr val="FFC000"/>
                </a:solidFill>
              </a:rPr>
              <a:t>21</a:t>
            </a:r>
            <a:r>
              <a:rPr lang="en-US" sz="4000" baseline="30000" dirty="0" smtClean="0">
                <a:solidFill>
                  <a:srgbClr val="FFC000"/>
                </a:solidFill>
              </a:rPr>
              <a:t>st</a:t>
            </a:r>
            <a:r>
              <a:rPr lang="en-US" sz="4000" dirty="0" smtClean="0">
                <a:solidFill>
                  <a:srgbClr val="FFC000"/>
                </a:solidFill>
              </a:rPr>
              <a:t> century library?</a:t>
            </a:r>
            <a:endParaRPr lang="en-US" dirty="0" smtClean="0">
              <a:solidFill>
                <a:srgbClr val="FFC000"/>
              </a:solidFill>
            </a:endParaRP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Left-Right Arrow 9"/>
          <p:cNvSpPr/>
          <p:nvPr/>
        </p:nvSpPr>
        <p:spPr>
          <a:xfrm>
            <a:off x="533400" y="5791200"/>
            <a:ext cx="7772400" cy="762000"/>
          </a:xfrm>
          <a:prstGeom prst="leftRightArrow">
            <a:avLst/>
          </a:prstGeom>
          <a:gradFill>
            <a:gsLst>
              <a:gs pos="0">
                <a:srgbClr val="82B5D8"/>
              </a:gs>
              <a:gs pos="78000">
                <a:srgbClr val="F7923F"/>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t>1           2           3           4           5           6           7           8           9           10</a:t>
            </a:r>
            <a:endParaRPr lang="en-US" sz="2000" b="1" dirty="0"/>
          </a:p>
        </p:txBody>
      </p:sp>
      <p:graphicFrame>
        <p:nvGraphicFramePr>
          <p:cNvPr id="11" name="Table 10"/>
          <p:cNvGraphicFramePr>
            <a:graphicFrameLocks noGrp="1"/>
          </p:cNvGraphicFramePr>
          <p:nvPr/>
        </p:nvGraphicFramePr>
        <p:xfrm>
          <a:off x="533400" y="1219200"/>
          <a:ext cx="7848600" cy="4450080"/>
        </p:xfrm>
        <a:graphic>
          <a:graphicData uri="http://schemas.openxmlformats.org/drawingml/2006/table">
            <a:tbl>
              <a:tblPr firstRow="1" bandRow="1">
                <a:tableStyleId>{5C22544A-7EE6-4342-B048-85BDC9FD1C3A}</a:tableStyleId>
              </a:tblPr>
              <a:tblGrid>
                <a:gridCol w="3657600"/>
                <a:gridCol w="4191000"/>
              </a:tblGrid>
              <a:tr h="370840">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smtClean="0">
                          <a:ln>
                            <a:noFill/>
                          </a:ln>
                          <a:solidFill>
                            <a:prstClr val="black"/>
                          </a:solidFill>
                          <a:effectLst/>
                          <a:uLnTx/>
                          <a:uFillTx/>
                          <a:latin typeface="+mn-lt"/>
                          <a:ea typeface="+mn-ea"/>
                          <a:cs typeface="+mn-cs"/>
                        </a:rPr>
                        <a:t>20</a:t>
                      </a:r>
                      <a:r>
                        <a:rPr kumimoji="0" lang="en-US" sz="2400" b="1" i="0" u="none" strike="noStrike" kern="1200" cap="none" spc="0" normalizeH="0" baseline="30000" noProof="0" dirty="0" smtClean="0">
                          <a:ln>
                            <a:noFill/>
                          </a:ln>
                          <a:solidFill>
                            <a:prstClr val="black"/>
                          </a:solidFill>
                          <a:effectLst/>
                          <a:uLnTx/>
                          <a:uFillTx/>
                          <a:latin typeface="+mn-lt"/>
                          <a:ea typeface="+mn-ea"/>
                          <a:cs typeface="+mn-cs"/>
                        </a:rPr>
                        <a:t>TH</a:t>
                      </a:r>
                      <a:r>
                        <a:rPr kumimoji="0" lang="en-US" sz="2400" b="1" i="0" u="none" strike="noStrike" kern="1200" cap="none" spc="0" normalizeH="0" baseline="0" noProof="0" dirty="0" smtClean="0">
                          <a:ln>
                            <a:noFill/>
                          </a:ln>
                          <a:solidFill>
                            <a:prstClr val="black"/>
                          </a:solidFill>
                          <a:effectLst/>
                          <a:uLnTx/>
                          <a:uFillTx/>
                          <a:latin typeface="+mn-lt"/>
                          <a:ea typeface="+mn-ea"/>
                          <a:cs typeface="+mn-cs"/>
                        </a:rPr>
                        <a:t> CENTURY LIBRARY</a:t>
                      </a:r>
                    </a:p>
                  </a:txBody>
                  <a:tcPr>
                    <a:gradFill flip="none" rotWithShape="1">
                      <a:gsLst>
                        <a:gs pos="0">
                          <a:srgbClr val="82B5D8"/>
                        </a:gs>
                        <a:gs pos="50000">
                          <a:srgbClr val="EBF0F9"/>
                        </a:gs>
                      </a:gsLst>
                      <a:lin ang="0" scaled="1"/>
                      <a:tileRect/>
                    </a:gra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smtClean="0">
                          <a:ln>
                            <a:noFill/>
                          </a:ln>
                          <a:solidFill>
                            <a:prstClr val="black"/>
                          </a:solidFill>
                          <a:effectLst/>
                          <a:uLnTx/>
                          <a:uFillTx/>
                          <a:latin typeface="+mn-lt"/>
                          <a:ea typeface="+mn-ea"/>
                          <a:cs typeface="+mn-cs"/>
                        </a:rPr>
                        <a:t>21</a:t>
                      </a:r>
                      <a:r>
                        <a:rPr kumimoji="0" lang="en-US" sz="2400" b="1" i="0" u="none" strike="noStrike" kern="1200" cap="none" spc="0" normalizeH="0" baseline="30000" noProof="0" dirty="0" smtClean="0">
                          <a:ln>
                            <a:noFill/>
                          </a:ln>
                          <a:solidFill>
                            <a:prstClr val="black"/>
                          </a:solidFill>
                          <a:effectLst/>
                          <a:uLnTx/>
                          <a:uFillTx/>
                          <a:latin typeface="+mn-lt"/>
                          <a:ea typeface="+mn-ea"/>
                          <a:cs typeface="+mn-cs"/>
                        </a:rPr>
                        <a:t>st</a:t>
                      </a:r>
                      <a:r>
                        <a:rPr kumimoji="0" lang="en-US" sz="2400" b="1" i="0" u="none" strike="noStrike" kern="1200" cap="none" spc="0" normalizeH="0" baseline="0" noProof="0" dirty="0" smtClean="0">
                          <a:ln>
                            <a:noFill/>
                          </a:ln>
                          <a:solidFill>
                            <a:prstClr val="black"/>
                          </a:solidFill>
                          <a:effectLst/>
                          <a:uLnTx/>
                          <a:uFillTx/>
                          <a:latin typeface="+mn-lt"/>
                          <a:ea typeface="+mn-ea"/>
                          <a:cs typeface="+mn-cs"/>
                        </a:rPr>
                        <a:t> CENTURY LIBRARY</a:t>
                      </a:r>
                    </a:p>
                  </a:txBody>
                  <a:tcPr>
                    <a:gradFill flip="none" rotWithShape="1">
                      <a:gsLst>
                        <a:gs pos="0">
                          <a:srgbClr val="F7923F"/>
                        </a:gs>
                        <a:gs pos="50000">
                          <a:srgbClr val="FEECDE"/>
                        </a:gs>
                      </a:gsLst>
                      <a:lin ang="0" scaled="1"/>
                      <a:tileRect/>
                    </a:gradFill>
                  </a:tcPr>
                </a:tc>
              </a:tr>
              <a:tr h="370840">
                <a:tc>
                  <a:txBody>
                    <a:bodyPr/>
                    <a:lstStyle/>
                    <a:p>
                      <a:pPr marL="342900" marR="0" lvl="0" indent="-342900" algn="l" defTabSz="914400" rtl="0" eaLnBrk="1" fontAlgn="base" latinLnBrk="0" hangingPunct="1">
                        <a:lnSpc>
                          <a:spcPct val="100000"/>
                        </a:lnSpc>
                        <a:spcBef>
                          <a:spcPct val="0"/>
                        </a:spcBef>
                        <a:spcAft>
                          <a:spcPct val="0"/>
                        </a:spcAft>
                        <a:buClrTx/>
                        <a:buSzTx/>
                        <a:buFont typeface="Arial" charset="0"/>
                        <a:buNone/>
                        <a:tabLst/>
                        <a:defRPr/>
                      </a:pPr>
                      <a:r>
                        <a:rPr kumimoji="0" lang="en-US" sz="2200" b="0" i="0" u="none" strike="noStrike" kern="1200" cap="none" spc="0" normalizeH="0" baseline="0" noProof="0" dirty="0" smtClean="0">
                          <a:ln>
                            <a:noFill/>
                          </a:ln>
                          <a:solidFill>
                            <a:prstClr val="black"/>
                          </a:solidFill>
                          <a:effectLst/>
                          <a:uLnTx/>
                          <a:uFillTx/>
                          <a:latin typeface="+mn-lt"/>
                          <a:ea typeface="+mn-ea"/>
                          <a:cs typeface="+mn-cs"/>
                        </a:rPr>
                        <a:t>Primarily content driven</a:t>
                      </a:r>
                    </a:p>
                  </a:txBody>
                  <a:tcPr>
                    <a:solidFill>
                      <a:srgbClr val="D5E0F3"/>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 typeface="Arial" charset="0"/>
                        <a:buNone/>
                        <a:tabLst/>
                        <a:defRPr/>
                      </a:pPr>
                      <a:r>
                        <a:rPr kumimoji="0" lang="en-US" sz="2200" b="0" i="0" u="none" strike="noStrike" kern="1200" cap="none" spc="0" normalizeH="0" baseline="0" noProof="0" dirty="0" smtClean="0">
                          <a:ln>
                            <a:noFill/>
                          </a:ln>
                          <a:solidFill>
                            <a:prstClr val="black"/>
                          </a:solidFill>
                          <a:effectLst/>
                          <a:uLnTx/>
                          <a:uFillTx/>
                          <a:latin typeface="+mn-lt"/>
                          <a:ea typeface="+mn-ea"/>
                          <a:cs typeface="+mn-cs"/>
                        </a:rPr>
                        <a:t>Audience </a:t>
                      </a:r>
                      <a:r>
                        <a:rPr kumimoji="0" lang="en-US" sz="2200" b="0" i="1" u="none" strike="noStrike" kern="1200" cap="none" spc="0" normalizeH="0" baseline="0" noProof="0" dirty="0" smtClean="0">
                          <a:ln>
                            <a:noFill/>
                          </a:ln>
                          <a:solidFill>
                            <a:prstClr val="black"/>
                          </a:solidFill>
                          <a:effectLst/>
                          <a:uLnTx/>
                          <a:uFillTx/>
                          <a:latin typeface="+mn-lt"/>
                          <a:ea typeface="+mn-ea"/>
                          <a:cs typeface="+mn-cs"/>
                        </a:rPr>
                        <a:t>and</a:t>
                      </a:r>
                      <a:r>
                        <a:rPr kumimoji="0" lang="en-US" sz="2200" b="0" i="0" u="none" strike="noStrike" kern="1200" cap="none" spc="0" normalizeH="0" baseline="0" noProof="0" dirty="0" smtClean="0">
                          <a:ln>
                            <a:noFill/>
                          </a:ln>
                          <a:solidFill>
                            <a:prstClr val="black"/>
                          </a:solidFill>
                          <a:effectLst/>
                          <a:uLnTx/>
                          <a:uFillTx/>
                          <a:latin typeface="+mn-lt"/>
                          <a:ea typeface="+mn-ea"/>
                          <a:cs typeface="+mn-cs"/>
                        </a:rPr>
                        <a:t> content driven</a:t>
                      </a:r>
                    </a:p>
                  </a:txBody>
                  <a:tcPr>
                    <a:solidFill>
                      <a:srgbClr val="FDE0CB"/>
                    </a:solidFill>
                  </a:tcPr>
                </a:tc>
              </a:tr>
              <a:tr h="370840">
                <a:tc>
                  <a:txBody>
                    <a:bodyPr/>
                    <a:lstStyle/>
                    <a:p>
                      <a:r>
                        <a:rPr lang="en-US" sz="2200" dirty="0" smtClean="0"/>
                        <a:t>Mostly tangible</a:t>
                      </a:r>
                      <a:r>
                        <a:rPr lang="en-US" sz="2200" baseline="0" dirty="0" smtClean="0"/>
                        <a:t> objects</a:t>
                      </a:r>
                      <a:endParaRPr lang="en-US" sz="2200" dirty="0"/>
                    </a:p>
                  </a:txBody>
                  <a:tcPr/>
                </a:tc>
                <a:tc>
                  <a:txBody>
                    <a:bodyPr/>
                    <a:lstStyle/>
                    <a:p>
                      <a:r>
                        <a:rPr lang="en-US" sz="2200" dirty="0" smtClean="0"/>
                        <a:t>Tangible and digital</a:t>
                      </a:r>
                      <a:r>
                        <a:rPr lang="en-US" sz="2200" baseline="0" dirty="0" smtClean="0"/>
                        <a:t> objects</a:t>
                      </a:r>
                      <a:endParaRPr lang="en-US" sz="2200" dirty="0"/>
                    </a:p>
                  </a:txBody>
                  <a:tcPr>
                    <a:solidFill>
                      <a:srgbClr val="FEECDE"/>
                    </a:solidFill>
                  </a:tcPr>
                </a:tc>
              </a:tr>
              <a:tr h="370840">
                <a:tc>
                  <a:txBody>
                    <a:bodyPr/>
                    <a:lstStyle/>
                    <a:p>
                      <a:r>
                        <a:rPr lang="en-US" sz="2200" dirty="0" smtClean="0"/>
                        <a:t>One-way</a:t>
                      </a:r>
                      <a:endParaRPr lang="en-US" sz="2200" dirty="0"/>
                    </a:p>
                  </a:txBody>
                  <a:tcPr>
                    <a:solidFill>
                      <a:srgbClr val="D5E0F3"/>
                    </a:solidFill>
                  </a:tcPr>
                </a:tc>
                <a:tc>
                  <a:txBody>
                    <a:bodyPr/>
                    <a:lstStyle/>
                    <a:p>
                      <a:r>
                        <a:rPr lang="en-US" sz="2200" dirty="0" smtClean="0"/>
                        <a:t>Multi-directional</a:t>
                      </a:r>
                      <a:endParaRPr lang="en-US" sz="2200" dirty="0"/>
                    </a:p>
                  </a:txBody>
                  <a:tcPr>
                    <a:solidFill>
                      <a:srgbClr val="FDE0CB"/>
                    </a:solidFill>
                  </a:tcPr>
                </a:tc>
              </a:tr>
              <a:tr h="370840">
                <a:tc>
                  <a:txBody>
                    <a:bodyPr/>
                    <a:lstStyle/>
                    <a:p>
                      <a:r>
                        <a:rPr lang="en-US" sz="2200" dirty="0" smtClean="0"/>
                        <a:t>Focus on presentation and display</a:t>
                      </a:r>
                      <a:endParaRPr lang="en-US" sz="2200" dirty="0"/>
                    </a:p>
                  </a:txBody>
                  <a:tcPr/>
                </a:tc>
                <a:tc>
                  <a:txBody>
                    <a:bodyPr/>
                    <a:lstStyle/>
                    <a:p>
                      <a:r>
                        <a:rPr lang="en-US" sz="2200" dirty="0" smtClean="0"/>
                        <a:t>Focus on audience engagement, experiences</a:t>
                      </a:r>
                      <a:endParaRPr lang="en-US" sz="2200" dirty="0"/>
                    </a:p>
                  </a:txBody>
                  <a:tcPr>
                    <a:solidFill>
                      <a:srgbClr val="FEECDE"/>
                    </a:solidFill>
                  </a:tcPr>
                </a:tc>
              </a:tr>
              <a:tr h="370840">
                <a:tc>
                  <a:txBody>
                    <a:bodyPr/>
                    <a:lstStyle/>
                    <a:p>
                      <a:pPr marL="342900" marR="0" lvl="0" indent="-342900" algn="l" defTabSz="914400" rtl="0" eaLnBrk="1" fontAlgn="base" latinLnBrk="0" hangingPunct="1">
                        <a:lnSpc>
                          <a:spcPct val="100000"/>
                        </a:lnSpc>
                        <a:spcBef>
                          <a:spcPct val="0"/>
                        </a:spcBef>
                        <a:spcAft>
                          <a:spcPct val="0"/>
                        </a:spcAft>
                        <a:buClrTx/>
                        <a:buSzTx/>
                        <a:buFont typeface="Arial" pitchFamily="34" charset="0"/>
                        <a:buNone/>
                        <a:tabLst/>
                        <a:defRPr/>
                      </a:pPr>
                      <a:r>
                        <a:rPr kumimoji="0" lang="en-US" sz="2200" b="0" i="0" u="none" strike="noStrike" kern="1200" cap="none" spc="0" normalizeH="0" baseline="0" noProof="0" dirty="0" smtClean="0">
                          <a:ln>
                            <a:noFill/>
                          </a:ln>
                          <a:solidFill>
                            <a:prstClr val="black"/>
                          </a:solidFill>
                          <a:effectLst/>
                          <a:uLnTx/>
                          <a:uFillTx/>
                          <a:latin typeface="+mn-lt"/>
                          <a:ea typeface="+mn-ea"/>
                          <a:cs typeface="+mn-cs"/>
                        </a:rPr>
                        <a:t>Acts independently </a:t>
                      </a:r>
                    </a:p>
                  </a:txBody>
                  <a:tcPr>
                    <a:solidFill>
                      <a:srgbClr val="D5E0F3"/>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defRPr/>
                      </a:pPr>
                      <a:r>
                        <a:rPr kumimoji="0" lang="en-US" sz="2200" b="0" i="0" u="none" strike="noStrike" kern="1200" cap="none" spc="0" normalizeH="0" baseline="0" noProof="0" dirty="0" smtClean="0">
                          <a:ln>
                            <a:noFill/>
                          </a:ln>
                          <a:solidFill>
                            <a:prstClr val="black"/>
                          </a:solidFill>
                          <a:effectLst/>
                          <a:uLnTx/>
                          <a:uFillTx/>
                          <a:latin typeface="+mn-lt"/>
                          <a:ea typeface="+mn-ea"/>
                          <a:cs typeface="+mn-cs"/>
                        </a:rPr>
                        <a:t>Acts in highly collaborative partnerships </a:t>
                      </a:r>
                    </a:p>
                  </a:txBody>
                  <a:tcPr>
                    <a:solidFill>
                      <a:srgbClr val="FDE0CB"/>
                    </a:solidFill>
                  </a:tcPr>
                </a:tc>
              </a:tr>
              <a:tr h="370840">
                <a:tc>
                  <a:txBody>
                    <a:bodyPr/>
                    <a:lstStyle/>
                    <a:p>
                      <a:pPr marL="342900" marR="0" lvl="0" indent="-342900" algn="l" defTabSz="914400" rtl="0" eaLnBrk="1" fontAlgn="base" latinLnBrk="0" hangingPunct="1">
                        <a:lnSpc>
                          <a:spcPct val="100000"/>
                        </a:lnSpc>
                        <a:spcBef>
                          <a:spcPct val="0"/>
                        </a:spcBef>
                        <a:spcAft>
                          <a:spcPct val="0"/>
                        </a:spcAft>
                        <a:buClrTx/>
                        <a:buSzTx/>
                        <a:buFont typeface="Arial" pitchFamily="34" charset="0"/>
                        <a:buNone/>
                        <a:tabLst/>
                        <a:defRPr/>
                      </a:pPr>
                      <a:r>
                        <a:rPr kumimoji="0" lang="en-US" sz="2200" b="0" i="0" u="none" strike="noStrike" kern="1200" cap="none" spc="0" normalizeH="0" baseline="0" noProof="0" dirty="0" smtClean="0">
                          <a:ln>
                            <a:noFill/>
                          </a:ln>
                          <a:solidFill>
                            <a:prstClr val="black"/>
                          </a:solidFill>
                          <a:effectLst/>
                          <a:uLnTx/>
                          <a:uFillTx/>
                          <a:latin typeface="+mn-lt"/>
                          <a:ea typeface="+mn-ea"/>
                          <a:cs typeface="+mn-cs"/>
                        </a:rPr>
                        <a:t>Located in community </a:t>
                      </a:r>
                    </a:p>
                  </a:txBody>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defRPr/>
                      </a:pPr>
                      <a:r>
                        <a:rPr kumimoji="0" lang="en-US" sz="2200" b="0" i="1" u="none" strike="noStrike" kern="1200" cap="none" spc="0" normalizeH="0" baseline="0" noProof="0" dirty="0" smtClean="0">
                          <a:ln>
                            <a:noFill/>
                          </a:ln>
                          <a:solidFill>
                            <a:prstClr val="black"/>
                          </a:solidFill>
                          <a:effectLst/>
                          <a:uLnTx/>
                          <a:uFillTx/>
                          <a:latin typeface="+mn-lt"/>
                          <a:ea typeface="+mn-ea"/>
                          <a:cs typeface="+mn-cs"/>
                        </a:rPr>
                        <a:t>Embedded</a:t>
                      </a:r>
                      <a:r>
                        <a:rPr kumimoji="0" lang="en-US" sz="2200" b="0" i="0" u="none" strike="noStrike" kern="1200" cap="none" spc="0" normalizeH="0" baseline="0" noProof="0" dirty="0" smtClean="0">
                          <a:ln>
                            <a:noFill/>
                          </a:ln>
                          <a:solidFill>
                            <a:prstClr val="black"/>
                          </a:solidFill>
                          <a:effectLst/>
                          <a:uLnTx/>
                          <a:uFillTx/>
                          <a:latin typeface="+mn-lt"/>
                          <a:ea typeface="+mn-ea"/>
                          <a:cs typeface="+mn-cs"/>
                        </a:rPr>
                        <a:t> in community </a:t>
                      </a:r>
                    </a:p>
                  </a:txBody>
                  <a:tcPr>
                    <a:lnB w="12700" cmpd="sng">
                      <a:noFill/>
                    </a:lnB>
                    <a:solidFill>
                      <a:srgbClr val="FEECDE"/>
                    </a:solidFill>
                  </a:tcPr>
                </a:tc>
              </a:tr>
              <a:tr h="370840">
                <a:tc>
                  <a:txBody>
                    <a:bodyPr/>
                    <a:lstStyle/>
                    <a:p>
                      <a:pPr marL="342900" marR="0" lvl="0" indent="-342900" algn="l" defTabSz="914400" rtl="0" eaLnBrk="1" fontAlgn="base" latinLnBrk="0" hangingPunct="1">
                        <a:lnSpc>
                          <a:spcPct val="100000"/>
                        </a:lnSpc>
                        <a:spcBef>
                          <a:spcPct val="0"/>
                        </a:spcBef>
                        <a:spcAft>
                          <a:spcPct val="0"/>
                        </a:spcAft>
                        <a:buClrTx/>
                        <a:buSzTx/>
                        <a:buFont typeface="Arial" pitchFamily="34" charset="0"/>
                        <a:buNone/>
                        <a:tabLst/>
                        <a:defRPr/>
                      </a:pPr>
                      <a:r>
                        <a:rPr kumimoji="0" lang="en-US" sz="2200" b="0" i="0" u="none" strike="noStrike" kern="1200" cap="none" spc="0" normalizeH="0" baseline="0" noProof="0" dirty="0" smtClean="0">
                          <a:ln>
                            <a:noFill/>
                          </a:ln>
                          <a:solidFill>
                            <a:prstClr val="black"/>
                          </a:solidFill>
                          <a:effectLst/>
                          <a:uLnTx/>
                          <a:uFillTx/>
                          <a:latin typeface="+mn-lt"/>
                          <a:ea typeface="+mn-ea"/>
                          <a:cs typeface="+mn-cs"/>
                        </a:rPr>
                        <a:t>Learning outcomes assumed, implied </a:t>
                      </a:r>
                    </a:p>
                  </a:txBody>
                  <a:tcPr>
                    <a:lnR w="12700" cmpd="sng">
                      <a:noFill/>
                    </a:lnR>
                    <a:solidFill>
                      <a:srgbClr val="D5E0F3"/>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defRPr/>
                      </a:pPr>
                      <a:r>
                        <a:rPr kumimoji="0" lang="en-US" sz="2200" b="0" i="0" u="none" strike="noStrike" kern="1200" cap="none" spc="0" normalizeH="0" baseline="0" noProof="0" dirty="0" smtClean="0">
                          <a:ln>
                            <a:noFill/>
                          </a:ln>
                          <a:solidFill>
                            <a:prstClr val="black"/>
                          </a:solidFill>
                          <a:effectLst/>
                          <a:uLnTx/>
                          <a:uFillTx/>
                          <a:latin typeface="+mn-lt"/>
                          <a:ea typeface="+mn-ea"/>
                          <a:cs typeface="+mn-cs"/>
                        </a:rPr>
                        <a:t>Learning outcomes purposeful </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DE0CB"/>
                    </a:solidFill>
                  </a:tcPr>
                </a:tc>
              </a:tr>
            </a:tbl>
          </a:graphicData>
        </a:graphic>
      </p:graphicFrame>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11266" name="Content Placeholder 3"/>
          <p:cNvSpPr>
            <a:spLocks noGrp="1"/>
          </p:cNvSpPr>
          <p:nvPr>
            <p:ph idx="1"/>
          </p:nvPr>
        </p:nvSpPr>
        <p:spPr>
          <a:xfrm>
            <a:off x="457200" y="4724400"/>
            <a:ext cx="8229600" cy="762000"/>
          </a:xfrm>
        </p:spPr>
        <p:txBody>
          <a:bodyPr/>
          <a:lstStyle/>
          <a:p>
            <a:pPr algn="ctr" eaLnBrk="1" hangingPunct="1">
              <a:buFont typeface="Arial" charset="0"/>
              <a:buNone/>
            </a:pPr>
            <a:r>
              <a:rPr lang="en-US" sz="3600" dirty="0" smtClean="0">
                <a:solidFill>
                  <a:srgbClr val="FFC000"/>
                </a:solidFill>
              </a:rPr>
              <a:t>They need the 21</a:t>
            </a:r>
            <a:r>
              <a:rPr lang="en-US" sz="3600" baseline="30000" dirty="0" smtClean="0">
                <a:solidFill>
                  <a:srgbClr val="FFC000"/>
                </a:solidFill>
              </a:rPr>
              <a:t>st</a:t>
            </a:r>
            <a:r>
              <a:rPr lang="en-US" sz="3600" dirty="0" smtClean="0">
                <a:solidFill>
                  <a:srgbClr val="FFC000"/>
                </a:solidFill>
              </a:rPr>
              <a:t> century library.</a:t>
            </a:r>
          </a:p>
        </p:txBody>
      </p:sp>
      <p:pic>
        <p:nvPicPr>
          <p:cNvPr id="3" name="Picture 2" descr="fortune-cookie_banner.jpg"/>
          <p:cNvPicPr>
            <a:picLocks noChangeAspect="1"/>
          </p:cNvPicPr>
          <p:nvPr/>
        </p:nvPicPr>
        <p:blipFill>
          <a:blip r:embed="rId4" cstate="screen"/>
          <a:stretch>
            <a:fillRect/>
          </a:stretch>
        </p:blipFill>
        <p:spPr>
          <a:xfrm>
            <a:off x="1333500" y="2029569"/>
            <a:ext cx="6477000" cy="1918543"/>
          </a:xfrm>
          <a:prstGeom prst="rect">
            <a:avLst/>
          </a:prstGeom>
        </p:spPr>
      </p:pic>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ubtitle 2"/>
          <p:cNvSpPr txBox="1">
            <a:spLocks/>
          </p:cNvSpPr>
          <p:nvPr/>
        </p:nvSpPr>
        <p:spPr bwMode="auto">
          <a:xfrm>
            <a:off x="457200" y="3965575"/>
            <a:ext cx="3886200" cy="2892425"/>
          </a:xfrm>
          <a:prstGeom prst="rect">
            <a:avLst/>
          </a:prstGeom>
          <a:noFill/>
          <a:ln w="9525">
            <a:noFill/>
            <a:miter lim="800000"/>
            <a:headEnd/>
            <a:tailEnd/>
          </a:ln>
        </p:spPr>
        <p:txBody>
          <a:bodyPr/>
          <a:lstStyle/>
          <a:p>
            <a:pPr>
              <a:spcBef>
                <a:spcPct val="20000"/>
              </a:spcBef>
              <a:buFont typeface="Arial" charset="0"/>
              <a:buNone/>
            </a:pPr>
            <a:endParaRPr lang="en-US" sz="2400" b="1">
              <a:solidFill>
                <a:srgbClr val="898989"/>
              </a:solidFill>
            </a:endParaRPr>
          </a:p>
        </p:txBody>
      </p:sp>
      <p:sp>
        <p:nvSpPr>
          <p:cNvPr id="58371" name="Title 1"/>
          <p:cNvSpPr txBox="1">
            <a:spLocks/>
          </p:cNvSpPr>
          <p:nvPr/>
        </p:nvSpPr>
        <p:spPr bwMode="auto">
          <a:xfrm>
            <a:off x="457200" y="1524000"/>
            <a:ext cx="4724400" cy="2971800"/>
          </a:xfrm>
          <a:prstGeom prst="rect">
            <a:avLst/>
          </a:prstGeom>
          <a:noFill/>
          <a:ln w="9525">
            <a:noFill/>
            <a:miter lim="800000"/>
            <a:headEnd/>
            <a:tailEnd/>
          </a:ln>
        </p:spPr>
        <p:txBody>
          <a:bodyPr/>
          <a:lstStyle/>
          <a:p>
            <a:r>
              <a:rPr lang="en-US" sz="6000" b="1" dirty="0" smtClean="0">
                <a:solidFill>
                  <a:srgbClr val="7F7F7F"/>
                </a:solidFill>
                <a:latin typeface="Calibri" pitchFamily="34" charset="0"/>
                <a:cs typeface="Arial" charset="0"/>
              </a:rPr>
              <a:t>56 Things</a:t>
            </a:r>
          </a:p>
          <a:p>
            <a:endParaRPr lang="en-US" sz="4400" b="1" dirty="0" smtClean="0">
              <a:solidFill>
                <a:srgbClr val="7F7F7F"/>
              </a:solidFill>
              <a:latin typeface="Calibri" pitchFamily="34" charset="0"/>
              <a:cs typeface="Arial" charset="0"/>
            </a:endParaRPr>
          </a:p>
          <a:p>
            <a:r>
              <a:rPr lang="en-US" sz="4400" b="1" dirty="0" smtClean="0">
                <a:solidFill>
                  <a:srgbClr val="7F7F7F"/>
                </a:solidFill>
                <a:latin typeface="Calibri" pitchFamily="34" charset="0"/>
                <a:cs typeface="Arial" charset="0"/>
              </a:rPr>
              <a:t>you (your library) can do for workforce renewal</a:t>
            </a:r>
            <a:endParaRPr lang="en-US" sz="4400" b="1" dirty="0">
              <a:solidFill>
                <a:srgbClr val="7F7F7F"/>
              </a:solidFill>
              <a:latin typeface="Calibri" pitchFamily="34" charset="0"/>
              <a:cs typeface="Arial" charset="0"/>
            </a:endParaRPr>
          </a:p>
        </p:txBody>
      </p:sp>
      <p:sp>
        <p:nvSpPr>
          <p:cNvPr id="4" name="Title 8"/>
          <p:cNvSpPr>
            <a:spLocks noGrp="1"/>
          </p:cNvSpPr>
          <p:nvPr>
            <p:ph type="title"/>
          </p:nvPr>
        </p:nvSpPr>
        <p:spPr bwMode="auto">
          <a:xfrm>
            <a:off x="381000" y="76200"/>
            <a:ext cx="8229600" cy="762000"/>
          </a:xfrm>
          <a:noFill/>
          <a:ln>
            <a:miter lim="800000"/>
            <a:headEnd/>
            <a:tailEnd/>
          </a:ln>
        </p:spPr>
        <p:txBody>
          <a:bodyPr vert="horz" wrap="square" lIns="91440" tIns="45720" rIns="91440" bIns="45720" numCol="1" anchor="t" anchorCtr="0" compatLnSpc="1">
            <a:prstTxWarp prst="textNoShape">
              <a:avLst/>
            </a:prstTxWarp>
          </a:bodyPr>
          <a:lstStyle/>
          <a:p>
            <a:pPr algn="l"/>
            <a:r>
              <a:rPr lang="en-US" sz="3600" dirty="0" smtClean="0">
                <a:solidFill>
                  <a:schemeClr val="accent3">
                    <a:lumMod val="40000"/>
                    <a:lumOff val="60000"/>
                  </a:schemeClr>
                </a:solidFill>
              </a:rPr>
              <a:t>Project Compass</a:t>
            </a:r>
            <a:endParaRPr lang="en-US" sz="3600" b="0" dirty="0" smtClean="0">
              <a:solidFill>
                <a:schemeClr val="bg1"/>
              </a:solidFill>
              <a:latin typeface="+mn-lt"/>
              <a:cs typeface="Arial" charset="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Content Placeholder 3"/>
          <p:cNvSpPr>
            <a:spLocks noGrp="1"/>
          </p:cNvSpPr>
          <p:nvPr>
            <p:ph idx="1"/>
          </p:nvPr>
        </p:nvSpPr>
        <p:spPr bwMode="auto">
          <a:xfrm>
            <a:off x="457200" y="1524001"/>
            <a:ext cx="8229600" cy="4267199"/>
          </a:xfrm>
          <a:noFill/>
          <a:ln>
            <a:miter lim="800000"/>
            <a:headEnd/>
            <a:tailEnd/>
          </a:ln>
        </p:spPr>
        <p:txBody>
          <a:bodyPr vert="horz" wrap="square" lIns="91440" tIns="45720" rIns="91440" bIns="45720" numCol="1" anchor="t" anchorCtr="0" compatLnSpc="1">
            <a:prstTxWarp prst="textNoShape">
              <a:avLst/>
            </a:prstTxWarp>
          </a:bodyPr>
          <a:lstStyle/>
          <a:p>
            <a:pPr>
              <a:buFont typeface="Arial" charset="0"/>
              <a:buNone/>
            </a:pPr>
            <a:r>
              <a:rPr lang="en-US" sz="2800" b="0" dirty="0" smtClean="0">
                <a:solidFill>
                  <a:srgbClr val="000000"/>
                </a:solidFill>
                <a:cs typeface="Arial" charset="0"/>
              </a:rPr>
              <a:t>Project Compass is a partnership between WebJunction and the State Library of North Carolina. </a:t>
            </a:r>
          </a:p>
          <a:p>
            <a:pPr>
              <a:buFont typeface="Arial" charset="0"/>
              <a:buNone/>
            </a:pPr>
            <a:endParaRPr lang="en-US" sz="2800" b="0" dirty="0" smtClean="0">
              <a:solidFill>
                <a:srgbClr val="000000"/>
              </a:solidFill>
              <a:cs typeface="Arial" charset="0"/>
            </a:endParaRPr>
          </a:p>
          <a:p>
            <a:pPr>
              <a:buFont typeface="Arial" charset="0"/>
              <a:buNone/>
            </a:pPr>
            <a:endParaRPr lang="en-US" sz="2800" b="0" dirty="0" smtClean="0">
              <a:solidFill>
                <a:srgbClr val="000000"/>
              </a:solidFill>
              <a:cs typeface="Arial" charset="0"/>
            </a:endParaRPr>
          </a:p>
          <a:p>
            <a:pPr>
              <a:buFont typeface="Arial" charset="0"/>
              <a:buNone/>
            </a:pPr>
            <a:r>
              <a:rPr lang="en-US" sz="2800" b="0" dirty="0" smtClean="0">
                <a:solidFill>
                  <a:srgbClr val="000000"/>
                </a:solidFill>
                <a:cs typeface="Arial" charset="0"/>
              </a:rPr>
              <a:t>It is funded by a grant from </a:t>
            </a:r>
            <a:br>
              <a:rPr lang="en-US" sz="2800" b="0" dirty="0" smtClean="0">
                <a:solidFill>
                  <a:srgbClr val="000000"/>
                </a:solidFill>
                <a:cs typeface="Arial" charset="0"/>
              </a:rPr>
            </a:br>
            <a:r>
              <a:rPr lang="en-US" sz="2800" b="0" dirty="0" smtClean="0">
                <a:solidFill>
                  <a:srgbClr val="000000"/>
                </a:solidFill>
                <a:cs typeface="Arial" charset="0"/>
              </a:rPr>
              <a:t>The Institute of Museum and Library Services (IMLS).</a:t>
            </a:r>
          </a:p>
          <a:p>
            <a:pPr>
              <a:buFont typeface="Arial" charset="0"/>
              <a:buNone/>
            </a:pPr>
            <a:endParaRPr lang="en-US" sz="2800" b="0" dirty="0" smtClean="0">
              <a:solidFill>
                <a:srgbClr val="000000"/>
              </a:solidFill>
              <a:cs typeface="Arial" charset="0"/>
            </a:endParaRPr>
          </a:p>
          <a:p>
            <a:pPr>
              <a:buFont typeface="Arial" charset="0"/>
              <a:buNone/>
            </a:pPr>
            <a:endParaRPr lang="en-US" sz="2800" b="0" dirty="0" smtClean="0">
              <a:solidFill>
                <a:srgbClr val="000000"/>
              </a:solidFill>
              <a:cs typeface="Arial" charset="0"/>
            </a:endParaRPr>
          </a:p>
          <a:p>
            <a:pPr>
              <a:buFont typeface="Arial" charset="0"/>
              <a:buNone/>
            </a:pPr>
            <a:endParaRPr lang="en-US" sz="2800" b="0" dirty="0" smtClean="0">
              <a:solidFill>
                <a:srgbClr val="000000"/>
              </a:solidFill>
              <a:cs typeface="Arial" charset="0"/>
            </a:endParaRPr>
          </a:p>
          <a:p>
            <a:pPr>
              <a:buFont typeface="Arial" charset="0"/>
              <a:buNone/>
            </a:pPr>
            <a:endParaRPr lang="en-US" sz="2000" b="0" dirty="0" smtClean="0">
              <a:solidFill>
                <a:srgbClr val="000000"/>
              </a:solidFill>
              <a:cs typeface="Arial" charset="0"/>
            </a:endParaRPr>
          </a:p>
        </p:txBody>
      </p:sp>
      <p:pic>
        <p:nvPicPr>
          <p:cNvPr id="46084" name="Picture 7" descr="WJ_FINAL_LOGO.jpg"/>
          <p:cNvPicPr>
            <a:picLocks noChangeAspect="1"/>
          </p:cNvPicPr>
          <p:nvPr/>
        </p:nvPicPr>
        <p:blipFill>
          <a:blip r:embed="rId2" cstate="screen"/>
          <a:srcRect/>
          <a:stretch>
            <a:fillRect/>
          </a:stretch>
        </p:blipFill>
        <p:spPr bwMode="auto">
          <a:xfrm>
            <a:off x="914400" y="2592355"/>
            <a:ext cx="2057400" cy="536802"/>
          </a:xfrm>
          <a:prstGeom prst="rect">
            <a:avLst/>
          </a:prstGeom>
          <a:noFill/>
          <a:ln w="9525">
            <a:noFill/>
            <a:miter lim="800000"/>
            <a:headEnd/>
            <a:tailEnd/>
          </a:ln>
        </p:spPr>
      </p:pic>
      <p:pic>
        <p:nvPicPr>
          <p:cNvPr id="46085" name="Picture 10" descr="IMLS-logo.gif"/>
          <p:cNvPicPr>
            <a:picLocks noChangeAspect="1"/>
          </p:cNvPicPr>
          <p:nvPr/>
        </p:nvPicPr>
        <p:blipFill>
          <a:blip r:embed="rId3" cstate="screen"/>
          <a:srcRect/>
          <a:stretch>
            <a:fillRect/>
          </a:stretch>
        </p:blipFill>
        <p:spPr bwMode="auto">
          <a:xfrm>
            <a:off x="2286000" y="4604478"/>
            <a:ext cx="3429000" cy="1415322"/>
          </a:xfrm>
          <a:prstGeom prst="rect">
            <a:avLst/>
          </a:prstGeom>
          <a:noFill/>
          <a:ln w="9525">
            <a:noFill/>
            <a:miter lim="800000"/>
            <a:headEnd/>
            <a:tailEnd/>
          </a:ln>
        </p:spPr>
      </p:pic>
      <p:pic>
        <p:nvPicPr>
          <p:cNvPr id="9" name="Picture 8" descr="NC State Library Logo_thmb.jpg"/>
          <p:cNvPicPr>
            <a:picLocks noChangeAspect="1"/>
          </p:cNvPicPr>
          <p:nvPr/>
        </p:nvPicPr>
        <p:blipFill>
          <a:blip r:embed="rId4" cstate="screen"/>
          <a:stretch>
            <a:fillRect/>
          </a:stretch>
        </p:blipFill>
        <p:spPr>
          <a:xfrm>
            <a:off x="4343400" y="2514600"/>
            <a:ext cx="2057400" cy="736745"/>
          </a:xfrm>
          <a:prstGeom prst="rect">
            <a:avLst/>
          </a:prstGeo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04800" y="1600200"/>
            <a:ext cx="3886200" cy="1904999"/>
          </a:xfrm>
          <a:prstGeom prst="rect">
            <a:avLst/>
          </a:prstGeom>
        </p:spPr>
        <p:txBody>
          <a:bodyPr/>
          <a:lstStyle/>
          <a:p>
            <a:pPr fontAlgn="auto">
              <a:spcAft>
                <a:spcPts val="0"/>
              </a:spcAft>
              <a:defRPr/>
            </a:pPr>
            <a:r>
              <a:rPr lang="en-US" sz="4000" b="1" dirty="0" smtClean="0">
                <a:solidFill>
                  <a:prstClr val="white">
                    <a:lumMod val="50000"/>
                  </a:prstClr>
                </a:solidFill>
                <a:latin typeface="Calibri"/>
                <a:cs typeface="Arial" pitchFamily="34" charset="0"/>
              </a:rPr>
              <a:t>Introduction to Project Compass Pathways</a:t>
            </a:r>
            <a:endParaRPr lang="en-US" sz="4000" b="1" dirty="0">
              <a:solidFill>
                <a:prstClr val="white">
                  <a:lumMod val="50000"/>
                </a:prstClr>
              </a:solidFill>
              <a:latin typeface="Calibri"/>
              <a:cs typeface="Arial" pitchFamily="34" charset="0"/>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74CBC8"/>
            </a:gs>
            <a:gs pos="50000">
              <a:srgbClr val="E9F7F7"/>
            </a:gs>
          </a:gsLst>
          <a:lin ang="16200000" scaled="1"/>
          <a:tileRect/>
        </a:gradFill>
        <a:effectLst/>
      </p:bgPr>
    </p:bg>
    <p:spTree>
      <p:nvGrpSpPr>
        <p:cNvPr id="1" name=""/>
        <p:cNvGrpSpPr/>
        <p:nvPr/>
      </p:nvGrpSpPr>
      <p:grpSpPr>
        <a:xfrm>
          <a:off x="0" y="0"/>
          <a:ext cx="0" cy="0"/>
          <a:chOff x="0" y="0"/>
          <a:chExt cx="0" cy="0"/>
        </a:xfrm>
      </p:grpSpPr>
      <p:cxnSp>
        <p:nvCxnSpPr>
          <p:cNvPr id="5" name="Straight Connector 4"/>
          <p:cNvCxnSpPr/>
          <p:nvPr/>
        </p:nvCxnSpPr>
        <p:spPr bwMode="auto">
          <a:xfrm rot="16200000" flipH="1">
            <a:off x="1633821" y="2319620"/>
            <a:ext cx="542357" cy="2"/>
          </a:xfrm>
          <a:prstGeom prst="line">
            <a:avLst/>
          </a:prstGeom>
          <a:ln w="25400">
            <a:solidFill>
              <a:schemeClr val="bg2">
                <a:lumMod val="1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bwMode="auto">
          <a:xfrm rot="16200000" flipH="1">
            <a:off x="3009683" y="2323882"/>
            <a:ext cx="685799" cy="435"/>
          </a:xfrm>
          <a:prstGeom prst="line">
            <a:avLst/>
          </a:prstGeom>
          <a:ln w="25400">
            <a:solidFill>
              <a:schemeClr val="bg2">
                <a:lumMod val="1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bwMode="auto">
          <a:xfrm rot="5400000" flipH="1" flipV="1">
            <a:off x="4916637" y="2325837"/>
            <a:ext cx="512998" cy="16928"/>
          </a:xfrm>
          <a:prstGeom prst="line">
            <a:avLst/>
          </a:prstGeom>
          <a:ln w="25400">
            <a:solidFill>
              <a:schemeClr val="bg2">
                <a:lumMod val="1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bwMode="auto">
          <a:xfrm rot="16200000" flipV="1">
            <a:off x="6431866" y="2317067"/>
            <a:ext cx="685799" cy="14068"/>
          </a:xfrm>
          <a:prstGeom prst="line">
            <a:avLst/>
          </a:prstGeom>
          <a:ln w="25400">
            <a:solidFill>
              <a:schemeClr val="bg2">
                <a:lumMod val="1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21" name="Rounded Rectangle 20"/>
          <p:cNvSpPr/>
          <p:nvPr/>
        </p:nvSpPr>
        <p:spPr>
          <a:xfrm>
            <a:off x="1371600" y="2590800"/>
            <a:ext cx="6400800" cy="3581400"/>
          </a:xfrm>
          <a:prstGeom prst="roundRect">
            <a:avLst/>
          </a:prstGeom>
          <a:gradFill>
            <a:gsLst>
              <a:gs pos="0">
                <a:schemeClr val="accent6">
                  <a:lumMod val="60000"/>
                  <a:lumOff val="40000"/>
                </a:schemeClr>
              </a:gs>
              <a:gs pos="98000">
                <a:schemeClr val="accent6">
                  <a:lumMod val="75000"/>
                  <a:alpha val="73000"/>
                </a:schemeClr>
              </a:gs>
            </a:gsLst>
            <a:lin ang="5400000" scaled="0"/>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lnSpc>
                <a:spcPct val="150000"/>
              </a:lnSpc>
              <a:spcBef>
                <a:spcPts val="0"/>
              </a:spcBef>
              <a:spcAft>
                <a:spcPts val="0"/>
              </a:spcAft>
              <a:buFont typeface="Wingdings" pitchFamily="2" charset="2"/>
              <a:buChar char="§"/>
              <a:defRPr/>
            </a:pPr>
            <a:r>
              <a:rPr lang="en-US" sz="2400" b="1" dirty="0" smtClean="0">
                <a:solidFill>
                  <a:srgbClr val="1F497D">
                    <a:lumMod val="75000"/>
                  </a:srgbClr>
                </a:solidFill>
              </a:rPr>
              <a:t> A checklist </a:t>
            </a:r>
            <a:r>
              <a:rPr lang="en-US" sz="2400" b="1" dirty="0">
                <a:solidFill>
                  <a:srgbClr val="1F497D">
                    <a:lumMod val="75000"/>
                  </a:srgbClr>
                </a:solidFill>
              </a:rPr>
              <a:t>of </a:t>
            </a:r>
            <a:r>
              <a:rPr lang="en-US" sz="2400" b="1" dirty="0" smtClean="0">
                <a:solidFill>
                  <a:srgbClr val="1F497D">
                    <a:lumMod val="75000"/>
                  </a:srgbClr>
                </a:solidFill>
              </a:rPr>
              <a:t>actions to help the workforce</a:t>
            </a:r>
          </a:p>
          <a:p>
            <a:pPr fontAlgn="auto">
              <a:lnSpc>
                <a:spcPct val="150000"/>
              </a:lnSpc>
              <a:spcBef>
                <a:spcPts val="0"/>
              </a:spcBef>
              <a:spcAft>
                <a:spcPts val="0"/>
              </a:spcAft>
              <a:buFont typeface="Wingdings" pitchFamily="2" charset="2"/>
              <a:buChar char="§"/>
              <a:defRPr/>
            </a:pPr>
            <a:r>
              <a:rPr lang="en-US" sz="2400" b="1" dirty="0" smtClean="0">
                <a:solidFill>
                  <a:srgbClr val="1F497D">
                    <a:lumMod val="75000"/>
                  </a:srgbClr>
                </a:solidFill>
              </a:rPr>
              <a:t> </a:t>
            </a:r>
            <a:r>
              <a:rPr lang="en-US" sz="2400" b="1" i="1" dirty="0" smtClean="0">
                <a:solidFill>
                  <a:srgbClr val="1F497D">
                    <a:lumMod val="75000"/>
                  </a:srgbClr>
                </a:solidFill>
              </a:rPr>
              <a:t>Check</a:t>
            </a:r>
            <a:r>
              <a:rPr lang="en-US" sz="2400" b="1" dirty="0" smtClean="0">
                <a:solidFill>
                  <a:srgbClr val="1F497D">
                    <a:lumMod val="75000"/>
                  </a:srgbClr>
                </a:solidFill>
              </a:rPr>
              <a:t> what your  library has already done</a:t>
            </a:r>
          </a:p>
          <a:p>
            <a:pPr fontAlgn="auto">
              <a:lnSpc>
                <a:spcPct val="150000"/>
              </a:lnSpc>
              <a:spcBef>
                <a:spcPts val="0"/>
              </a:spcBef>
              <a:spcAft>
                <a:spcPts val="0"/>
              </a:spcAft>
              <a:buFont typeface="Wingdings" pitchFamily="2" charset="2"/>
              <a:buChar char="§"/>
              <a:defRPr/>
            </a:pPr>
            <a:r>
              <a:rPr lang="en-US" sz="2400" b="1" dirty="0" smtClean="0">
                <a:solidFill>
                  <a:srgbClr val="1F497D">
                    <a:lumMod val="75000"/>
                  </a:srgbClr>
                </a:solidFill>
              </a:rPr>
              <a:t> </a:t>
            </a:r>
            <a:r>
              <a:rPr lang="en-US" sz="2400" b="1" i="1" dirty="0" smtClean="0">
                <a:solidFill>
                  <a:srgbClr val="1F497D">
                    <a:lumMod val="75000"/>
                  </a:srgbClr>
                </a:solidFill>
              </a:rPr>
              <a:t>Circle</a:t>
            </a:r>
            <a:r>
              <a:rPr lang="en-US" sz="2400" b="1" dirty="0" smtClean="0">
                <a:solidFill>
                  <a:srgbClr val="1F497D">
                    <a:lumMod val="75000"/>
                  </a:srgbClr>
                </a:solidFill>
              </a:rPr>
              <a:t> where you would like to focus next</a:t>
            </a:r>
          </a:p>
          <a:p>
            <a:pPr fontAlgn="auto">
              <a:lnSpc>
                <a:spcPct val="150000"/>
              </a:lnSpc>
              <a:spcBef>
                <a:spcPts val="0"/>
              </a:spcBef>
              <a:spcAft>
                <a:spcPts val="0"/>
              </a:spcAft>
              <a:buFont typeface="Wingdings" pitchFamily="2" charset="2"/>
              <a:buChar char="§"/>
              <a:defRPr/>
            </a:pPr>
            <a:r>
              <a:rPr lang="en-US" sz="2400" b="1" dirty="0" smtClean="0">
                <a:solidFill>
                  <a:srgbClr val="1F497D">
                    <a:lumMod val="75000"/>
                  </a:srgbClr>
                </a:solidFill>
              </a:rPr>
              <a:t> Find resources to help take the next steps</a:t>
            </a:r>
          </a:p>
        </p:txBody>
      </p:sp>
      <p:sp>
        <p:nvSpPr>
          <p:cNvPr id="13" name="Rounded Rectangle 12"/>
          <p:cNvSpPr/>
          <p:nvPr/>
        </p:nvSpPr>
        <p:spPr>
          <a:xfrm>
            <a:off x="1371600" y="685800"/>
            <a:ext cx="6400800" cy="1371600"/>
          </a:xfrm>
          <a:prstGeom prst="roundRect">
            <a:avLst/>
          </a:prstGeom>
          <a:solidFill>
            <a:schemeClr val="tx2">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r>
              <a:rPr lang="en-US" sz="4400" b="1" dirty="0" smtClean="0">
                <a:solidFill>
                  <a:srgbClr val="FFD44B"/>
                </a:solidFill>
              </a:rPr>
              <a:t>a Pathway is… </a:t>
            </a:r>
            <a:endParaRPr lang="en-US" sz="4400" b="1" dirty="0">
              <a:solidFill>
                <a:srgbClr val="FFD44B"/>
              </a:solidFill>
            </a:endParaRPr>
          </a:p>
        </p:txBody>
      </p:sp>
    </p:spTree>
  </p:cSld>
  <p:clrMapOvr>
    <a:overrideClrMapping bg1="lt1" tx1="dk1" bg2="lt2" tx2="dk2" accent1="accent1" accent2="accent2" accent3="accent3" accent4="accent4" accent5="accent5" accent6="accent6" hlink="hlink" folHlink="folHlink"/>
  </p:clrMapOvr>
  <p:transition advTm="19461"/>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74CBC8"/>
            </a:gs>
            <a:gs pos="50000">
              <a:srgbClr val="E9F7F7"/>
            </a:gs>
          </a:gsLst>
          <a:lin ang="16200000" scaled="1"/>
          <a:tileRect/>
        </a:gradFill>
        <a:effectLst/>
      </p:bgPr>
    </p:bg>
    <p:spTree>
      <p:nvGrpSpPr>
        <p:cNvPr id="1" name=""/>
        <p:cNvGrpSpPr/>
        <p:nvPr/>
      </p:nvGrpSpPr>
      <p:grpSpPr>
        <a:xfrm>
          <a:off x="0" y="0"/>
          <a:ext cx="0" cy="0"/>
          <a:chOff x="0" y="0"/>
          <a:chExt cx="0" cy="0"/>
        </a:xfrm>
      </p:grpSpPr>
      <p:cxnSp>
        <p:nvCxnSpPr>
          <p:cNvPr id="8" name="Straight Connector 7"/>
          <p:cNvCxnSpPr>
            <a:endCxn id="3" idx="0"/>
          </p:cNvCxnSpPr>
          <p:nvPr/>
        </p:nvCxnSpPr>
        <p:spPr>
          <a:xfrm rot="10800000" flipV="1">
            <a:off x="1280160" y="2514600"/>
            <a:ext cx="1844040" cy="1752600"/>
          </a:xfrm>
          <a:prstGeom prst="line">
            <a:avLst/>
          </a:prstGeom>
          <a:ln w="25400">
            <a:prstDash val="sysDash"/>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rot="5400000">
            <a:off x="3009900" y="3238500"/>
            <a:ext cx="1447800" cy="609600"/>
          </a:xfrm>
          <a:prstGeom prst="line">
            <a:avLst/>
          </a:prstGeom>
          <a:ln w="25400">
            <a:prstDash val="sysDash"/>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a:endCxn id="5" idx="0"/>
          </p:cNvCxnSpPr>
          <p:nvPr/>
        </p:nvCxnSpPr>
        <p:spPr>
          <a:xfrm rot="16200000" flipH="1">
            <a:off x="4562263" y="3210137"/>
            <a:ext cx="1219200" cy="894926"/>
          </a:xfrm>
          <a:prstGeom prst="line">
            <a:avLst/>
          </a:prstGeom>
          <a:ln w="25400">
            <a:prstDash val="sysDash"/>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a:endCxn id="6" idx="0"/>
          </p:cNvCxnSpPr>
          <p:nvPr/>
        </p:nvCxnSpPr>
        <p:spPr>
          <a:xfrm>
            <a:off x="5334000" y="2438400"/>
            <a:ext cx="2454910" cy="1828800"/>
          </a:xfrm>
          <a:prstGeom prst="line">
            <a:avLst/>
          </a:prstGeom>
          <a:ln w="25400">
            <a:prstDash val="sysDash"/>
          </a:ln>
        </p:spPr>
        <p:style>
          <a:lnRef idx="1">
            <a:schemeClr val="accent1"/>
          </a:lnRef>
          <a:fillRef idx="0">
            <a:schemeClr val="accent1"/>
          </a:fillRef>
          <a:effectRef idx="0">
            <a:schemeClr val="accent1"/>
          </a:effectRef>
          <a:fontRef idx="minor">
            <a:schemeClr val="tx1"/>
          </a:fontRef>
        </p:style>
      </p:cxnSp>
      <p:sp>
        <p:nvSpPr>
          <p:cNvPr id="2" name="Oval 1"/>
          <p:cNvSpPr/>
          <p:nvPr/>
        </p:nvSpPr>
        <p:spPr>
          <a:xfrm>
            <a:off x="2971800" y="457200"/>
            <a:ext cx="2743200" cy="2743200"/>
          </a:xfrm>
          <a:prstGeom prst="ellipse">
            <a:avLst/>
          </a:prstGeom>
          <a:solidFill>
            <a:schemeClr val="tx2">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nchor="ctr"/>
          <a:lstStyle/>
          <a:p>
            <a:pPr algn="ctr" fontAlgn="auto">
              <a:spcBef>
                <a:spcPts val="0"/>
              </a:spcBef>
              <a:spcAft>
                <a:spcPts val="0"/>
              </a:spcAft>
              <a:defRPr/>
            </a:pPr>
            <a:r>
              <a:rPr lang="en-US" sz="4800" b="1" dirty="0" smtClean="0">
                <a:solidFill>
                  <a:srgbClr val="FFD44B"/>
                </a:solidFill>
              </a:rPr>
              <a:t>4</a:t>
            </a:r>
            <a:r>
              <a:rPr lang="en-US" sz="3600" b="1" dirty="0" smtClean="0">
                <a:solidFill>
                  <a:srgbClr val="FFD44B"/>
                </a:solidFill>
              </a:rPr>
              <a:t> </a:t>
            </a:r>
            <a:r>
              <a:rPr lang="en-US" sz="3600" b="1" spc="-70" dirty="0" smtClean="0">
                <a:solidFill>
                  <a:srgbClr val="FFD44B"/>
                </a:solidFill>
              </a:rPr>
              <a:t>Pathway</a:t>
            </a:r>
            <a:r>
              <a:rPr lang="en-US" sz="3600" b="1" spc="-70" dirty="0">
                <a:solidFill>
                  <a:srgbClr val="FFD44B"/>
                </a:solidFill>
              </a:rPr>
              <a:t>s</a:t>
            </a:r>
            <a:endParaRPr lang="en-US" sz="3600" b="1" spc="-70" dirty="0" smtClean="0">
              <a:solidFill>
                <a:srgbClr val="FFD44B"/>
              </a:solidFill>
            </a:endParaRPr>
          </a:p>
        </p:txBody>
      </p:sp>
      <p:sp>
        <p:nvSpPr>
          <p:cNvPr id="3" name="Oval 2"/>
          <p:cNvSpPr>
            <a:spLocks noChangeAspect="1"/>
          </p:cNvSpPr>
          <p:nvPr/>
        </p:nvSpPr>
        <p:spPr>
          <a:xfrm>
            <a:off x="228600" y="4267200"/>
            <a:ext cx="2103120" cy="2103120"/>
          </a:xfrm>
          <a:prstGeom prst="ellipse">
            <a:avLst/>
          </a:prstGeom>
          <a:solidFill>
            <a:schemeClr val="accent5">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0" rIns="0" anchor="ctr"/>
          <a:lstStyle/>
          <a:p>
            <a:pPr algn="ctr" fontAlgn="auto">
              <a:spcBef>
                <a:spcPts val="0"/>
              </a:spcBef>
              <a:spcAft>
                <a:spcPts val="0"/>
              </a:spcAft>
              <a:defRPr/>
            </a:pPr>
            <a:r>
              <a:rPr lang="en-US" sz="3200" b="1" dirty="0">
                <a:solidFill>
                  <a:prstClr val="white"/>
                </a:solidFill>
              </a:rPr>
              <a:t>Core Services</a:t>
            </a:r>
          </a:p>
        </p:txBody>
      </p:sp>
      <p:sp>
        <p:nvSpPr>
          <p:cNvPr id="4" name="Oval 3"/>
          <p:cNvSpPr>
            <a:spLocks noChangeAspect="1"/>
          </p:cNvSpPr>
          <p:nvPr/>
        </p:nvSpPr>
        <p:spPr>
          <a:xfrm>
            <a:off x="2398183" y="4267200"/>
            <a:ext cx="2103120" cy="2103120"/>
          </a:xfrm>
          <a:prstGeom prst="ellipse">
            <a:avLst/>
          </a:prstGeom>
          <a:solidFill>
            <a:schemeClr val="accent5">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0" rIns="0" anchor="ctr"/>
          <a:lstStyle/>
          <a:p>
            <a:pPr algn="ctr" fontAlgn="auto">
              <a:spcBef>
                <a:spcPts val="0"/>
              </a:spcBef>
              <a:spcAft>
                <a:spcPts val="0"/>
              </a:spcAft>
              <a:defRPr/>
            </a:pPr>
            <a:r>
              <a:rPr lang="en-US" sz="3200" b="1" dirty="0">
                <a:solidFill>
                  <a:prstClr val="white"/>
                </a:solidFill>
              </a:rPr>
              <a:t>Job Seekers</a:t>
            </a:r>
          </a:p>
        </p:txBody>
      </p:sp>
      <p:sp>
        <p:nvSpPr>
          <p:cNvPr id="5" name="Oval 4"/>
          <p:cNvSpPr>
            <a:spLocks noChangeAspect="1"/>
          </p:cNvSpPr>
          <p:nvPr/>
        </p:nvSpPr>
        <p:spPr>
          <a:xfrm>
            <a:off x="4567766" y="4267200"/>
            <a:ext cx="2103120" cy="2103120"/>
          </a:xfrm>
          <a:prstGeom prst="ellipse">
            <a:avLst/>
          </a:prstGeom>
          <a:solidFill>
            <a:schemeClr val="accent5">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0" rIns="0" anchor="ctr"/>
          <a:lstStyle/>
          <a:p>
            <a:pPr algn="ctr" fontAlgn="auto">
              <a:spcBef>
                <a:spcPts val="0"/>
              </a:spcBef>
              <a:spcAft>
                <a:spcPts val="0"/>
              </a:spcAft>
              <a:defRPr/>
            </a:pPr>
            <a:r>
              <a:rPr lang="en-US" sz="3200" b="1" dirty="0">
                <a:solidFill>
                  <a:prstClr val="white"/>
                </a:solidFill>
              </a:rPr>
              <a:t>Small Business</a:t>
            </a:r>
          </a:p>
        </p:txBody>
      </p:sp>
      <p:sp>
        <p:nvSpPr>
          <p:cNvPr id="6" name="Oval 5"/>
          <p:cNvSpPr>
            <a:spLocks noChangeAspect="1"/>
          </p:cNvSpPr>
          <p:nvPr/>
        </p:nvSpPr>
        <p:spPr>
          <a:xfrm>
            <a:off x="6737350" y="4267200"/>
            <a:ext cx="2103120" cy="2103120"/>
          </a:xfrm>
          <a:prstGeom prst="ellipse">
            <a:avLst/>
          </a:prstGeom>
          <a:solidFill>
            <a:schemeClr val="accent5">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0" rIns="0" anchor="ctr"/>
          <a:lstStyle/>
          <a:p>
            <a:pPr algn="ctr" fontAlgn="auto">
              <a:spcBef>
                <a:spcPts val="0"/>
              </a:spcBef>
              <a:spcAft>
                <a:spcPts val="0"/>
              </a:spcAft>
              <a:defRPr/>
            </a:pPr>
            <a:r>
              <a:rPr lang="en-US" sz="3200" b="1" dirty="0">
                <a:solidFill>
                  <a:prstClr val="white"/>
                </a:solidFill>
              </a:rPr>
              <a:t>Personal Finance</a:t>
            </a:r>
          </a:p>
        </p:txBody>
      </p:sp>
    </p:spTree>
  </p:cSld>
  <p:clrMapOvr>
    <a:masterClrMapping/>
  </p:clrMapOvr>
  <p:transition advTm="28381"/>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p:cBhvr>
                                        <p:cTn id="6" dur="2000" fill="hold"/>
                                        <p:tgtEl>
                                          <p:spTgt spid="3"/>
                                        </p:tgtEl>
                                        <p:attrNameLst>
                                          <p:attrName>fillcolor</p:attrName>
                                        </p:attrNameLst>
                                      </p:cBhvr>
                                      <p:to>
                                        <a:srgbClr val="EEC412"/>
                                      </p:to>
                                    </p:animClr>
                                    <p:set>
                                      <p:cBhvr>
                                        <p:cTn id="7" dur="2000" fill="hold"/>
                                        <p:tgtEl>
                                          <p:spTgt spid="3"/>
                                        </p:tgtEl>
                                        <p:attrNameLst>
                                          <p:attrName>fill.type</p:attrName>
                                        </p:attrNameLst>
                                      </p:cBhvr>
                                      <p:to>
                                        <p:strVal val="solid"/>
                                      </p:to>
                                    </p:set>
                                    <p:set>
                                      <p:cBhvr>
                                        <p:cTn id="8" dur="2000" fill="hold"/>
                                        <p:tgtEl>
                                          <p:spTgt spid="3"/>
                                        </p:tgtEl>
                                        <p:attrNameLst>
                                          <p:attrName>fill.on</p:attrName>
                                        </p:attrNameLst>
                                      </p:cBhvr>
                                      <p:to>
                                        <p:strVal val="true"/>
                                      </p:to>
                                    </p:set>
                                  </p:childTnLst>
                                </p:cTn>
                              </p:par>
                              <p:par>
                                <p:cTn id="9" presetID="1" presetClass="emph" presetSubtype="2" fill="hold" nodeType="withEffect">
                                  <p:stCondLst>
                                    <p:cond delay="0"/>
                                  </p:stCondLst>
                                  <p:childTnLst>
                                    <p:animClr clrSpc="rgb">
                                      <p:cBhvr>
                                        <p:cTn id="10" dur="2000" fill="hold"/>
                                        <p:tgtEl>
                                          <p:spTgt spid="4"/>
                                        </p:tgtEl>
                                        <p:attrNameLst>
                                          <p:attrName>fillcolor</p:attrName>
                                        </p:attrNameLst>
                                      </p:cBhvr>
                                      <p:to>
                                        <a:srgbClr val="EEC412"/>
                                      </p:to>
                                    </p:animClr>
                                    <p:set>
                                      <p:cBhvr>
                                        <p:cTn id="11" dur="2000" fill="hold"/>
                                        <p:tgtEl>
                                          <p:spTgt spid="4"/>
                                        </p:tgtEl>
                                        <p:attrNameLst>
                                          <p:attrName>fill.type</p:attrName>
                                        </p:attrNameLst>
                                      </p:cBhvr>
                                      <p:to>
                                        <p:strVal val="solid"/>
                                      </p:to>
                                    </p:set>
                                    <p:set>
                                      <p:cBhvr>
                                        <p:cTn id="12" dur="2000" fill="hold"/>
                                        <p:tgtEl>
                                          <p:spTgt spid="4"/>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2" name="Oval 1"/>
          <p:cNvSpPr/>
          <p:nvPr/>
        </p:nvSpPr>
        <p:spPr>
          <a:xfrm>
            <a:off x="457200" y="929640"/>
            <a:ext cx="2103120" cy="2103120"/>
          </a:xfrm>
          <a:prstGeom prst="ellipse">
            <a:avLst/>
          </a:prstGeom>
          <a:solidFill>
            <a:srgbClr val="FFD44B"/>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0" rIns="0" anchor="ctr"/>
          <a:lstStyle/>
          <a:p>
            <a:pPr algn="ctr" fontAlgn="auto">
              <a:spcBef>
                <a:spcPts val="0"/>
              </a:spcBef>
              <a:spcAft>
                <a:spcPts val="0"/>
              </a:spcAft>
              <a:defRPr/>
            </a:pPr>
            <a:r>
              <a:rPr lang="en-US" sz="3200" b="1" dirty="0">
                <a:solidFill>
                  <a:srgbClr val="1F497D">
                    <a:lumMod val="75000"/>
                  </a:srgbClr>
                </a:solidFill>
              </a:rPr>
              <a:t>Core Services</a:t>
            </a:r>
          </a:p>
        </p:txBody>
      </p:sp>
      <p:sp>
        <p:nvSpPr>
          <p:cNvPr id="5" name="Rounded Rectangle 4"/>
          <p:cNvSpPr/>
          <p:nvPr/>
        </p:nvSpPr>
        <p:spPr>
          <a:xfrm>
            <a:off x="2705100" y="533400"/>
            <a:ext cx="6019800" cy="2895600"/>
          </a:xfrm>
          <a:prstGeom prst="round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lnSpc>
                <a:spcPct val="150000"/>
              </a:lnSpc>
              <a:spcBef>
                <a:spcPts val="0"/>
              </a:spcBef>
              <a:spcAft>
                <a:spcPts val="0"/>
              </a:spcAft>
              <a:defRPr/>
            </a:pPr>
            <a:r>
              <a:rPr lang="en-US" sz="2200" dirty="0" smtClean="0">
                <a:solidFill>
                  <a:prstClr val="white"/>
                </a:solidFill>
              </a:rPr>
              <a:t> </a:t>
            </a:r>
          </a:p>
          <a:p>
            <a:pPr fontAlgn="auto">
              <a:lnSpc>
                <a:spcPct val="150000"/>
              </a:lnSpc>
              <a:spcBef>
                <a:spcPts val="0"/>
              </a:spcBef>
              <a:spcAft>
                <a:spcPts val="0"/>
              </a:spcAft>
              <a:buFont typeface="Wingdings" pitchFamily="2" charset="2"/>
              <a:buChar char="§"/>
              <a:defRPr/>
            </a:pPr>
            <a:r>
              <a:rPr lang="en-US" sz="2200" dirty="0" smtClean="0">
                <a:solidFill>
                  <a:prstClr val="white"/>
                </a:solidFill>
              </a:rPr>
              <a:t> </a:t>
            </a:r>
            <a:r>
              <a:rPr lang="en-US" sz="2200" b="1" dirty="0" smtClean="0">
                <a:solidFill>
                  <a:prstClr val="white"/>
                </a:solidFill>
              </a:rPr>
              <a:t>Connecting with community agencies</a:t>
            </a:r>
          </a:p>
          <a:p>
            <a:pPr fontAlgn="auto">
              <a:lnSpc>
                <a:spcPct val="150000"/>
              </a:lnSpc>
              <a:spcBef>
                <a:spcPts val="0"/>
              </a:spcBef>
              <a:spcAft>
                <a:spcPts val="0"/>
              </a:spcAft>
              <a:buFont typeface="Wingdings" pitchFamily="2" charset="2"/>
              <a:buChar char="§"/>
              <a:defRPr/>
            </a:pPr>
            <a:r>
              <a:rPr lang="en-US" sz="2200" b="1" dirty="0" smtClean="0">
                <a:solidFill>
                  <a:prstClr val="white"/>
                </a:solidFill>
              </a:rPr>
              <a:t> Providing basic </a:t>
            </a:r>
            <a:r>
              <a:rPr lang="en-US" sz="2200" b="1" dirty="0">
                <a:solidFill>
                  <a:prstClr val="white"/>
                </a:solidFill>
              </a:rPr>
              <a:t>computer </a:t>
            </a:r>
            <a:r>
              <a:rPr lang="en-US" sz="2200" b="1" dirty="0" smtClean="0">
                <a:solidFill>
                  <a:prstClr val="white"/>
                </a:solidFill>
              </a:rPr>
              <a:t>skills training </a:t>
            </a:r>
          </a:p>
          <a:p>
            <a:pPr fontAlgn="auto">
              <a:lnSpc>
                <a:spcPct val="150000"/>
              </a:lnSpc>
              <a:spcBef>
                <a:spcPts val="0"/>
              </a:spcBef>
              <a:spcAft>
                <a:spcPts val="0"/>
              </a:spcAft>
              <a:buFont typeface="Wingdings" pitchFamily="2" charset="2"/>
              <a:buChar char="§"/>
              <a:defRPr/>
            </a:pPr>
            <a:r>
              <a:rPr lang="en-US" sz="2200" b="1" dirty="0" smtClean="0">
                <a:solidFill>
                  <a:prstClr val="white"/>
                </a:solidFill>
              </a:rPr>
              <a:t> Building partnerships</a:t>
            </a:r>
          </a:p>
          <a:p>
            <a:pPr fontAlgn="auto">
              <a:lnSpc>
                <a:spcPct val="150000"/>
              </a:lnSpc>
              <a:spcBef>
                <a:spcPts val="0"/>
              </a:spcBef>
              <a:spcAft>
                <a:spcPts val="0"/>
              </a:spcAft>
              <a:buFont typeface="Wingdings" pitchFamily="2" charset="2"/>
              <a:buChar char="§"/>
              <a:defRPr/>
            </a:pPr>
            <a:r>
              <a:rPr lang="en-US" sz="2200" b="1" dirty="0" smtClean="0">
                <a:solidFill>
                  <a:prstClr val="white"/>
                </a:solidFill>
              </a:rPr>
              <a:t> Marketing and communicating library services</a:t>
            </a:r>
            <a:endParaRPr lang="en-US" sz="2200" b="1" dirty="0">
              <a:solidFill>
                <a:prstClr val="white"/>
              </a:solidFill>
            </a:endParaRPr>
          </a:p>
          <a:p>
            <a:pPr fontAlgn="auto">
              <a:lnSpc>
                <a:spcPct val="150000"/>
              </a:lnSpc>
              <a:spcBef>
                <a:spcPts val="0"/>
              </a:spcBef>
              <a:spcAft>
                <a:spcPts val="0"/>
              </a:spcAft>
              <a:defRPr/>
            </a:pPr>
            <a:r>
              <a:rPr lang="en-US" sz="2200" dirty="0">
                <a:solidFill>
                  <a:prstClr val="white"/>
                </a:solidFill>
              </a:rPr>
              <a:t> </a:t>
            </a:r>
          </a:p>
        </p:txBody>
      </p:sp>
      <p:sp>
        <p:nvSpPr>
          <p:cNvPr id="7" name="Rounded Rectangle 6"/>
          <p:cNvSpPr/>
          <p:nvPr/>
        </p:nvSpPr>
        <p:spPr>
          <a:xfrm>
            <a:off x="685800" y="3657600"/>
            <a:ext cx="7772400" cy="2895600"/>
          </a:xfrm>
          <a:prstGeom prst="round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0" rIns="0" anchor="ctr"/>
          <a:lstStyle/>
          <a:p>
            <a:pPr fontAlgn="auto">
              <a:spcBef>
                <a:spcPts val="0"/>
              </a:spcBef>
              <a:spcAft>
                <a:spcPts val="0"/>
              </a:spcAft>
              <a:defRPr/>
            </a:pPr>
            <a:r>
              <a:rPr lang="en-US" sz="2800" b="1" i="1" dirty="0" smtClean="0">
                <a:solidFill>
                  <a:srgbClr val="FFD44B"/>
                </a:solidFill>
              </a:rPr>
              <a:t>Why ? </a:t>
            </a:r>
          </a:p>
          <a:p>
            <a:pPr fontAlgn="auto">
              <a:spcBef>
                <a:spcPts val="0"/>
              </a:spcBef>
              <a:spcAft>
                <a:spcPts val="0"/>
              </a:spcAft>
              <a:defRPr/>
            </a:pPr>
            <a:r>
              <a:rPr lang="en-US" sz="2800" dirty="0" smtClean="0">
                <a:solidFill>
                  <a:srgbClr val="FFD44B"/>
                </a:solidFill>
              </a:rPr>
              <a:t>People turn to the library </a:t>
            </a:r>
            <a:br>
              <a:rPr lang="en-US" sz="2800" dirty="0" smtClean="0">
                <a:solidFill>
                  <a:srgbClr val="FFD44B"/>
                </a:solidFill>
              </a:rPr>
            </a:br>
            <a:r>
              <a:rPr lang="en-US" sz="2800" dirty="0" smtClean="0">
                <a:solidFill>
                  <a:srgbClr val="FFD44B"/>
                </a:solidFill>
              </a:rPr>
              <a:t>to get connected with social services </a:t>
            </a:r>
            <a:br>
              <a:rPr lang="en-US" sz="2800" dirty="0" smtClean="0">
                <a:solidFill>
                  <a:srgbClr val="FFD44B"/>
                </a:solidFill>
              </a:rPr>
            </a:br>
            <a:r>
              <a:rPr lang="en-US" sz="2800" dirty="0" smtClean="0">
                <a:solidFill>
                  <a:srgbClr val="FFD44B"/>
                </a:solidFill>
              </a:rPr>
              <a:t>and to acquire basic skills and knowledge.</a:t>
            </a:r>
            <a:endParaRPr lang="en-US" sz="2800" dirty="0">
              <a:solidFill>
                <a:srgbClr val="FFD44B"/>
              </a:solidFill>
            </a:endParaRPr>
          </a:p>
        </p:txBody>
      </p:sp>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3" name="Oval 2"/>
          <p:cNvSpPr/>
          <p:nvPr/>
        </p:nvSpPr>
        <p:spPr>
          <a:xfrm>
            <a:off x="457200" y="929640"/>
            <a:ext cx="2103120" cy="2103120"/>
          </a:xfrm>
          <a:prstGeom prst="ellipse">
            <a:avLst/>
          </a:prstGeom>
          <a:solidFill>
            <a:srgbClr val="FFD44B"/>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0" rIns="0" anchor="ctr"/>
          <a:lstStyle/>
          <a:p>
            <a:pPr algn="ctr" fontAlgn="auto">
              <a:spcBef>
                <a:spcPts val="0"/>
              </a:spcBef>
              <a:spcAft>
                <a:spcPts val="0"/>
              </a:spcAft>
              <a:defRPr/>
            </a:pPr>
            <a:r>
              <a:rPr lang="en-US" sz="3200" b="1" dirty="0">
                <a:solidFill>
                  <a:srgbClr val="1F497D">
                    <a:lumMod val="75000"/>
                  </a:srgbClr>
                </a:solidFill>
              </a:rPr>
              <a:t>Job Seekers</a:t>
            </a:r>
          </a:p>
        </p:txBody>
      </p:sp>
      <p:sp>
        <p:nvSpPr>
          <p:cNvPr id="6" name="Rounded Rectangle 5"/>
          <p:cNvSpPr/>
          <p:nvPr/>
        </p:nvSpPr>
        <p:spPr>
          <a:xfrm>
            <a:off x="2667000" y="533400"/>
            <a:ext cx="6016752" cy="2898648"/>
          </a:xfrm>
          <a:prstGeom prst="roundRect">
            <a:avLst/>
          </a:prstGeom>
          <a:solidFill>
            <a:srgbClr val="31859C"/>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dirty="0" smtClean="0">
                <a:solidFill>
                  <a:prstClr val="white"/>
                </a:solidFill>
              </a:rPr>
              <a:t> </a:t>
            </a:r>
          </a:p>
          <a:p>
            <a:pPr fontAlgn="auto">
              <a:lnSpc>
                <a:spcPct val="150000"/>
              </a:lnSpc>
              <a:spcBef>
                <a:spcPts val="0"/>
              </a:spcBef>
              <a:spcAft>
                <a:spcPts val="0"/>
              </a:spcAft>
              <a:buFont typeface="Wingdings" pitchFamily="2" charset="2"/>
              <a:buChar char="§"/>
              <a:defRPr/>
            </a:pPr>
            <a:r>
              <a:rPr lang="en-US" dirty="0" smtClean="0">
                <a:solidFill>
                  <a:prstClr val="white"/>
                </a:solidFill>
              </a:rPr>
              <a:t> </a:t>
            </a:r>
            <a:r>
              <a:rPr lang="en-US" sz="2200" b="1" dirty="0" smtClean="0">
                <a:solidFill>
                  <a:prstClr val="white"/>
                </a:solidFill>
              </a:rPr>
              <a:t>Understanding needs of </a:t>
            </a:r>
            <a:r>
              <a:rPr lang="en-US" sz="2200" b="1" dirty="0">
                <a:solidFill>
                  <a:prstClr val="white"/>
                </a:solidFill>
              </a:rPr>
              <a:t>unemployed workers </a:t>
            </a:r>
            <a:endParaRPr lang="en-US" sz="2200" b="1" dirty="0" smtClean="0">
              <a:solidFill>
                <a:prstClr val="white"/>
              </a:solidFill>
            </a:endParaRPr>
          </a:p>
          <a:p>
            <a:pPr fontAlgn="auto">
              <a:lnSpc>
                <a:spcPct val="150000"/>
              </a:lnSpc>
              <a:spcBef>
                <a:spcPts val="0"/>
              </a:spcBef>
              <a:spcAft>
                <a:spcPts val="0"/>
              </a:spcAft>
              <a:buFont typeface="Wingdings" pitchFamily="2" charset="2"/>
              <a:buChar char="§"/>
              <a:defRPr/>
            </a:pPr>
            <a:r>
              <a:rPr lang="en-US" sz="2200" b="1" dirty="0" smtClean="0">
                <a:solidFill>
                  <a:prstClr val="white"/>
                </a:solidFill>
              </a:rPr>
              <a:t> Connecting job seekers to resources</a:t>
            </a:r>
          </a:p>
          <a:p>
            <a:pPr fontAlgn="auto">
              <a:lnSpc>
                <a:spcPct val="150000"/>
              </a:lnSpc>
              <a:spcBef>
                <a:spcPts val="0"/>
              </a:spcBef>
              <a:spcAft>
                <a:spcPts val="0"/>
              </a:spcAft>
              <a:buFont typeface="Wingdings" pitchFamily="2" charset="2"/>
              <a:buChar char="§"/>
              <a:defRPr/>
            </a:pPr>
            <a:r>
              <a:rPr lang="en-US" sz="2200" b="1" dirty="0" smtClean="0">
                <a:solidFill>
                  <a:prstClr val="white"/>
                </a:solidFill>
              </a:rPr>
              <a:t> Providing programs and training</a:t>
            </a:r>
          </a:p>
          <a:p>
            <a:pPr fontAlgn="auto">
              <a:lnSpc>
                <a:spcPct val="150000"/>
              </a:lnSpc>
              <a:spcBef>
                <a:spcPts val="0"/>
              </a:spcBef>
              <a:spcAft>
                <a:spcPts val="0"/>
              </a:spcAft>
              <a:buFont typeface="Wingdings" pitchFamily="2" charset="2"/>
              <a:buChar char="§"/>
              <a:defRPr/>
            </a:pPr>
            <a:r>
              <a:rPr lang="en-US" sz="2200" b="1" dirty="0" smtClean="0">
                <a:solidFill>
                  <a:prstClr val="white"/>
                </a:solidFill>
              </a:rPr>
              <a:t> Building partnerships with workforce  development </a:t>
            </a:r>
            <a:r>
              <a:rPr lang="en-US" sz="2200" b="1" dirty="0">
                <a:solidFill>
                  <a:prstClr val="white"/>
                </a:solidFill>
              </a:rPr>
              <a:t>agencies </a:t>
            </a:r>
            <a:r>
              <a:rPr lang="en-US" dirty="0">
                <a:solidFill>
                  <a:prstClr val="white"/>
                </a:solidFill>
              </a:rPr>
              <a:t/>
            </a:r>
            <a:br>
              <a:rPr lang="en-US" dirty="0">
                <a:solidFill>
                  <a:prstClr val="white"/>
                </a:solidFill>
              </a:rPr>
            </a:br>
            <a:endParaRPr lang="en-US" dirty="0">
              <a:solidFill>
                <a:prstClr val="white"/>
              </a:solidFill>
            </a:endParaRPr>
          </a:p>
        </p:txBody>
      </p:sp>
      <p:sp>
        <p:nvSpPr>
          <p:cNvPr id="7" name="Rounded Rectangle 6"/>
          <p:cNvSpPr/>
          <p:nvPr/>
        </p:nvSpPr>
        <p:spPr>
          <a:xfrm>
            <a:off x="685800" y="3581400"/>
            <a:ext cx="7772400" cy="2895600"/>
          </a:xfrm>
          <a:prstGeom prst="round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0" rIns="0" anchor="ctr"/>
          <a:lstStyle/>
          <a:p>
            <a:pPr fontAlgn="auto">
              <a:spcBef>
                <a:spcPts val="0"/>
              </a:spcBef>
              <a:spcAft>
                <a:spcPts val="0"/>
              </a:spcAft>
              <a:defRPr/>
            </a:pPr>
            <a:r>
              <a:rPr lang="en-US" sz="2800" b="1" i="1" dirty="0" smtClean="0">
                <a:solidFill>
                  <a:srgbClr val="FFD44B"/>
                </a:solidFill>
              </a:rPr>
              <a:t>Why ? </a:t>
            </a:r>
          </a:p>
          <a:p>
            <a:pPr fontAlgn="auto">
              <a:spcBef>
                <a:spcPts val="0"/>
              </a:spcBef>
              <a:spcAft>
                <a:spcPts val="0"/>
              </a:spcAft>
              <a:defRPr/>
            </a:pPr>
            <a:r>
              <a:rPr lang="en-US" sz="2800" dirty="0" smtClean="0">
                <a:solidFill>
                  <a:srgbClr val="FFD44B"/>
                </a:solidFill>
              </a:rPr>
              <a:t>Job seekers are still relying on their public library for this support.</a:t>
            </a:r>
            <a:endParaRPr lang="en-US" sz="2800" dirty="0">
              <a:solidFill>
                <a:srgbClr val="FFD44B"/>
              </a:solidFill>
            </a:endParaRPr>
          </a:p>
        </p:txBody>
      </p:sp>
    </p:spTree>
  </p:cSld>
  <p:clrMapOvr>
    <a:overrideClrMapping bg1="lt1" tx1="dk1" bg2="lt2" tx2="dk2" accent1="accent1" accent2="accent2" accent3="accent3" accent4="accent4" accent5="accent5" accent6="accent6" hlink="hlink" folHlink="folHlink"/>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74CBC8"/>
            </a:gs>
            <a:gs pos="50000">
              <a:srgbClr val="E9F7F7"/>
            </a:gs>
          </a:gsLst>
          <a:lin ang="16200000" scaled="1"/>
          <a:tileRect/>
        </a:gradFill>
        <a:effectLst/>
      </p:bgPr>
    </p:bg>
    <p:spTree>
      <p:nvGrpSpPr>
        <p:cNvPr id="1" name=""/>
        <p:cNvGrpSpPr/>
        <p:nvPr/>
      </p:nvGrpSpPr>
      <p:grpSpPr>
        <a:xfrm>
          <a:off x="0" y="0"/>
          <a:ext cx="0" cy="0"/>
          <a:chOff x="0" y="0"/>
          <a:chExt cx="0" cy="0"/>
        </a:xfrm>
      </p:grpSpPr>
      <p:cxnSp>
        <p:nvCxnSpPr>
          <p:cNvPr id="8" name="Straight Connector 7"/>
          <p:cNvCxnSpPr>
            <a:endCxn id="13" idx="0"/>
          </p:cNvCxnSpPr>
          <p:nvPr/>
        </p:nvCxnSpPr>
        <p:spPr>
          <a:xfrm rot="10800000" flipV="1">
            <a:off x="1143001" y="1371598"/>
            <a:ext cx="2362201" cy="1524001"/>
          </a:xfrm>
          <a:prstGeom prst="line">
            <a:avLst/>
          </a:prstGeom>
          <a:ln w="25400">
            <a:prstDash val="sysDash"/>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rot="5400000">
            <a:off x="2819400" y="2133600"/>
            <a:ext cx="838200" cy="685800"/>
          </a:xfrm>
          <a:prstGeom prst="line">
            <a:avLst/>
          </a:prstGeom>
          <a:ln w="25400">
            <a:prstDash val="sysDash"/>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a:endCxn id="22" idx="0"/>
          </p:cNvCxnSpPr>
          <p:nvPr/>
        </p:nvCxnSpPr>
        <p:spPr>
          <a:xfrm rot="16200000" flipH="1">
            <a:off x="5600700" y="2095500"/>
            <a:ext cx="914400" cy="685800"/>
          </a:xfrm>
          <a:prstGeom prst="line">
            <a:avLst/>
          </a:prstGeom>
          <a:ln w="25400">
            <a:prstDash val="sysDash"/>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a:endCxn id="24" idx="0"/>
          </p:cNvCxnSpPr>
          <p:nvPr/>
        </p:nvCxnSpPr>
        <p:spPr>
          <a:xfrm>
            <a:off x="5867400" y="1371600"/>
            <a:ext cx="2286000" cy="1524000"/>
          </a:xfrm>
          <a:prstGeom prst="line">
            <a:avLst/>
          </a:prstGeom>
          <a:ln w="25400">
            <a:prstDash val="sysDash"/>
          </a:ln>
        </p:spPr>
        <p:style>
          <a:lnRef idx="1">
            <a:schemeClr val="accent1"/>
          </a:lnRef>
          <a:fillRef idx="0">
            <a:schemeClr val="accent1"/>
          </a:fillRef>
          <a:effectRef idx="0">
            <a:schemeClr val="accent1"/>
          </a:effectRef>
          <a:fontRef idx="minor">
            <a:schemeClr val="tx1"/>
          </a:fontRef>
        </p:style>
      </p:cxnSp>
      <p:sp>
        <p:nvSpPr>
          <p:cNvPr id="2" name="Oval 1"/>
          <p:cNvSpPr/>
          <p:nvPr/>
        </p:nvSpPr>
        <p:spPr>
          <a:xfrm>
            <a:off x="3429000" y="228600"/>
            <a:ext cx="2514600" cy="2362200"/>
          </a:xfrm>
          <a:prstGeom prst="ellipse">
            <a:avLst/>
          </a:prstGeom>
          <a:solidFill>
            <a:schemeClr val="tx2">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0" tIns="0" rIns="0" bIns="0" anchor="ctr"/>
          <a:lstStyle/>
          <a:p>
            <a:pPr algn="ctr" fontAlgn="auto">
              <a:spcBef>
                <a:spcPts val="0"/>
              </a:spcBef>
              <a:spcAft>
                <a:spcPts val="0"/>
              </a:spcAft>
              <a:defRPr/>
            </a:pPr>
            <a:r>
              <a:rPr lang="en-US" sz="4800" b="1" spc="-70" dirty="0" smtClean="0">
                <a:solidFill>
                  <a:srgbClr val="FFD44B"/>
                </a:solidFill>
              </a:rPr>
              <a:t>5</a:t>
            </a:r>
            <a:r>
              <a:rPr lang="en-US" sz="3600" b="1" spc="-70" dirty="0" smtClean="0">
                <a:solidFill>
                  <a:srgbClr val="FFD44B"/>
                </a:solidFill>
              </a:rPr>
              <a:t/>
            </a:r>
            <a:br>
              <a:rPr lang="en-US" sz="3600" b="1" spc="-70" dirty="0" smtClean="0">
                <a:solidFill>
                  <a:srgbClr val="FFD44B"/>
                </a:solidFill>
              </a:rPr>
            </a:br>
            <a:r>
              <a:rPr lang="en-US" sz="3200" b="1" spc="-70" dirty="0" smtClean="0">
                <a:solidFill>
                  <a:srgbClr val="FFD44B"/>
                </a:solidFill>
              </a:rPr>
              <a:t>sections</a:t>
            </a:r>
            <a:endParaRPr lang="en-US" sz="3600" b="1" spc="-70" dirty="0">
              <a:solidFill>
                <a:srgbClr val="FFD44B"/>
              </a:solidFill>
            </a:endParaRPr>
          </a:p>
        </p:txBody>
      </p:sp>
      <p:grpSp>
        <p:nvGrpSpPr>
          <p:cNvPr id="3" name="Group 25"/>
          <p:cNvGrpSpPr/>
          <p:nvPr/>
        </p:nvGrpSpPr>
        <p:grpSpPr>
          <a:xfrm>
            <a:off x="381000" y="2895600"/>
            <a:ext cx="1524000" cy="3581400"/>
            <a:chOff x="457200" y="2743200"/>
            <a:chExt cx="1524000" cy="3581400"/>
          </a:xfrm>
        </p:grpSpPr>
        <p:sp>
          <p:nvSpPr>
            <p:cNvPr id="13" name="Rounded Rectangle 12"/>
            <p:cNvSpPr/>
            <p:nvPr/>
          </p:nvSpPr>
          <p:spPr>
            <a:xfrm>
              <a:off x="457200" y="2743200"/>
              <a:ext cx="1524000" cy="3581400"/>
            </a:xfrm>
            <a:prstGeom prst="roundRect">
              <a:avLst/>
            </a:prstGeom>
            <a:gradFill>
              <a:gsLst>
                <a:gs pos="0">
                  <a:schemeClr val="accent6">
                    <a:lumMod val="60000"/>
                    <a:lumOff val="40000"/>
                  </a:schemeClr>
                </a:gs>
                <a:gs pos="98000">
                  <a:schemeClr val="accent6">
                    <a:lumMod val="75000"/>
                    <a:alpha val="73000"/>
                  </a:schemeClr>
                </a:gs>
              </a:gsLst>
              <a:lin ang="5400000" scaled="0"/>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lnSpc>
                  <a:spcPct val="150000"/>
                </a:lnSpc>
                <a:spcBef>
                  <a:spcPts val="0"/>
                </a:spcBef>
                <a:spcAft>
                  <a:spcPts val="0"/>
                </a:spcAft>
                <a:defRPr/>
              </a:pPr>
              <a:endParaRPr lang="en-US" sz="2000" b="1" dirty="0" smtClean="0">
                <a:solidFill>
                  <a:srgbClr val="1F497D">
                    <a:lumMod val="75000"/>
                  </a:srgbClr>
                </a:solidFill>
              </a:endParaRPr>
            </a:p>
          </p:txBody>
        </p:sp>
        <p:sp>
          <p:nvSpPr>
            <p:cNvPr id="17" name="Oval 9"/>
            <p:cNvSpPr/>
            <p:nvPr/>
          </p:nvSpPr>
          <p:spPr bwMode="auto">
            <a:xfrm rot="16200000">
              <a:off x="-190499" y="4136231"/>
              <a:ext cx="2819400" cy="795338"/>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a:schemeClr val="lt1"/>
            </a:fontRef>
          </p:style>
          <p:txBody>
            <a:bodyPr lIns="5715" tIns="5715" rIns="5715" bIns="5715" spcCol="1270" anchor="ctr"/>
            <a:lstStyle/>
            <a:p>
              <a:pPr defTabSz="400050" fontAlgn="auto">
                <a:lnSpc>
                  <a:spcPct val="90000"/>
                </a:lnSpc>
                <a:spcAft>
                  <a:spcPct val="35000"/>
                </a:spcAft>
                <a:defRPr/>
              </a:pPr>
              <a:r>
                <a:rPr lang="en-US" sz="3600" b="1" dirty="0">
                  <a:solidFill>
                    <a:srgbClr val="1F497D">
                      <a:lumMod val="75000"/>
                    </a:srgbClr>
                  </a:solidFill>
                </a:rPr>
                <a:t>Discovery &amp; Assessment</a:t>
              </a:r>
            </a:p>
          </p:txBody>
        </p:sp>
      </p:grpSp>
      <p:grpSp>
        <p:nvGrpSpPr>
          <p:cNvPr id="4" name="Group 33"/>
          <p:cNvGrpSpPr/>
          <p:nvPr/>
        </p:nvGrpSpPr>
        <p:grpSpPr>
          <a:xfrm>
            <a:off x="2133600" y="2895600"/>
            <a:ext cx="1524000" cy="3581400"/>
            <a:chOff x="2286000" y="2895600"/>
            <a:chExt cx="1524000" cy="3581400"/>
          </a:xfrm>
        </p:grpSpPr>
        <p:sp>
          <p:nvSpPr>
            <p:cNvPr id="18" name="Rounded Rectangle 17"/>
            <p:cNvSpPr/>
            <p:nvPr/>
          </p:nvSpPr>
          <p:spPr>
            <a:xfrm>
              <a:off x="2286000" y="2895600"/>
              <a:ext cx="1524000" cy="3581400"/>
            </a:xfrm>
            <a:prstGeom prst="roundRect">
              <a:avLst/>
            </a:prstGeom>
            <a:gradFill>
              <a:gsLst>
                <a:gs pos="0">
                  <a:schemeClr val="accent6">
                    <a:lumMod val="60000"/>
                    <a:lumOff val="40000"/>
                  </a:schemeClr>
                </a:gs>
                <a:gs pos="98000">
                  <a:schemeClr val="accent6">
                    <a:lumMod val="75000"/>
                    <a:alpha val="73000"/>
                  </a:schemeClr>
                </a:gs>
              </a:gsLst>
              <a:lin ang="5400000" scaled="0"/>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lnSpc>
                  <a:spcPct val="150000"/>
                </a:lnSpc>
                <a:spcBef>
                  <a:spcPts val="0"/>
                </a:spcBef>
                <a:spcAft>
                  <a:spcPts val="0"/>
                </a:spcAft>
                <a:defRPr/>
              </a:pPr>
              <a:endParaRPr lang="en-US" sz="2000" b="1" dirty="0" smtClean="0">
                <a:solidFill>
                  <a:srgbClr val="1F497D">
                    <a:lumMod val="75000"/>
                  </a:srgbClr>
                </a:solidFill>
              </a:endParaRPr>
            </a:p>
          </p:txBody>
        </p:sp>
        <p:sp>
          <p:nvSpPr>
            <p:cNvPr id="19" name="Oval 9"/>
            <p:cNvSpPr/>
            <p:nvPr/>
          </p:nvSpPr>
          <p:spPr bwMode="auto">
            <a:xfrm rot="16200000">
              <a:off x="1638300" y="4288631"/>
              <a:ext cx="2819400" cy="795338"/>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a:schemeClr val="lt1"/>
            </a:fontRef>
          </p:style>
          <p:txBody>
            <a:bodyPr lIns="5715" tIns="5715" rIns="5715" bIns="5715" spcCol="1270" anchor="ctr"/>
            <a:lstStyle/>
            <a:p>
              <a:pPr defTabSz="400050" fontAlgn="auto">
                <a:lnSpc>
                  <a:spcPct val="90000"/>
                </a:lnSpc>
                <a:spcAft>
                  <a:spcPct val="35000"/>
                </a:spcAft>
                <a:defRPr/>
              </a:pPr>
              <a:r>
                <a:rPr lang="en-US" sz="3600" b="1" dirty="0" smtClean="0">
                  <a:solidFill>
                    <a:srgbClr val="1F497D">
                      <a:lumMod val="75000"/>
                    </a:srgbClr>
                  </a:solidFill>
                </a:rPr>
                <a:t>Collections</a:t>
              </a:r>
              <a:endParaRPr lang="en-US" sz="3600" b="1" dirty="0">
                <a:solidFill>
                  <a:srgbClr val="1F497D">
                    <a:lumMod val="75000"/>
                  </a:srgbClr>
                </a:solidFill>
              </a:endParaRPr>
            </a:p>
          </p:txBody>
        </p:sp>
      </p:grpSp>
      <p:grpSp>
        <p:nvGrpSpPr>
          <p:cNvPr id="5" name="Group 34"/>
          <p:cNvGrpSpPr/>
          <p:nvPr/>
        </p:nvGrpSpPr>
        <p:grpSpPr>
          <a:xfrm>
            <a:off x="3924300" y="2895600"/>
            <a:ext cx="1524000" cy="3581400"/>
            <a:chOff x="4038600" y="2895600"/>
            <a:chExt cx="1524000" cy="3581400"/>
          </a:xfrm>
        </p:grpSpPr>
        <p:sp>
          <p:nvSpPr>
            <p:cNvPr id="20" name="Rounded Rectangle 19"/>
            <p:cNvSpPr/>
            <p:nvPr/>
          </p:nvSpPr>
          <p:spPr>
            <a:xfrm>
              <a:off x="4038600" y="2895600"/>
              <a:ext cx="1524000" cy="3581400"/>
            </a:xfrm>
            <a:prstGeom prst="roundRect">
              <a:avLst/>
            </a:prstGeom>
            <a:gradFill>
              <a:gsLst>
                <a:gs pos="0">
                  <a:schemeClr val="accent6">
                    <a:lumMod val="60000"/>
                    <a:lumOff val="40000"/>
                  </a:schemeClr>
                </a:gs>
                <a:gs pos="98000">
                  <a:schemeClr val="accent6">
                    <a:lumMod val="75000"/>
                    <a:alpha val="73000"/>
                  </a:schemeClr>
                </a:gs>
              </a:gsLst>
              <a:lin ang="5400000" scaled="0"/>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lnSpc>
                  <a:spcPct val="150000"/>
                </a:lnSpc>
                <a:spcBef>
                  <a:spcPts val="0"/>
                </a:spcBef>
                <a:spcAft>
                  <a:spcPts val="0"/>
                </a:spcAft>
                <a:defRPr/>
              </a:pPr>
              <a:endParaRPr lang="en-US" sz="2000" b="1" dirty="0" smtClean="0">
                <a:solidFill>
                  <a:srgbClr val="1F497D">
                    <a:lumMod val="75000"/>
                  </a:srgbClr>
                </a:solidFill>
              </a:endParaRPr>
            </a:p>
          </p:txBody>
        </p:sp>
        <p:sp>
          <p:nvSpPr>
            <p:cNvPr id="21" name="Oval 9"/>
            <p:cNvSpPr/>
            <p:nvPr/>
          </p:nvSpPr>
          <p:spPr bwMode="auto">
            <a:xfrm rot="16200000">
              <a:off x="3390901" y="4288631"/>
              <a:ext cx="2819400" cy="795338"/>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a:schemeClr val="lt1"/>
            </a:fontRef>
          </p:style>
          <p:txBody>
            <a:bodyPr lIns="5715" tIns="5715" rIns="5715" bIns="5715" spcCol="1270" anchor="ctr"/>
            <a:lstStyle/>
            <a:p>
              <a:pPr defTabSz="400050" fontAlgn="auto">
                <a:lnSpc>
                  <a:spcPct val="90000"/>
                </a:lnSpc>
                <a:spcAft>
                  <a:spcPct val="35000"/>
                </a:spcAft>
                <a:defRPr/>
              </a:pPr>
              <a:r>
                <a:rPr lang="en-US" sz="3600" b="1" dirty="0" smtClean="0">
                  <a:solidFill>
                    <a:srgbClr val="1F497D">
                      <a:lumMod val="75000"/>
                    </a:srgbClr>
                  </a:solidFill>
                </a:rPr>
                <a:t>Training &amp; Programming</a:t>
              </a:r>
              <a:endParaRPr lang="en-US" sz="3600" b="1" dirty="0">
                <a:solidFill>
                  <a:srgbClr val="1F497D">
                    <a:lumMod val="75000"/>
                  </a:srgbClr>
                </a:solidFill>
              </a:endParaRPr>
            </a:p>
          </p:txBody>
        </p:sp>
      </p:grpSp>
      <p:grpSp>
        <p:nvGrpSpPr>
          <p:cNvPr id="6" name="Group 35"/>
          <p:cNvGrpSpPr/>
          <p:nvPr/>
        </p:nvGrpSpPr>
        <p:grpSpPr>
          <a:xfrm>
            <a:off x="5638800" y="2895600"/>
            <a:ext cx="1524000" cy="3581400"/>
            <a:chOff x="5731668" y="2895600"/>
            <a:chExt cx="1524000" cy="3581400"/>
          </a:xfrm>
        </p:grpSpPr>
        <p:sp>
          <p:nvSpPr>
            <p:cNvPr id="22" name="Rounded Rectangle 21"/>
            <p:cNvSpPr/>
            <p:nvPr/>
          </p:nvSpPr>
          <p:spPr>
            <a:xfrm>
              <a:off x="5731668" y="2895600"/>
              <a:ext cx="1524000" cy="3581400"/>
            </a:xfrm>
            <a:prstGeom prst="roundRect">
              <a:avLst/>
            </a:prstGeom>
            <a:gradFill>
              <a:gsLst>
                <a:gs pos="0">
                  <a:schemeClr val="accent6">
                    <a:lumMod val="60000"/>
                    <a:lumOff val="40000"/>
                  </a:schemeClr>
                </a:gs>
                <a:gs pos="98000">
                  <a:schemeClr val="accent6">
                    <a:lumMod val="75000"/>
                    <a:alpha val="73000"/>
                  </a:schemeClr>
                </a:gs>
              </a:gsLst>
              <a:lin ang="5400000" scaled="0"/>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lnSpc>
                  <a:spcPct val="150000"/>
                </a:lnSpc>
                <a:spcBef>
                  <a:spcPts val="0"/>
                </a:spcBef>
                <a:spcAft>
                  <a:spcPts val="0"/>
                </a:spcAft>
                <a:defRPr/>
              </a:pPr>
              <a:endParaRPr lang="en-US" sz="2000" b="1" dirty="0" smtClean="0">
                <a:solidFill>
                  <a:srgbClr val="1F497D">
                    <a:lumMod val="75000"/>
                  </a:srgbClr>
                </a:solidFill>
              </a:endParaRPr>
            </a:p>
          </p:txBody>
        </p:sp>
        <p:sp>
          <p:nvSpPr>
            <p:cNvPr id="23" name="Oval 9"/>
            <p:cNvSpPr/>
            <p:nvPr/>
          </p:nvSpPr>
          <p:spPr bwMode="auto">
            <a:xfrm rot="16200000">
              <a:off x="5083969" y="4288631"/>
              <a:ext cx="2819400" cy="795338"/>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a:schemeClr val="lt1"/>
            </a:fontRef>
          </p:style>
          <p:txBody>
            <a:bodyPr lIns="5715" tIns="5715" rIns="5715" bIns="5715" spcCol="1270" anchor="ctr"/>
            <a:lstStyle/>
            <a:p>
              <a:pPr defTabSz="400050" fontAlgn="auto">
                <a:lnSpc>
                  <a:spcPct val="90000"/>
                </a:lnSpc>
                <a:spcAft>
                  <a:spcPct val="35000"/>
                </a:spcAft>
                <a:defRPr/>
              </a:pPr>
              <a:r>
                <a:rPr lang="en-US" sz="3600" b="1" dirty="0" smtClean="0">
                  <a:solidFill>
                    <a:srgbClr val="1F497D">
                      <a:lumMod val="75000"/>
                    </a:srgbClr>
                  </a:solidFill>
                </a:rPr>
                <a:t>Collaboration</a:t>
              </a:r>
              <a:endParaRPr lang="en-US" sz="3600" b="1" dirty="0">
                <a:solidFill>
                  <a:srgbClr val="1F497D">
                    <a:lumMod val="75000"/>
                  </a:srgbClr>
                </a:solidFill>
              </a:endParaRPr>
            </a:p>
          </p:txBody>
        </p:sp>
      </p:grpSp>
      <p:grpSp>
        <p:nvGrpSpPr>
          <p:cNvPr id="7" name="Group 36"/>
          <p:cNvGrpSpPr/>
          <p:nvPr/>
        </p:nvGrpSpPr>
        <p:grpSpPr>
          <a:xfrm>
            <a:off x="7391400" y="2895600"/>
            <a:ext cx="1524000" cy="3581400"/>
            <a:chOff x="7391400" y="2819400"/>
            <a:chExt cx="1524000" cy="3581400"/>
          </a:xfrm>
        </p:grpSpPr>
        <p:sp>
          <p:nvSpPr>
            <p:cNvPr id="24" name="Rounded Rectangle 23"/>
            <p:cNvSpPr/>
            <p:nvPr/>
          </p:nvSpPr>
          <p:spPr>
            <a:xfrm>
              <a:off x="7391400" y="2819400"/>
              <a:ext cx="1524000" cy="3581400"/>
            </a:xfrm>
            <a:prstGeom prst="roundRect">
              <a:avLst/>
            </a:prstGeom>
            <a:gradFill>
              <a:gsLst>
                <a:gs pos="0">
                  <a:schemeClr val="accent6">
                    <a:lumMod val="60000"/>
                    <a:lumOff val="40000"/>
                  </a:schemeClr>
                </a:gs>
                <a:gs pos="98000">
                  <a:schemeClr val="accent6">
                    <a:lumMod val="75000"/>
                    <a:alpha val="73000"/>
                  </a:schemeClr>
                </a:gs>
              </a:gsLst>
              <a:lin ang="5400000" scaled="0"/>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lnSpc>
                  <a:spcPct val="150000"/>
                </a:lnSpc>
                <a:spcBef>
                  <a:spcPts val="0"/>
                </a:spcBef>
                <a:spcAft>
                  <a:spcPts val="0"/>
                </a:spcAft>
                <a:defRPr/>
              </a:pPr>
              <a:endParaRPr lang="en-US" sz="2000" b="1" dirty="0" smtClean="0">
                <a:solidFill>
                  <a:srgbClr val="1F497D">
                    <a:lumMod val="75000"/>
                  </a:srgbClr>
                </a:solidFill>
              </a:endParaRPr>
            </a:p>
          </p:txBody>
        </p:sp>
        <p:sp>
          <p:nvSpPr>
            <p:cNvPr id="25" name="Oval 9"/>
            <p:cNvSpPr/>
            <p:nvPr/>
          </p:nvSpPr>
          <p:spPr bwMode="auto">
            <a:xfrm rot="16200000">
              <a:off x="6493669" y="4250531"/>
              <a:ext cx="3200400" cy="795338"/>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a:schemeClr val="lt1"/>
            </a:fontRef>
          </p:style>
          <p:txBody>
            <a:bodyPr lIns="5715" tIns="5715" rIns="5715" bIns="5715" spcCol="1270" anchor="ctr"/>
            <a:lstStyle/>
            <a:p>
              <a:pPr defTabSz="400050" fontAlgn="auto">
                <a:lnSpc>
                  <a:spcPct val="90000"/>
                </a:lnSpc>
                <a:spcAft>
                  <a:spcPct val="35000"/>
                </a:spcAft>
                <a:defRPr/>
              </a:pPr>
              <a:r>
                <a:rPr lang="en-US" sz="3600" b="1" dirty="0" smtClean="0">
                  <a:solidFill>
                    <a:srgbClr val="1F497D">
                      <a:lumMod val="75000"/>
                    </a:srgbClr>
                  </a:solidFill>
                </a:rPr>
                <a:t>Communication</a:t>
              </a:r>
              <a:endParaRPr lang="en-US" sz="3600" b="1" dirty="0">
                <a:solidFill>
                  <a:srgbClr val="1F497D">
                    <a:lumMod val="75000"/>
                  </a:srgbClr>
                </a:solidFill>
              </a:endParaRPr>
            </a:p>
          </p:txBody>
        </p:sp>
      </p:grpSp>
      <p:cxnSp>
        <p:nvCxnSpPr>
          <p:cNvPr id="43" name="Straight Connector 42"/>
          <p:cNvCxnSpPr>
            <a:endCxn id="20" idx="0"/>
          </p:cNvCxnSpPr>
          <p:nvPr/>
        </p:nvCxnSpPr>
        <p:spPr>
          <a:xfrm rot="16200000" flipH="1">
            <a:off x="4514850" y="2724150"/>
            <a:ext cx="304800" cy="38100"/>
          </a:xfrm>
          <a:prstGeom prst="line">
            <a:avLst/>
          </a:prstGeom>
          <a:ln w="25400">
            <a:prstDash val="sysDash"/>
          </a:ln>
        </p:spPr>
        <p:style>
          <a:lnRef idx="1">
            <a:schemeClr val="accent1"/>
          </a:lnRef>
          <a:fillRef idx="0">
            <a:schemeClr val="accent1"/>
          </a:fillRef>
          <a:effectRef idx="0">
            <a:schemeClr val="accent1"/>
          </a:effectRef>
          <a:fontRef idx="minor">
            <a:schemeClr val="tx1"/>
          </a:fontRef>
        </p:style>
      </p:cxnSp>
    </p:spTree>
  </p:cSld>
  <p:clrMapOvr>
    <a:masterClrMapping/>
  </p:clrMapOvr>
  <p:transition advTm="59547"/>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Job-Seekers_DnA.jpg"/>
          <p:cNvPicPr>
            <a:picLocks noChangeAspect="1"/>
          </p:cNvPicPr>
          <p:nvPr/>
        </p:nvPicPr>
        <p:blipFill>
          <a:blip r:embed="rId3" cstate="screen"/>
          <a:stretch>
            <a:fillRect/>
          </a:stretch>
        </p:blipFill>
        <p:spPr>
          <a:xfrm>
            <a:off x="228600" y="685800"/>
            <a:ext cx="8672991" cy="5867400"/>
          </a:xfrm>
          <a:prstGeom prst="rect">
            <a:avLst/>
          </a:prstGeom>
        </p:spPr>
      </p:pic>
      <p:grpSp>
        <p:nvGrpSpPr>
          <p:cNvPr id="2" name="Group 23"/>
          <p:cNvGrpSpPr>
            <a:grpSpLocks/>
          </p:cNvGrpSpPr>
          <p:nvPr/>
        </p:nvGrpSpPr>
        <p:grpSpPr bwMode="auto">
          <a:xfrm>
            <a:off x="3733800" y="762000"/>
            <a:ext cx="3657600" cy="2135188"/>
            <a:chOff x="3733800" y="762000"/>
            <a:chExt cx="3657600" cy="2134394"/>
          </a:xfrm>
        </p:grpSpPr>
        <p:sp>
          <p:nvSpPr>
            <p:cNvPr id="3" name="Rounded Rectangle 2">
              <a:hlinkHover r:id="" action="ppaction://noaction" highlightClick="1"/>
            </p:cNvPr>
            <p:cNvSpPr/>
            <p:nvPr/>
          </p:nvSpPr>
          <p:spPr>
            <a:xfrm>
              <a:off x="3733800" y="762000"/>
              <a:ext cx="3657600" cy="380858"/>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cxnSp>
          <p:nvCxnSpPr>
            <p:cNvPr id="4" name="Straight Arrow Connector 3"/>
            <p:cNvCxnSpPr>
              <a:stCxn id="3" idx="2"/>
            </p:cNvCxnSpPr>
            <p:nvPr/>
          </p:nvCxnSpPr>
          <p:spPr>
            <a:xfrm rot="5400000">
              <a:off x="4686627" y="2018832"/>
              <a:ext cx="1751948" cy="3175"/>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pic>
        <p:nvPicPr>
          <p:cNvPr id="28675" name="Picture 3" descr="C:\Documents and Settings\gutscheb\Local Settings\Temporary Internet Files\Content.IE5\V4SJ24L6\MC900434665[1].wmf"/>
          <p:cNvPicPr>
            <a:picLocks noChangeAspect="1" noChangeArrowheads="1"/>
          </p:cNvPicPr>
          <p:nvPr/>
        </p:nvPicPr>
        <p:blipFill>
          <a:blip r:embed="rId4" cstate="screen"/>
          <a:srcRect/>
          <a:stretch>
            <a:fillRect/>
          </a:stretch>
        </p:blipFill>
        <p:spPr bwMode="auto">
          <a:xfrm>
            <a:off x="304800" y="2662238"/>
            <a:ext cx="419100" cy="385762"/>
          </a:xfrm>
          <a:prstGeom prst="rect">
            <a:avLst/>
          </a:prstGeom>
          <a:noFill/>
          <a:ln w="9525">
            <a:noFill/>
            <a:miter lim="800000"/>
            <a:headEnd/>
            <a:tailEnd/>
          </a:ln>
        </p:spPr>
      </p:pic>
      <p:pic>
        <p:nvPicPr>
          <p:cNvPr id="11" name="Picture 3" descr="C:\Documents and Settings\gutscheb\Local Settings\Temporary Internet Files\Content.IE5\V4SJ24L6\MC900434665[1].wmf"/>
          <p:cNvPicPr>
            <a:picLocks noChangeAspect="1" noChangeArrowheads="1"/>
          </p:cNvPicPr>
          <p:nvPr/>
        </p:nvPicPr>
        <p:blipFill>
          <a:blip r:embed="rId4" cstate="screen"/>
          <a:srcRect/>
          <a:stretch>
            <a:fillRect/>
          </a:stretch>
        </p:blipFill>
        <p:spPr bwMode="auto">
          <a:xfrm>
            <a:off x="304800" y="3886200"/>
            <a:ext cx="419100" cy="385763"/>
          </a:xfrm>
          <a:prstGeom prst="rect">
            <a:avLst/>
          </a:prstGeom>
          <a:noFill/>
          <a:ln w="9525">
            <a:noFill/>
            <a:miter lim="800000"/>
            <a:headEnd/>
            <a:tailEnd/>
          </a:ln>
        </p:spPr>
      </p:pic>
      <p:pic>
        <p:nvPicPr>
          <p:cNvPr id="12" name="Picture 3" descr="C:\Documents and Settings\gutscheb\Local Settings\Temporary Internet Files\Content.IE5\V4SJ24L6\MC900434665[1].wmf"/>
          <p:cNvPicPr>
            <a:picLocks noChangeAspect="1" noChangeArrowheads="1"/>
          </p:cNvPicPr>
          <p:nvPr/>
        </p:nvPicPr>
        <p:blipFill>
          <a:blip r:embed="rId4" cstate="screen"/>
          <a:srcRect/>
          <a:stretch>
            <a:fillRect/>
          </a:stretch>
        </p:blipFill>
        <p:spPr bwMode="auto">
          <a:xfrm>
            <a:off x="304800" y="4262438"/>
            <a:ext cx="419100" cy="385762"/>
          </a:xfrm>
          <a:prstGeom prst="rect">
            <a:avLst/>
          </a:prstGeom>
          <a:noFill/>
          <a:ln w="9525">
            <a:noFill/>
            <a:miter lim="800000"/>
            <a:headEnd/>
            <a:tailEnd/>
          </a:ln>
        </p:spPr>
      </p:pic>
      <p:pic>
        <p:nvPicPr>
          <p:cNvPr id="13" name="Picture 3" descr="C:\Documents and Settings\gutscheb\Local Settings\Temporary Internet Files\Content.IE5\V4SJ24L6\MC900434665[1].wmf"/>
          <p:cNvPicPr>
            <a:picLocks noChangeAspect="1" noChangeArrowheads="1"/>
          </p:cNvPicPr>
          <p:nvPr/>
        </p:nvPicPr>
        <p:blipFill>
          <a:blip r:embed="rId4" cstate="screen"/>
          <a:srcRect/>
          <a:stretch>
            <a:fillRect/>
          </a:stretch>
        </p:blipFill>
        <p:spPr bwMode="auto">
          <a:xfrm>
            <a:off x="304800" y="4719638"/>
            <a:ext cx="419100" cy="385762"/>
          </a:xfrm>
          <a:prstGeom prst="rect">
            <a:avLst/>
          </a:prstGeom>
          <a:noFill/>
          <a:ln w="9525">
            <a:noFill/>
            <a:miter lim="800000"/>
            <a:headEnd/>
            <a:tailEnd/>
          </a:ln>
        </p:spPr>
      </p:pic>
      <p:sp>
        <p:nvSpPr>
          <p:cNvPr id="17" name="Freeform 16"/>
          <p:cNvSpPr/>
          <p:nvPr/>
        </p:nvSpPr>
        <p:spPr>
          <a:xfrm>
            <a:off x="228600" y="5902325"/>
            <a:ext cx="365125" cy="346075"/>
          </a:xfrm>
          <a:custGeom>
            <a:avLst/>
            <a:gdLst>
              <a:gd name="connsiteX0" fmla="*/ 0 w 364348"/>
              <a:gd name="connsiteY0" fmla="*/ 87085 h 345315"/>
              <a:gd name="connsiteX1" fmla="*/ 29029 w 364348"/>
              <a:gd name="connsiteY1" fmla="*/ 43542 h 345315"/>
              <a:gd name="connsiteX2" fmla="*/ 116115 w 364348"/>
              <a:gd name="connsiteY2" fmla="*/ 14514 h 345315"/>
              <a:gd name="connsiteX3" fmla="*/ 275772 w 364348"/>
              <a:gd name="connsiteY3" fmla="*/ 29028 h 345315"/>
              <a:gd name="connsiteX4" fmla="*/ 319315 w 364348"/>
              <a:gd name="connsiteY4" fmla="*/ 43542 h 345315"/>
              <a:gd name="connsiteX5" fmla="*/ 362858 w 364348"/>
              <a:gd name="connsiteY5" fmla="*/ 130628 h 345315"/>
              <a:gd name="connsiteX6" fmla="*/ 348343 w 364348"/>
              <a:gd name="connsiteY6" fmla="*/ 304800 h 345315"/>
              <a:gd name="connsiteX7" fmla="*/ 304800 w 364348"/>
              <a:gd name="connsiteY7" fmla="*/ 333828 h 345315"/>
              <a:gd name="connsiteX8" fmla="*/ 87086 w 364348"/>
              <a:gd name="connsiteY8" fmla="*/ 319314 h 345315"/>
              <a:gd name="connsiteX9" fmla="*/ 58058 w 364348"/>
              <a:gd name="connsiteY9" fmla="*/ 217714 h 345315"/>
              <a:gd name="connsiteX10" fmla="*/ 43543 w 364348"/>
              <a:gd name="connsiteY10" fmla="*/ 174171 h 345315"/>
              <a:gd name="connsiteX11" fmla="*/ 58058 w 364348"/>
              <a:gd name="connsiteY11" fmla="*/ 43542 h 345315"/>
              <a:gd name="connsiteX12" fmla="*/ 87086 w 364348"/>
              <a:gd name="connsiteY12" fmla="*/ 0 h 345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64348" h="345315">
                <a:moveTo>
                  <a:pt x="0" y="87085"/>
                </a:moveTo>
                <a:cubicBezTo>
                  <a:pt x="9676" y="72571"/>
                  <a:pt x="14236" y="52787"/>
                  <a:pt x="29029" y="43542"/>
                </a:cubicBezTo>
                <a:cubicBezTo>
                  <a:pt x="54977" y="27325"/>
                  <a:pt x="116115" y="14514"/>
                  <a:pt x="116115" y="14514"/>
                </a:cubicBezTo>
                <a:cubicBezTo>
                  <a:pt x="169334" y="19352"/>
                  <a:pt x="222871" y="21471"/>
                  <a:pt x="275772" y="29028"/>
                </a:cubicBezTo>
                <a:cubicBezTo>
                  <a:pt x="290918" y="31192"/>
                  <a:pt x="307368" y="33985"/>
                  <a:pt x="319315" y="43542"/>
                </a:cubicBezTo>
                <a:cubicBezTo>
                  <a:pt x="344892" y="64003"/>
                  <a:pt x="353297" y="101945"/>
                  <a:pt x="362858" y="130628"/>
                </a:cubicBezTo>
                <a:cubicBezTo>
                  <a:pt x="358020" y="188685"/>
                  <a:pt x="364348" y="248783"/>
                  <a:pt x="348343" y="304800"/>
                </a:cubicBezTo>
                <a:cubicBezTo>
                  <a:pt x="343551" y="321573"/>
                  <a:pt x="322217" y="332860"/>
                  <a:pt x="304800" y="333828"/>
                </a:cubicBezTo>
                <a:cubicBezTo>
                  <a:pt x="232180" y="337862"/>
                  <a:pt x="159657" y="324152"/>
                  <a:pt x="87086" y="319314"/>
                </a:cubicBezTo>
                <a:cubicBezTo>
                  <a:pt x="52280" y="214892"/>
                  <a:pt x="94516" y="345315"/>
                  <a:pt x="58058" y="217714"/>
                </a:cubicBezTo>
                <a:cubicBezTo>
                  <a:pt x="53855" y="203003"/>
                  <a:pt x="48381" y="188685"/>
                  <a:pt x="43543" y="174171"/>
                </a:cubicBezTo>
                <a:cubicBezTo>
                  <a:pt x="48381" y="130628"/>
                  <a:pt x="47432" y="86045"/>
                  <a:pt x="58058" y="43542"/>
                </a:cubicBezTo>
                <a:cubicBezTo>
                  <a:pt x="62289" y="26619"/>
                  <a:pt x="87086" y="0"/>
                  <a:pt x="87086" y="0"/>
                </a:cubicBezTo>
              </a:path>
            </a:pathLst>
          </a:custGeom>
          <a:ln w="5715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solidFill>
                <a:prstClr val="black"/>
              </a:solidFill>
            </a:endParaRPr>
          </a:p>
        </p:txBody>
      </p:sp>
      <p:sp>
        <p:nvSpPr>
          <p:cNvPr id="15" name="TextBox 14"/>
          <p:cNvSpPr txBox="1"/>
          <p:nvPr/>
        </p:nvSpPr>
        <p:spPr>
          <a:xfrm>
            <a:off x="304800" y="228600"/>
            <a:ext cx="2830840" cy="461665"/>
          </a:xfrm>
          <a:prstGeom prst="rect">
            <a:avLst/>
          </a:prstGeom>
          <a:noFill/>
        </p:spPr>
        <p:txBody>
          <a:bodyPr wrap="none">
            <a:spAutoFit/>
          </a:bodyPr>
          <a:lstStyle/>
          <a:p>
            <a:pPr>
              <a:defRPr/>
            </a:pPr>
            <a:r>
              <a:rPr lang="en-US" sz="2400" b="1" dirty="0" smtClean="0">
                <a:solidFill>
                  <a:prstClr val="black"/>
                </a:solidFill>
                <a:latin typeface="Calibri"/>
              </a:rPr>
              <a:t>Job Seekers Pathway</a:t>
            </a:r>
            <a:endParaRPr lang="en-US" sz="2400" b="1" dirty="0">
              <a:solidFill>
                <a:prstClr val="black"/>
              </a:solidFill>
              <a:latin typeface="Calibri"/>
            </a:endParaRPr>
          </a:p>
        </p:txBody>
      </p:sp>
      <p:sp>
        <p:nvSpPr>
          <p:cNvPr id="18" name="Rounded Rectangle 17">
            <a:hlinkHover r:id="" action="ppaction://noaction" highlightClick="1"/>
          </p:cNvPr>
          <p:cNvSpPr/>
          <p:nvPr/>
        </p:nvSpPr>
        <p:spPr>
          <a:xfrm>
            <a:off x="304800" y="2133600"/>
            <a:ext cx="5029200" cy="3810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21" name="Rounded Rectangular Callout 20"/>
          <p:cNvSpPr/>
          <p:nvPr/>
        </p:nvSpPr>
        <p:spPr>
          <a:xfrm>
            <a:off x="1143000" y="990600"/>
            <a:ext cx="1981200" cy="762000"/>
          </a:xfrm>
          <a:prstGeom prst="wedgeRoundRectCallout">
            <a:avLst>
              <a:gd name="adj1" fmla="val -32555"/>
              <a:gd name="adj2" fmla="val 104405"/>
              <a:gd name="adj3" fmla="val 16667"/>
            </a:avLst>
          </a:prstGeom>
          <a:solidFill>
            <a:srgbClr val="31859C"/>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en-US" sz="2000" b="1" dirty="0">
                <a:solidFill>
                  <a:prstClr val="white"/>
                </a:solidFill>
              </a:rPr>
              <a:t>Guiding question</a:t>
            </a:r>
          </a:p>
        </p:txBody>
      </p:sp>
      <p:sp>
        <p:nvSpPr>
          <p:cNvPr id="22" name="Rounded Rectangular Callout 21"/>
          <p:cNvSpPr/>
          <p:nvPr/>
        </p:nvSpPr>
        <p:spPr>
          <a:xfrm>
            <a:off x="6781800" y="4800600"/>
            <a:ext cx="1981200" cy="762000"/>
          </a:xfrm>
          <a:prstGeom prst="wedgeRoundRectCallout">
            <a:avLst>
              <a:gd name="adj1" fmla="val -50870"/>
              <a:gd name="adj2" fmla="val -89881"/>
              <a:gd name="adj3" fmla="val 16667"/>
            </a:avLst>
          </a:prstGeom>
          <a:solidFill>
            <a:srgbClr val="31859C"/>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en-US" sz="2000" b="1" dirty="0">
                <a:solidFill>
                  <a:prstClr val="white"/>
                </a:solidFill>
              </a:rPr>
              <a:t>Resources for each action</a:t>
            </a:r>
          </a:p>
        </p:txBody>
      </p:sp>
      <p:sp>
        <p:nvSpPr>
          <p:cNvPr id="23" name="Rounded Rectangular Callout 22"/>
          <p:cNvSpPr/>
          <p:nvPr/>
        </p:nvSpPr>
        <p:spPr>
          <a:xfrm>
            <a:off x="6629400" y="2286000"/>
            <a:ext cx="1981200" cy="1143000"/>
          </a:xfrm>
          <a:prstGeom prst="wedgeRoundRectCallout">
            <a:avLst>
              <a:gd name="adj1" fmla="val -50870"/>
              <a:gd name="adj2" fmla="val -89881"/>
              <a:gd name="adj3" fmla="val 16667"/>
            </a:avLst>
          </a:prstGeom>
          <a:solidFill>
            <a:srgbClr val="31859C"/>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en-US" sz="2000" b="1" dirty="0">
                <a:solidFill>
                  <a:prstClr val="white"/>
                </a:solidFill>
              </a:rPr>
              <a:t>Remember to integrate other approaches</a:t>
            </a:r>
          </a:p>
        </p:txBody>
      </p:sp>
      <p:pic>
        <p:nvPicPr>
          <p:cNvPr id="19" name="Picture 3" descr="C:\Documents and Settings\gutscheb\Local Settings\Temporary Internet Files\Content.IE5\V4SJ24L6\MC900434665[1].wmf"/>
          <p:cNvPicPr>
            <a:picLocks noChangeAspect="1" noChangeArrowheads="1"/>
          </p:cNvPicPr>
          <p:nvPr/>
        </p:nvPicPr>
        <p:blipFill>
          <a:blip r:embed="rId4" cstate="screen"/>
          <a:srcRect/>
          <a:stretch>
            <a:fillRect/>
          </a:stretch>
        </p:blipFill>
        <p:spPr bwMode="auto">
          <a:xfrm>
            <a:off x="304800" y="2362200"/>
            <a:ext cx="419100" cy="385762"/>
          </a:xfrm>
          <a:prstGeom prst="rect">
            <a:avLst/>
          </a:prstGeom>
          <a:noFill/>
          <a:ln w="9525">
            <a:noFill/>
            <a:miter lim="800000"/>
            <a:headEnd/>
            <a:tailEnd/>
          </a:ln>
        </p:spPr>
      </p:pic>
      <p:sp>
        <p:nvSpPr>
          <p:cNvPr id="24" name="Freeform 23"/>
          <p:cNvSpPr/>
          <p:nvPr/>
        </p:nvSpPr>
        <p:spPr>
          <a:xfrm>
            <a:off x="228600" y="3200400"/>
            <a:ext cx="365125" cy="346075"/>
          </a:xfrm>
          <a:custGeom>
            <a:avLst/>
            <a:gdLst>
              <a:gd name="connsiteX0" fmla="*/ 0 w 364348"/>
              <a:gd name="connsiteY0" fmla="*/ 87085 h 345315"/>
              <a:gd name="connsiteX1" fmla="*/ 29029 w 364348"/>
              <a:gd name="connsiteY1" fmla="*/ 43542 h 345315"/>
              <a:gd name="connsiteX2" fmla="*/ 116115 w 364348"/>
              <a:gd name="connsiteY2" fmla="*/ 14514 h 345315"/>
              <a:gd name="connsiteX3" fmla="*/ 275772 w 364348"/>
              <a:gd name="connsiteY3" fmla="*/ 29028 h 345315"/>
              <a:gd name="connsiteX4" fmla="*/ 319315 w 364348"/>
              <a:gd name="connsiteY4" fmla="*/ 43542 h 345315"/>
              <a:gd name="connsiteX5" fmla="*/ 362858 w 364348"/>
              <a:gd name="connsiteY5" fmla="*/ 130628 h 345315"/>
              <a:gd name="connsiteX6" fmla="*/ 348343 w 364348"/>
              <a:gd name="connsiteY6" fmla="*/ 304800 h 345315"/>
              <a:gd name="connsiteX7" fmla="*/ 304800 w 364348"/>
              <a:gd name="connsiteY7" fmla="*/ 333828 h 345315"/>
              <a:gd name="connsiteX8" fmla="*/ 87086 w 364348"/>
              <a:gd name="connsiteY8" fmla="*/ 319314 h 345315"/>
              <a:gd name="connsiteX9" fmla="*/ 58058 w 364348"/>
              <a:gd name="connsiteY9" fmla="*/ 217714 h 345315"/>
              <a:gd name="connsiteX10" fmla="*/ 43543 w 364348"/>
              <a:gd name="connsiteY10" fmla="*/ 174171 h 345315"/>
              <a:gd name="connsiteX11" fmla="*/ 58058 w 364348"/>
              <a:gd name="connsiteY11" fmla="*/ 43542 h 345315"/>
              <a:gd name="connsiteX12" fmla="*/ 87086 w 364348"/>
              <a:gd name="connsiteY12" fmla="*/ 0 h 345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64348" h="345315">
                <a:moveTo>
                  <a:pt x="0" y="87085"/>
                </a:moveTo>
                <a:cubicBezTo>
                  <a:pt x="9676" y="72571"/>
                  <a:pt x="14236" y="52787"/>
                  <a:pt x="29029" y="43542"/>
                </a:cubicBezTo>
                <a:cubicBezTo>
                  <a:pt x="54977" y="27325"/>
                  <a:pt x="116115" y="14514"/>
                  <a:pt x="116115" y="14514"/>
                </a:cubicBezTo>
                <a:cubicBezTo>
                  <a:pt x="169334" y="19352"/>
                  <a:pt x="222871" y="21471"/>
                  <a:pt x="275772" y="29028"/>
                </a:cubicBezTo>
                <a:cubicBezTo>
                  <a:pt x="290918" y="31192"/>
                  <a:pt x="307368" y="33985"/>
                  <a:pt x="319315" y="43542"/>
                </a:cubicBezTo>
                <a:cubicBezTo>
                  <a:pt x="344892" y="64003"/>
                  <a:pt x="353297" y="101945"/>
                  <a:pt x="362858" y="130628"/>
                </a:cubicBezTo>
                <a:cubicBezTo>
                  <a:pt x="358020" y="188685"/>
                  <a:pt x="364348" y="248783"/>
                  <a:pt x="348343" y="304800"/>
                </a:cubicBezTo>
                <a:cubicBezTo>
                  <a:pt x="343551" y="321573"/>
                  <a:pt x="322217" y="332860"/>
                  <a:pt x="304800" y="333828"/>
                </a:cubicBezTo>
                <a:cubicBezTo>
                  <a:pt x="232180" y="337862"/>
                  <a:pt x="159657" y="324152"/>
                  <a:pt x="87086" y="319314"/>
                </a:cubicBezTo>
                <a:cubicBezTo>
                  <a:pt x="52280" y="214892"/>
                  <a:pt x="94516" y="345315"/>
                  <a:pt x="58058" y="217714"/>
                </a:cubicBezTo>
                <a:cubicBezTo>
                  <a:pt x="53855" y="203003"/>
                  <a:pt x="48381" y="188685"/>
                  <a:pt x="43543" y="174171"/>
                </a:cubicBezTo>
                <a:cubicBezTo>
                  <a:pt x="48381" y="130628"/>
                  <a:pt x="47432" y="86045"/>
                  <a:pt x="58058" y="43542"/>
                </a:cubicBezTo>
                <a:cubicBezTo>
                  <a:pt x="62289" y="26619"/>
                  <a:pt x="87086" y="0"/>
                  <a:pt x="87086" y="0"/>
                </a:cubicBezTo>
              </a:path>
            </a:pathLst>
          </a:custGeom>
          <a:ln w="5715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solidFill>
                <a:prstClr val="black"/>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8675"/>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nodeType="afterEffect">
                                  <p:stCondLst>
                                    <p:cond delay="500"/>
                                  </p:stCondLst>
                                  <p:childTnLst>
                                    <p:set>
                                      <p:cBhvr>
                                        <p:cTn id="15" dur="1" fill="hold">
                                          <p:stCondLst>
                                            <p:cond delay="0"/>
                                          </p:stCondLst>
                                        </p:cTn>
                                        <p:tgtEl>
                                          <p:spTgt spid="19"/>
                                        </p:tgtEl>
                                        <p:attrNameLst>
                                          <p:attrName>style.visibility</p:attrName>
                                        </p:attrNameLst>
                                      </p:cBhvr>
                                      <p:to>
                                        <p:strVal val="visible"/>
                                      </p:to>
                                    </p:set>
                                  </p:childTnLst>
                                </p:cTn>
                              </p:par>
                            </p:childTnLst>
                          </p:cTn>
                        </p:par>
                        <p:par>
                          <p:cTn id="16" fill="hold">
                            <p:stCondLst>
                              <p:cond delay="500"/>
                            </p:stCondLst>
                            <p:childTnLst>
                              <p:par>
                                <p:cTn id="17" presetID="1" presetClass="entr" presetSubtype="0" fill="hold" nodeType="afterEffect">
                                  <p:stCondLst>
                                    <p:cond delay="500"/>
                                  </p:stCondLst>
                                  <p:childTnLst>
                                    <p:set>
                                      <p:cBhvr>
                                        <p:cTn id="18" dur="1" fill="hold">
                                          <p:stCondLst>
                                            <p:cond delay="0"/>
                                          </p:stCondLst>
                                        </p:cTn>
                                        <p:tgtEl>
                                          <p:spTgt spid="11"/>
                                        </p:tgtEl>
                                        <p:attrNameLst>
                                          <p:attrName>style.visibility</p:attrName>
                                        </p:attrNameLst>
                                      </p:cBhvr>
                                      <p:to>
                                        <p:strVal val="visible"/>
                                      </p:to>
                                    </p:set>
                                  </p:childTnLst>
                                </p:cTn>
                              </p:par>
                            </p:childTnLst>
                          </p:cTn>
                        </p:par>
                        <p:par>
                          <p:cTn id="19" fill="hold">
                            <p:stCondLst>
                              <p:cond delay="1000"/>
                            </p:stCondLst>
                            <p:childTnLst>
                              <p:par>
                                <p:cTn id="20" presetID="1" presetClass="entr" presetSubtype="0" fill="hold" nodeType="afterEffect">
                                  <p:stCondLst>
                                    <p:cond delay="500"/>
                                  </p:stCondLst>
                                  <p:childTnLst>
                                    <p:set>
                                      <p:cBhvr>
                                        <p:cTn id="21" dur="1" fill="hold">
                                          <p:stCondLst>
                                            <p:cond delay="0"/>
                                          </p:stCondLst>
                                        </p:cTn>
                                        <p:tgtEl>
                                          <p:spTgt spid="12"/>
                                        </p:tgtEl>
                                        <p:attrNameLst>
                                          <p:attrName>style.visibility</p:attrName>
                                        </p:attrNameLst>
                                      </p:cBhvr>
                                      <p:to>
                                        <p:strVal val="visible"/>
                                      </p:to>
                                    </p:set>
                                  </p:childTnLst>
                                </p:cTn>
                              </p:par>
                            </p:childTnLst>
                          </p:cTn>
                        </p:par>
                        <p:par>
                          <p:cTn id="22" fill="hold">
                            <p:stCondLst>
                              <p:cond delay="1500"/>
                            </p:stCondLst>
                            <p:childTnLst>
                              <p:par>
                                <p:cTn id="23" presetID="1" presetClass="entr" presetSubtype="0" fill="hold" nodeType="afterEffect">
                                  <p:stCondLst>
                                    <p:cond delay="500"/>
                                  </p:stCondLst>
                                  <p:childTnLst>
                                    <p:set>
                                      <p:cBhvr>
                                        <p:cTn id="24" dur="1" fill="hold">
                                          <p:stCondLst>
                                            <p:cond delay="0"/>
                                          </p:stCondLst>
                                        </p:cTn>
                                        <p:tgtEl>
                                          <p:spTgt spid="13"/>
                                        </p:tgtEl>
                                        <p:attrNameLst>
                                          <p:attrName>style.visibility</p:attrName>
                                        </p:attrNameLst>
                                      </p:cBhvr>
                                      <p:to>
                                        <p:strVal val="visible"/>
                                      </p:to>
                                    </p:set>
                                  </p:childTnLst>
                                </p:cTn>
                              </p:par>
                            </p:childTnLst>
                          </p:cTn>
                        </p:par>
                        <p:par>
                          <p:cTn id="25" fill="hold">
                            <p:stCondLst>
                              <p:cond delay="2000"/>
                            </p:stCondLst>
                            <p:childTnLst>
                              <p:par>
                                <p:cTn id="26" presetID="1" presetClass="entr" presetSubtype="0" fill="hold" nodeType="afterEffect">
                                  <p:stCondLst>
                                    <p:cond delay="500"/>
                                  </p:stCondLst>
                                  <p:childTnLst>
                                    <p:set>
                                      <p:cBhvr>
                                        <p:cTn id="27" dur="1" fill="hold">
                                          <p:stCondLst>
                                            <p:cond delay="0"/>
                                          </p:stCondLst>
                                        </p:cTn>
                                        <p:tgtEl>
                                          <p:spTgt spid="24"/>
                                        </p:tgtEl>
                                        <p:attrNameLst>
                                          <p:attrName>style.visibility</p:attrName>
                                        </p:attrNameLst>
                                      </p:cBhvr>
                                      <p:to>
                                        <p:strVal val="visible"/>
                                      </p:to>
                                    </p:set>
                                  </p:childTnLst>
                                </p:cTn>
                              </p:par>
                            </p:childTnLst>
                          </p:cTn>
                        </p:par>
                        <p:par>
                          <p:cTn id="28" fill="hold">
                            <p:stCondLst>
                              <p:cond delay="2500"/>
                            </p:stCondLst>
                            <p:childTnLst>
                              <p:par>
                                <p:cTn id="29" presetID="1" presetClass="entr" presetSubtype="0" fill="hold" nodeType="afterEffect">
                                  <p:stCondLst>
                                    <p:cond delay="100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1" grpId="0" animBg="1"/>
      <p:bldP spid="22" grpId="0" animBg="1"/>
      <p:bldP spid="2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Job-Seekers_Train.jpg"/>
          <p:cNvPicPr>
            <a:picLocks noChangeAspect="1"/>
          </p:cNvPicPr>
          <p:nvPr/>
        </p:nvPicPr>
        <p:blipFill>
          <a:blip r:embed="rId3" cstate="screen"/>
          <a:stretch>
            <a:fillRect/>
          </a:stretch>
        </p:blipFill>
        <p:spPr>
          <a:xfrm>
            <a:off x="228600" y="674094"/>
            <a:ext cx="8686800" cy="6107706"/>
          </a:xfrm>
          <a:prstGeom prst="rect">
            <a:avLst/>
          </a:prstGeom>
        </p:spPr>
      </p:pic>
      <p:pic>
        <p:nvPicPr>
          <p:cNvPr id="4" name="Picture 3" descr="C:\Documents and Settings\gutscheb\Local Settings\Temporary Internet Files\Content.IE5\V4SJ24L6\MC900434665[1].wmf"/>
          <p:cNvPicPr>
            <a:picLocks noChangeAspect="1" noChangeArrowheads="1"/>
          </p:cNvPicPr>
          <p:nvPr/>
        </p:nvPicPr>
        <p:blipFill>
          <a:blip r:embed="rId4" cstate="screen"/>
          <a:srcRect/>
          <a:stretch>
            <a:fillRect/>
          </a:stretch>
        </p:blipFill>
        <p:spPr bwMode="auto">
          <a:xfrm>
            <a:off x="304800" y="3488731"/>
            <a:ext cx="419100" cy="385763"/>
          </a:xfrm>
          <a:prstGeom prst="rect">
            <a:avLst/>
          </a:prstGeom>
          <a:noFill/>
          <a:ln w="9525">
            <a:noFill/>
            <a:miter lim="800000"/>
            <a:headEnd/>
            <a:tailEnd/>
          </a:ln>
        </p:spPr>
      </p:pic>
      <p:sp>
        <p:nvSpPr>
          <p:cNvPr id="5" name="Freeform 4"/>
          <p:cNvSpPr/>
          <p:nvPr/>
        </p:nvSpPr>
        <p:spPr>
          <a:xfrm>
            <a:off x="228600" y="3950694"/>
            <a:ext cx="365125" cy="346075"/>
          </a:xfrm>
          <a:custGeom>
            <a:avLst/>
            <a:gdLst>
              <a:gd name="connsiteX0" fmla="*/ 0 w 364348"/>
              <a:gd name="connsiteY0" fmla="*/ 87085 h 345315"/>
              <a:gd name="connsiteX1" fmla="*/ 29029 w 364348"/>
              <a:gd name="connsiteY1" fmla="*/ 43542 h 345315"/>
              <a:gd name="connsiteX2" fmla="*/ 116115 w 364348"/>
              <a:gd name="connsiteY2" fmla="*/ 14514 h 345315"/>
              <a:gd name="connsiteX3" fmla="*/ 275772 w 364348"/>
              <a:gd name="connsiteY3" fmla="*/ 29028 h 345315"/>
              <a:gd name="connsiteX4" fmla="*/ 319315 w 364348"/>
              <a:gd name="connsiteY4" fmla="*/ 43542 h 345315"/>
              <a:gd name="connsiteX5" fmla="*/ 362858 w 364348"/>
              <a:gd name="connsiteY5" fmla="*/ 130628 h 345315"/>
              <a:gd name="connsiteX6" fmla="*/ 348343 w 364348"/>
              <a:gd name="connsiteY6" fmla="*/ 304800 h 345315"/>
              <a:gd name="connsiteX7" fmla="*/ 304800 w 364348"/>
              <a:gd name="connsiteY7" fmla="*/ 333828 h 345315"/>
              <a:gd name="connsiteX8" fmla="*/ 87086 w 364348"/>
              <a:gd name="connsiteY8" fmla="*/ 319314 h 345315"/>
              <a:gd name="connsiteX9" fmla="*/ 58058 w 364348"/>
              <a:gd name="connsiteY9" fmla="*/ 217714 h 345315"/>
              <a:gd name="connsiteX10" fmla="*/ 43543 w 364348"/>
              <a:gd name="connsiteY10" fmla="*/ 174171 h 345315"/>
              <a:gd name="connsiteX11" fmla="*/ 58058 w 364348"/>
              <a:gd name="connsiteY11" fmla="*/ 43542 h 345315"/>
              <a:gd name="connsiteX12" fmla="*/ 87086 w 364348"/>
              <a:gd name="connsiteY12" fmla="*/ 0 h 345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64348" h="345315">
                <a:moveTo>
                  <a:pt x="0" y="87085"/>
                </a:moveTo>
                <a:cubicBezTo>
                  <a:pt x="9676" y="72571"/>
                  <a:pt x="14236" y="52787"/>
                  <a:pt x="29029" y="43542"/>
                </a:cubicBezTo>
                <a:cubicBezTo>
                  <a:pt x="54977" y="27325"/>
                  <a:pt x="116115" y="14514"/>
                  <a:pt x="116115" y="14514"/>
                </a:cubicBezTo>
                <a:cubicBezTo>
                  <a:pt x="169334" y="19352"/>
                  <a:pt x="222871" y="21471"/>
                  <a:pt x="275772" y="29028"/>
                </a:cubicBezTo>
                <a:cubicBezTo>
                  <a:pt x="290918" y="31192"/>
                  <a:pt x="307368" y="33985"/>
                  <a:pt x="319315" y="43542"/>
                </a:cubicBezTo>
                <a:cubicBezTo>
                  <a:pt x="344892" y="64003"/>
                  <a:pt x="353297" y="101945"/>
                  <a:pt x="362858" y="130628"/>
                </a:cubicBezTo>
                <a:cubicBezTo>
                  <a:pt x="358020" y="188685"/>
                  <a:pt x="364348" y="248783"/>
                  <a:pt x="348343" y="304800"/>
                </a:cubicBezTo>
                <a:cubicBezTo>
                  <a:pt x="343551" y="321573"/>
                  <a:pt x="322217" y="332860"/>
                  <a:pt x="304800" y="333828"/>
                </a:cubicBezTo>
                <a:cubicBezTo>
                  <a:pt x="232180" y="337862"/>
                  <a:pt x="159657" y="324152"/>
                  <a:pt x="87086" y="319314"/>
                </a:cubicBezTo>
                <a:cubicBezTo>
                  <a:pt x="52280" y="214892"/>
                  <a:pt x="94516" y="345315"/>
                  <a:pt x="58058" y="217714"/>
                </a:cubicBezTo>
                <a:cubicBezTo>
                  <a:pt x="53855" y="203003"/>
                  <a:pt x="48381" y="188685"/>
                  <a:pt x="43543" y="174171"/>
                </a:cubicBezTo>
                <a:cubicBezTo>
                  <a:pt x="48381" y="130628"/>
                  <a:pt x="47432" y="86045"/>
                  <a:pt x="58058" y="43542"/>
                </a:cubicBezTo>
                <a:cubicBezTo>
                  <a:pt x="62289" y="26619"/>
                  <a:pt x="87086" y="0"/>
                  <a:pt x="87086" y="0"/>
                </a:cubicBezTo>
              </a:path>
            </a:pathLst>
          </a:custGeom>
          <a:ln w="5715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solidFill>
                <a:prstClr val="black"/>
              </a:solidFill>
            </a:endParaRPr>
          </a:p>
        </p:txBody>
      </p:sp>
      <p:sp>
        <p:nvSpPr>
          <p:cNvPr id="6" name="Freeform 5"/>
          <p:cNvSpPr/>
          <p:nvPr/>
        </p:nvSpPr>
        <p:spPr>
          <a:xfrm>
            <a:off x="228600" y="4636494"/>
            <a:ext cx="365125" cy="346075"/>
          </a:xfrm>
          <a:custGeom>
            <a:avLst/>
            <a:gdLst>
              <a:gd name="connsiteX0" fmla="*/ 0 w 364348"/>
              <a:gd name="connsiteY0" fmla="*/ 87085 h 345315"/>
              <a:gd name="connsiteX1" fmla="*/ 29029 w 364348"/>
              <a:gd name="connsiteY1" fmla="*/ 43542 h 345315"/>
              <a:gd name="connsiteX2" fmla="*/ 116115 w 364348"/>
              <a:gd name="connsiteY2" fmla="*/ 14514 h 345315"/>
              <a:gd name="connsiteX3" fmla="*/ 275772 w 364348"/>
              <a:gd name="connsiteY3" fmla="*/ 29028 h 345315"/>
              <a:gd name="connsiteX4" fmla="*/ 319315 w 364348"/>
              <a:gd name="connsiteY4" fmla="*/ 43542 h 345315"/>
              <a:gd name="connsiteX5" fmla="*/ 362858 w 364348"/>
              <a:gd name="connsiteY5" fmla="*/ 130628 h 345315"/>
              <a:gd name="connsiteX6" fmla="*/ 348343 w 364348"/>
              <a:gd name="connsiteY6" fmla="*/ 304800 h 345315"/>
              <a:gd name="connsiteX7" fmla="*/ 304800 w 364348"/>
              <a:gd name="connsiteY7" fmla="*/ 333828 h 345315"/>
              <a:gd name="connsiteX8" fmla="*/ 87086 w 364348"/>
              <a:gd name="connsiteY8" fmla="*/ 319314 h 345315"/>
              <a:gd name="connsiteX9" fmla="*/ 58058 w 364348"/>
              <a:gd name="connsiteY9" fmla="*/ 217714 h 345315"/>
              <a:gd name="connsiteX10" fmla="*/ 43543 w 364348"/>
              <a:gd name="connsiteY10" fmla="*/ 174171 h 345315"/>
              <a:gd name="connsiteX11" fmla="*/ 58058 w 364348"/>
              <a:gd name="connsiteY11" fmla="*/ 43542 h 345315"/>
              <a:gd name="connsiteX12" fmla="*/ 87086 w 364348"/>
              <a:gd name="connsiteY12" fmla="*/ 0 h 345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64348" h="345315">
                <a:moveTo>
                  <a:pt x="0" y="87085"/>
                </a:moveTo>
                <a:cubicBezTo>
                  <a:pt x="9676" y="72571"/>
                  <a:pt x="14236" y="52787"/>
                  <a:pt x="29029" y="43542"/>
                </a:cubicBezTo>
                <a:cubicBezTo>
                  <a:pt x="54977" y="27325"/>
                  <a:pt x="116115" y="14514"/>
                  <a:pt x="116115" y="14514"/>
                </a:cubicBezTo>
                <a:cubicBezTo>
                  <a:pt x="169334" y="19352"/>
                  <a:pt x="222871" y="21471"/>
                  <a:pt x="275772" y="29028"/>
                </a:cubicBezTo>
                <a:cubicBezTo>
                  <a:pt x="290918" y="31192"/>
                  <a:pt x="307368" y="33985"/>
                  <a:pt x="319315" y="43542"/>
                </a:cubicBezTo>
                <a:cubicBezTo>
                  <a:pt x="344892" y="64003"/>
                  <a:pt x="353297" y="101945"/>
                  <a:pt x="362858" y="130628"/>
                </a:cubicBezTo>
                <a:cubicBezTo>
                  <a:pt x="358020" y="188685"/>
                  <a:pt x="364348" y="248783"/>
                  <a:pt x="348343" y="304800"/>
                </a:cubicBezTo>
                <a:cubicBezTo>
                  <a:pt x="343551" y="321573"/>
                  <a:pt x="322217" y="332860"/>
                  <a:pt x="304800" y="333828"/>
                </a:cubicBezTo>
                <a:cubicBezTo>
                  <a:pt x="232180" y="337862"/>
                  <a:pt x="159657" y="324152"/>
                  <a:pt x="87086" y="319314"/>
                </a:cubicBezTo>
                <a:cubicBezTo>
                  <a:pt x="52280" y="214892"/>
                  <a:pt x="94516" y="345315"/>
                  <a:pt x="58058" y="217714"/>
                </a:cubicBezTo>
                <a:cubicBezTo>
                  <a:pt x="53855" y="203003"/>
                  <a:pt x="48381" y="188685"/>
                  <a:pt x="43543" y="174171"/>
                </a:cubicBezTo>
                <a:cubicBezTo>
                  <a:pt x="48381" y="130628"/>
                  <a:pt x="47432" y="86045"/>
                  <a:pt x="58058" y="43542"/>
                </a:cubicBezTo>
                <a:cubicBezTo>
                  <a:pt x="62289" y="26619"/>
                  <a:pt x="87086" y="0"/>
                  <a:pt x="87086" y="0"/>
                </a:cubicBezTo>
              </a:path>
            </a:pathLst>
          </a:custGeom>
          <a:ln w="5715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solidFill>
                <a:prstClr val="black"/>
              </a:solidFill>
            </a:endParaRPr>
          </a:p>
        </p:txBody>
      </p:sp>
      <p:sp>
        <p:nvSpPr>
          <p:cNvPr id="7" name="TextBox 6"/>
          <p:cNvSpPr txBox="1">
            <a:spLocks noChangeArrowheads="1"/>
          </p:cNvSpPr>
          <p:nvPr/>
        </p:nvSpPr>
        <p:spPr bwMode="auto">
          <a:xfrm rot="-319003">
            <a:off x="1008063" y="3542707"/>
            <a:ext cx="2133600" cy="461962"/>
          </a:xfrm>
          <a:prstGeom prst="rect">
            <a:avLst/>
          </a:prstGeom>
          <a:noFill/>
          <a:ln w="9525">
            <a:noFill/>
            <a:miter lim="800000"/>
            <a:headEnd/>
            <a:tailEnd/>
          </a:ln>
        </p:spPr>
        <p:txBody>
          <a:bodyPr>
            <a:spAutoFit/>
          </a:bodyPr>
          <a:lstStyle/>
          <a:p>
            <a:pPr algn="ctr"/>
            <a:r>
              <a:rPr lang="en-US" sz="2400" b="1" dirty="0">
                <a:solidFill>
                  <a:srgbClr val="FF0000"/>
                </a:solidFill>
                <a:latin typeface="Juice ITC" pitchFamily="82" charset="0"/>
              </a:rPr>
              <a:t>Yes but need more</a:t>
            </a:r>
          </a:p>
        </p:txBody>
      </p:sp>
      <p:sp>
        <p:nvSpPr>
          <p:cNvPr id="8" name="Freeform 7"/>
          <p:cNvSpPr/>
          <p:nvPr/>
        </p:nvSpPr>
        <p:spPr>
          <a:xfrm>
            <a:off x="228600" y="5550894"/>
            <a:ext cx="365125" cy="346075"/>
          </a:xfrm>
          <a:custGeom>
            <a:avLst/>
            <a:gdLst>
              <a:gd name="connsiteX0" fmla="*/ 0 w 364348"/>
              <a:gd name="connsiteY0" fmla="*/ 87085 h 345315"/>
              <a:gd name="connsiteX1" fmla="*/ 29029 w 364348"/>
              <a:gd name="connsiteY1" fmla="*/ 43542 h 345315"/>
              <a:gd name="connsiteX2" fmla="*/ 116115 w 364348"/>
              <a:gd name="connsiteY2" fmla="*/ 14514 h 345315"/>
              <a:gd name="connsiteX3" fmla="*/ 275772 w 364348"/>
              <a:gd name="connsiteY3" fmla="*/ 29028 h 345315"/>
              <a:gd name="connsiteX4" fmla="*/ 319315 w 364348"/>
              <a:gd name="connsiteY4" fmla="*/ 43542 h 345315"/>
              <a:gd name="connsiteX5" fmla="*/ 362858 w 364348"/>
              <a:gd name="connsiteY5" fmla="*/ 130628 h 345315"/>
              <a:gd name="connsiteX6" fmla="*/ 348343 w 364348"/>
              <a:gd name="connsiteY6" fmla="*/ 304800 h 345315"/>
              <a:gd name="connsiteX7" fmla="*/ 304800 w 364348"/>
              <a:gd name="connsiteY7" fmla="*/ 333828 h 345315"/>
              <a:gd name="connsiteX8" fmla="*/ 87086 w 364348"/>
              <a:gd name="connsiteY8" fmla="*/ 319314 h 345315"/>
              <a:gd name="connsiteX9" fmla="*/ 58058 w 364348"/>
              <a:gd name="connsiteY9" fmla="*/ 217714 h 345315"/>
              <a:gd name="connsiteX10" fmla="*/ 43543 w 364348"/>
              <a:gd name="connsiteY10" fmla="*/ 174171 h 345315"/>
              <a:gd name="connsiteX11" fmla="*/ 58058 w 364348"/>
              <a:gd name="connsiteY11" fmla="*/ 43542 h 345315"/>
              <a:gd name="connsiteX12" fmla="*/ 87086 w 364348"/>
              <a:gd name="connsiteY12" fmla="*/ 0 h 345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64348" h="345315">
                <a:moveTo>
                  <a:pt x="0" y="87085"/>
                </a:moveTo>
                <a:cubicBezTo>
                  <a:pt x="9676" y="72571"/>
                  <a:pt x="14236" y="52787"/>
                  <a:pt x="29029" y="43542"/>
                </a:cubicBezTo>
                <a:cubicBezTo>
                  <a:pt x="54977" y="27325"/>
                  <a:pt x="116115" y="14514"/>
                  <a:pt x="116115" y="14514"/>
                </a:cubicBezTo>
                <a:cubicBezTo>
                  <a:pt x="169334" y="19352"/>
                  <a:pt x="222871" y="21471"/>
                  <a:pt x="275772" y="29028"/>
                </a:cubicBezTo>
                <a:cubicBezTo>
                  <a:pt x="290918" y="31192"/>
                  <a:pt x="307368" y="33985"/>
                  <a:pt x="319315" y="43542"/>
                </a:cubicBezTo>
                <a:cubicBezTo>
                  <a:pt x="344892" y="64003"/>
                  <a:pt x="353297" y="101945"/>
                  <a:pt x="362858" y="130628"/>
                </a:cubicBezTo>
                <a:cubicBezTo>
                  <a:pt x="358020" y="188685"/>
                  <a:pt x="364348" y="248783"/>
                  <a:pt x="348343" y="304800"/>
                </a:cubicBezTo>
                <a:cubicBezTo>
                  <a:pt x="343551" y="321573"/>
                  <a:pt x="322217" y="332860"/>
                  <a:pt x="304800" y="333828"/>
                </a:cubicBezTo>
                <a:cubicBezTo>
                  <a:pt x="232180" y="337862"/>
                  <a:pt x="159657" y="324152"/>
                  <a:pt x="87086" y="319314"/>
                </a:cubicBezTo>
                <a:cubicBezTo>
                  <a:pt x="52280" y="214892"/>
                  <a:pt x="94516" y="345315"/>
                  <a:pt x="58058" y="217714"/>
                </a:cubicBezTo>
                <a:cubicBezTo>
                  <a:pt x="53855" y="203003"/>
                  <a:pt x="48381" y="188685"/>
                  <a:pt x="43543" y="174171"/>
                </a:cubicBezTo>
                <a:cubicBezTo>
                  <a:pt x="48381" y="130628"/>
                  <a:pt x="47432" y="86045"/>
                  <a:pt x="58058" y="43542"/>
                </a:cubicBezTo>
                <a:cubicBezTo>
                  <a:pt x="62289" y="26619"/>
                  <a:pt x="87086" y="0"/>
                  <a:pt x="87086" y="0"/>
                </a:cubicBezTo>
              </a:path>
            </a:pathLst>
          </a:custGeom>
          <a:ln w="5715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solidFill>
                <a:prstClr val="black"/>
              </a:solidFill>
            </a:endParaRPr>
          </a:p>
        </p:txBody>
      </p:sp>
      <p:sp>
        <p:nvSpPr>
          <p:cNvPr id="9" name="TextBox 8"/>
          <p:cNvSpPr txBox="1"/>
          <p:nvPr/>
        </p:nvSpPr>
        <p:spPr>
          <a:xfrm>
            <a:off x="304800" y="228600"/>
            <a:ext cx="2830840" cy="461665"/>
          </a:xfrm>
          <a:prstGeom prst="rect">
            <a:avLst/>
          </a:prstGeom>
          <a:noFill/>
        </p:spPr>
        <p:txBody>
          <a:bodyPr wrap="none">
            <a:spAutoFit/>
          </a:bodyPr>
          <a:lstStyle/>
          <a:p>
            <a:pPr>
              <a:defRPr/>
            </a:pPr>
            <a:r>
              <a:rPr lang="en-US" sz="2400" b="1" dirty="0" smtClean="0">
                <a:solidFill>
                  <a:prstClr val="black"/>
                </a:solidFill>
                <a:latin typeface="Calibri"/>
              </a:rPr>
              <a:t>Job Seekers Pathway</a:t>
            </a:r>
            <a:endParaRPr lang="en-US" sz="2400" b="1" dirty="0">
              <a:solidFill>
                <a:prstClr val="black"/>
              </a:solidFill>
              <a:latin typeface="Calibri"/>
            </a:endParaRPr>
          </a:p>
        </p:txBody>
      </p:sp>
      <p:sp>
        <p:nvSpPr>
          <p:cNvPr id="12" name="Rounded Rectangular Callout 11"/>
          <p:cNvSpPr/>
          <p:nvPr/>
        </p:nvSpPr>
        <p:spPr>
          <a:xfrm>
            <a:off x="6096000" y="2655294"/>
            <a:ext cx="2667000" cy="1905000"/>
          </a:xfrm>
          <a:prstGeom prst="wedgeRoundRectCallout">
            <a:avLst>
              <a:gd name="adj1" fmla="val -50870"/>
              <a:gd name="adj2" fmla="val -89881"/>
              <a:gd name="adj3" fmla="val 16667"/>
            </a:avLst>
          </a:prstGeom>
          <a:solidFill>
            <a:srgbClr val="31859C"/>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en-US" sz="2000" b="1" dirty="0">
                <a:solidFill>
                  <a:prstClr val="white"/>
                </a:solidFill>
              </a:rPr>
              <a:t>Remember that these actions are inter-connected with all the other approaches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7"/>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nodeType="afterEffect">
                                  <p:stCondLst>
                                    <p:cond delay="1000"/>
                                  </p:stCondLst>
                                  <p:childTnLst>
                                    <p:set>
                                      <p:cBhvr>
                                        <p:cTn id="12" dur="1" fill="hold">
                                          <p:stCondLst>
                                            <p:cond delay="0"/>
                                          </p:stCondLst>
                                        </p:cTn>
                                        <p:tgtEl>
                                          <p:spTgt spid="5"/>
                                        </p:tgtEl>
                                        <p:attrNameLst>
                                          <p:attrName>style.visibility</p:attrName>
                                        </p:attrNameLst>
                                      </p:cBhvr>
                                      <p:to>
                                        <p:strVal val="visible"/>
                                      </p:to>
                                    </p:set>
                                  </p:childTnLst>
                                </p:cTn>
                              </p:par>
                            </p:childTnLst>
                          </p:cTn>
                        </p:par>
                        <p:par>
                          <p:cTn id="13" fill="hold">
                            <p:stCondLst>
                              <p:cond delay="1000"/>
                            </p:stCondLst>
                            <p:childTnLst>
                              <p:par>
                                <p:cTn id="14" presetID="1" presetClass="entr" presetSubtype="0" fill="hold" nodeType="afterEffect">
                                  <p:stCondLst>
                                    <p:cond delay="500"/>
                                  </p:stCondLst>
                                  <p:childTnLst>
                                    <p:set>
                                      <p:cBhvr>
                                        <p:cTn id="15" dur="1" fill="hold">
                                          <p:stCondLst>
                                            <p:cond delay="0"/>
                                          </p:stCondLst>
                                        </p:cTn>
                                        <p:tgtEl>
                                          <p:spTgt spid="6"/>
                                        </p:tgtEl>
                                        <p:attrNameLst>
                                          <p:attrName>style.visibility</p:attrName>
                                        </p:attrNameLst>
                                      </p:cBhvr>
                                      <p:to>
                                        <p:strVal val="visible"/>
                                      </p:to>
                                    </p:set>
                                  </p:childTnLst>
                                </p:cTn>
                              </p:par>
                            </p:childTnLst>
                          </p:cTn>
                        </p:par>
                        <p:par>
                          <p:cTn id="16" fill="hold">
                            <p:stCondLst>
                              <p:cond delay="1500"/>
                            </p:stCondLst>
                            <p:childTnLst>
                              <p:par>
                                <p:cTn id="17" presetID="1" presetClass="entr" presetSubtype="0" fill="hold" nodeType="afterEffect">
                                  <p:stCondLst>
                                    <p:cond delay="100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screen"/>
          <a:srcRect/>
          <a:stretch>
            <a:fillRect/>
          </a:stretch>
        </p:blipFill>
        <p:spPr bwMode="auto">
          <a:xfrm>
            <a:off x="280988" y="1385888"/>
            <a:ext cx="8582025" cy="4086225"/>
          </a:xfrm>
          <a:prstGeom prst="rect">
            <a:avLst/>
          </a:prstGeom>
          <a:noFill/>
          <a:ln w="22225">
            <a:solidFill>
              <a:schemeClr val="tx1"/>
            </a:solidFill>
            <a:miter lim="800000"/>
            <a:headEnd/>
            <a:tailEnd/>
          </a:ln>
        </p:spPr>
      </p:pic>
      <p:sp>
        <p:nvSpPr>
          <p:cNvPr id="3" name="TextBox 2"/>
          <p:cNvSpPr txBox="1"/>
          <p:nvPr/>
        </p:nvSpPr>
        <p:spPr>
          <a:xfrm>
            <a:off x="304800" y="228600"/>
            <a:ext cx="3049040" cy="461665"/>
          </a:xfrm>
          <a:prstGeom prst="rect">
            <a:avLst/>
          </a:prstGeom>
          <a:noFill/>
        </p:spPr>
        <p:txBody>
          <a:bodyPr wrap="none">
            <a:spAutoFit/>
          </a:bodyPr>
          <a:lstStyle/>
          <a:p>
            <a:pPr>
              <a:defRPr/>
            </a:pPr>
            <a:r>
              <a:rPr lang="en-US" sz="2400" b="1" dirty="0" smtClean="0">
                <a:solidFill>
                  <a:prstClr val="black"/>
                </a:solidFill>
                <a:latin typeface="Calibri"/>
              </a:rPr>
              <a:t>Core Services Pathway</a:t>
            </a:r>
            <a:endParaRPr lang="en-US" sz="2400" b="1" dirty="0">
              <a:solidFill>
                <a:prstClr val="black"/>
              </a:solidFill>
              <a:latin typeface="Calibri"/>
            </a:endParaRPr>
          </a:p>
        </p:txBody>
      </p:sp>
      <p:sp>
        <p:nvSpPr>
          <p:cNvPr id="9" name="Freeform 8"/>
          <p:cNvSpPr/>
          <p:nvPr/>
        </p:nvSpPr>
        <p:spPr>
          <a:xfrm>
            <a:off x="304800" y="3810000"/>
            <a:ext cx="365125" cy="346075"/>
          </a:xfrm>
          <a:custGeom>
            <a:avLst/>
            <a:gdLst>
              <a:gd name="connsiteX0" fmla="*/ 0 w 364348"/>
              <a:gd name="connsiteY0" fmla="*/ 87085 h 345315"/>
              <a:gd name="connsiteX1" fmla="*/ 29029 w 364348"/>
              <a:gd name="connsiteY1" fmla="*/ 43542 h 345315"/>
              <a:gd name="connsiteX2" fmla="*/ 116115 w 364348"/>
              <a:gd name="connsiteY2" fmla="*/ 14514 h 345315"/>
              <a:gd name="connsiteX3" fmla="*/ 275772 w 364348"/>
              <a:gd name="connsiteY3" fmla="*/ 29028 h 345315"/>
              <a:gd name="connsiteX4" fmla="*/ 319315 w 364348"/>
              <a:gd name="connsiteY4" fmla="*/ 43542 h 345315"/>
              <a:gd name="connsiteX5" fmla="*/ 362858 w 364348"/>
              <a:gd name="connsiteY5" fmla="*/ 130628 h 345315"/>
              <a:gd name="connsiteX6" fmla="*/ 348343 w 364348"/>
              <a:gd name="connsiteY6" fmla="*/ 304800 h 345315"/>
              <a:gd name="connsiteX7" fmla="*/ 304800 w 364348"/>
              <a:gd name="connsiteY7" fmla="*/ 333828 h 345315"/>
              <a:gd name="connsiteX8" fmla="*/ 87086 w 364348"/>
              <a:gd name="connsiteY8" fmla="*/ 319314 h 345315"/>
              <a:gd name="connsiteX9" fmla="*/ 58058 w 364348"/>
              <a:gd name="connsiteY9" fmla="*/ 217714 h 345315"/>
              <a:gd name="connsiteX10" fmla="*/ 43543 w 364348"/>
              <a:gd name="connsiteY10" fmla="*/ 174171 h 345315"/>
              <a:gd name="connsiteX11" fmla="*/ 58058 w 364348"/>
              <a:gd name="connsiteY11" fmla="*/ 43542 h 345315"/>
              <a:gd name="connsiteX12" fmla="*/ 87086 w 364348"/>
              <a:gd name="connsiteY12" fmla="*/ 0 h 345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64348" h="345315">
                <a:moveTo>
                  <a:pt x="0" y="87085"/>
                </a:moveTo>
                <a:cubicBezTo>
                  <a:pt x="9676" y="72571"/>
                  <a:pt x="14236" y="52787"/>
                  <a:pt x="29029" y="43542"/>
                </a:cubicBezTo>
                <a:cubicBezTo>
                  <a:pt x="54977" y="27325"/>
                  <a:pt x="116115" y="14514"/>
                  <a:pt x="116115" y="14514"/>
                </a:cubicBezTo>
                <a:cubicBezTo>
                  <a:pt x="169334" y="19352"/>
                  <a:pt x="222871" y="21471"/>
                  <a:pt x="275772" y="29028"/>
                </a:cubicBezTo>
                <a:cubicBezTo>
                  <a:pt x="290918" y="31192"/>
                  <a:pt x="307368" y="33985"/>
                  <a:pt x="319315" y="43542"/>
                </a:cubicBezTo>
                <a:cubicBezTo>
                  <a:pt x="344892" y="64003"/>
                  <a:pt x="353297" y="101945"/>
                  <a:pt x="362858" y="130628"/>
                </a:cubicBezTo>
                <a:cubicBezTo>
                  <a:pt x="358020" y="188685"/>
                  <a:pt x="364348" y="248783"/>
                  <a:pt x="348343" y="304800"/>
                </a:cubicBezTo>
                <a:cubicBezTo>
                  <a:pt x="343551" y="321573"/>
                  <a:pt x="322217" y="332860"/>
                  <a:pt x="304800" y="333828"/>
                </a:cubicBezTo>
                <a:cubicBezTo>
                  <a:pt x="232180" y="337862"/>
                  <a:pt x="159657" y="324152"/>
                  <a:pt x="87086" y="319314"/>
                </a:cubicBezTo>
                <a:cubicBezTo>
                  <a:pt x="52280" y="214892"/>
                  <a:pt x="94516" y="345315"/>
                  <a:pt x="58058" y="217714"/>
                </a:cubicBezTo>
                <a:cubicBezTo>
                  <a:pt x="53855" y="203003"/>
                  <a:pt x="48381" y="188685"/>
                  <a:pt x="43543" y="174171"/>
                </a:cubicBezTo>
                <a:cubicBezTo>
                  <a:pt x="48381" y="130628"/>
                  <a:pt x="47432" y="86045"/>
                  <a:pt x="58058" y="43542"/>
                </a:cubicBezTo>
                <a:cubicBezTo>
                  <a:pt x="62289" y="26619"/>
                  <a:pt x="87086" y="0"/>
                  <a:pt x="87086" y="0"/>
                </a:cubicBezTo>
              </a:path>
            </a:pathLst>
          </a:custGeom>
          <a:ln w="5715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solidFill>
                <a:prstClr val="black"/>
              </a:solidFill>
            </a:endParaRPr>
          </a:p>
        </p:txBody>
      </p:sp>
      <p:sp>
        <p:nvSpPr>
          <p:cNvPr id="10" name="Oval 9"/>
          <p:cNvSpPr/>
          <p:nvPr/>
        </p:nvSpPr>
        <p:spPr>
          <a:xfrm>
            <a:off x="5867400" y="3733800"/>
            <a:ext cx="1066800"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5" name="Picture 3"/>
          <p:cNvPicPr>
            <a:picLocks noChangeAspect="1" noChangeArrowheads="1"/>
          </p:cNvPicPr>
          <p:nvPr/>
        </p:nvPicPr>
        <p:blipFill>
          <a:blip r:embed="rId4" cstate="screen"/>
          <a:srcRect/>
          <a:stretch>
            <a:fillRect/>
          </a:stretch>
        </p:blipFill>
        <p:spPr bwMode="auto">
          <a:xfrm>
            <a:off x="1752600" y="1066800"/>
            <a:ext cx="6604818" cy="4781550"/>
          </a:xfrm>
          <a:prstGeom prst="rect">
            <a:avLst/>
          </a:prstGeom>
          <a:noFill/>
          <a:ln w="9525">
            <a:solidFill>
              <a:srgbClr val="008080"/>
            </a:solid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3" cstate="screen"/>
          <a:srcRect/>
          <a:stretch>
            <a:fillRect/>
          </a:stretch>
        </p:blipFill>
        <p:spPr bwMode="auto">
          <a:xfrm>
            <a:off x="304800" y="990600"/>
            <a:ext cx="8515350" cy="4819650"/>
          </a:xfrm>
          <a:prstGeom prst="rect">
            <a:avLst/>
          </a:prstGeom>
          <a:noFill/>
          <a:ln w="9525">
            <a:solidFill>
              <a:schemeClr val="tx1"/>
            </a:solidFill>
            <a:miter lim="800000"/>
            <a:headEnd/>
            <a:tailEnd/>
          </a:ln>
        </p:spPr>
      </p:pic>
      <p:sp>
        <p:nvSpPr>
          <p:cNvPr id="4" name="TextBox 3"/>
          <p:cNvSpPr txBox="1"/>
          <p:nvPr/>
        </p:nvSpPr>
        <p:spPr>
          <a:xfrm>
            <a:off x="304800" y="228600"/>
            <a:ext cx="2830840" cy="461665"/>
          </a:xfrm>
          <a:prstGeom prst="rect">
            <a:avLst/>
          </a:prstGeom>
          <a:noFill/>
        </p:spPr>
        <p:txBody>
          <a:bodyPr wrap="none">
            <a:spAutoFit/>
          </a:bodyPr>
          <a:lstStyle/>
          <a:p>
            <a:pPr>
              <a:defRPr/>
            </a:pPr>
            <a:r>
              <a:rPr lang="en-US" sz="2400" b="1" dirty="0" smtClean="0">
                <a:solidFill>
                  <a:prstClr val="black"/>
                </a:solidFill>
                <a:latin typeface="Calibri"/>
              </a:rPr>
              <a:t>Job Seekers Pathway</a:t>
            </a:r>
            <a:endParaRPr lang="en-US" sz="2400" b="1" dirty="0">
              <a:solidFill>
                <a:prstClr val="black"/>
              </a:solidFill>
              <a:latin typeface="Calibri"/>
            </a:endParaRPr>
          </a:p>
        </p:txBody>
      </p:sp>
      <p:pic>
        <p:nvPicPr>
          <p:cNvPr id="6" name="Picture 5" descr="C:\Documents and Settings\gutscheb\Local Settings\Temporary Internet Files\Content.IE5\V4SJ24L6\MC900434665[1].wmf"/>
          <p:cNvPicPr>
            <a:picLocks noChangeAspect="1" noChangeArrowheads="1"/>
          </p:cNvPicPr>
          <p:nvPr/>
        </p:nvPicPr>
        <p:blipFill>
          <a:blip r:embed="rId4" cstate="screen"/>
          <a:srcRect/>
          <a:stretch>
            <a:fillRect/>
          </a:stretch>
        </p:blipFill>
        <p:spPr bwMode="auto">
          <a:xfrm>
            <a:off x="381000" y="2667000"/>
            <a:ext cx="419100" cy="385763"/>
          </a:xfrm>
          <a:prstGeom prst="rect">
            <a:avLst/>
          </a:prstGeom>
          <a:noFill/>
          <a:ln w="9525">
            <a:noFill/>
            <a:miter lim="800000"/>
            <a:headEnd/>
            <a:tailEnd/>
          </a:ln>
        </p:spPr>
      </p:pic>
      <p:pic>
        <p:nvPicPr>
          <p:cNvPr id="7" name="Picture 6" descr="C:\Documents and Settings\gutscheb\Local Settings\Temporary Internet Files\Content.IE5\V4SJ24L6\MC900434665[1].wmf"/>
          <p:cNvPicPr>
            <a:picLocks noChangeAspect="1" noChangeArrowheads="1"/>
          </p:cNvPicPr>
          <p:nvPr/>
        </p:nvPicPr>
        <p:blipFill>
          <a:blip r:embed="rId4" cstate="screen"/>
          <a:srcRect/>
          <a:stretch>
            <a:fillRect/>
          </a:stretch>
        </p:blipFill>
        <p:spPr bwMode="auto">
          <a:xfrm>
            <a:off x="304800" y="3429000"/>
            <a:ext cx="419100" cy="385763"/>
          </a:xfrm>
          <a:prstGeom prst="rect">
            <a:avLst/>
          </a:prstGeom>
          <a:noFill/>
          <a:ln w="9525">
            <a:noFill/>
            <a:miter lim="800000"/>
            <a:headEnd/>
            <a:tailEnd/>
          </a:ln>
        </p:spPr>
      </p:pic>
      <p:sp>
        <p:nvSpPr>
          <p:cNvPr id="10" name="Freeform 9"/>
          <p:cNvSpPr/>
          <p:nvPr/>
        </p:nvSpPr>
        <p:spPr>
          <a:xfrm>
            <a:off x="228600" y="5181600"/>
            <a:ext cx="365125" cy="346075"/>
          </a:xfrm>
          <a:custGeom>
            <a:avLst/>
            <a:gdLst>
              <a:gd name="connsiteX0" fmla="*/ 0 w 364348"/>
              <a:gd name="connsiteY0" fmla="*/ 87085 h 345315"/>
              <a:gd name="connsiteX1" fmla="*/ 29029 w 364348"/>
              <a:gd name="connsiteY1" fmla="*/ 43542 h 345315"/>
              <a:gd name="connsiteX2" fmla="*/ 116115 w 364348"/>
              <a:gd name="connsiteY2" fmla="*/ 14514 h 345315"/>
              <a:gd name="connsiteX3" fmla="*/ 275772 w 364348"/>
              <a:gd name="connsiteY3" fmla="*/ 29028 h 345315"/>
              <a:gd name="connsiteX4" fmla="*/ 319315 w 364348"/>
              <a:gd name="connsiteY4" fmla="*/ 43542 h 345315"/>
              <a:gd name="connsiteX5" fmla="*/ 362858 w 364348"/>
              <a:gd name="connsiteY5" fmla="*/ 130628 h 345315"/>
              <a:gd name="connsiteX6" fmla="*/ 348343 w 364348"/>
              <a:gd name="connsiteY6" fmla="*/ 304800 h 345315"/>
              <a:gd name="connsiteX7" fmla="*/ 304800 w 364348"/>
              <a:gd name="connsiteY7" fmla="*/ 333828 h 345315"/>
              <a:gd name="connsiteX8" fmla="*/ 87086 w 364348"/>
              <a:gd name="connsiteY8" fmla="*/ 319314 h 345315"/>
              <a:gd name="connsiteX9" fmla="*/ 58058 w 364348"/>
              <a:gd name="connsiteY9" fmla="*/ 217714 h 345315"/>
              <a:gd name="connsiteX10" fmla="*/ 43543 w 364348"/>
              <a:gd name="connsiteY10" fmla="*/ 174171 h 345315"/>
              <a:gd name="connsiteX11" fmla="*/ 58058 w 364348"/>
              <a:gd name="connsiteY11" fmla="*/ 43542 h 345315"/>
              <a:gd name="connsiteX12" fmla="*/ 87086 w 364348"/>
              <a:gd name="connsiteY12" fmla="*/ 0 h 345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64348" h="345315">
                <a:moveTo>
                  <a:pt x="0" y="87085"/>
                </a:moveTo>
                <a:cubicBezTo>
                  <a:pt x="9676" y="72571"/>
                  <a:pt x="14236" y="52787"/>
                  <a:pt x="29029" y="43542"/>
                </a:cubicBezTo>
                <a:cubicBezTo>
                  <a:pt x="54977" y="27325"/>
                  <a:pt x="116115" y="14514"/>
                  <a:pt x="116115" y="14514"/>
                </a:cubicBezTo>
                <a:cubicBezTo>
                  <a:pt x="169334" y="19352"/>
                  <a:pt x="222871" y="21471"/>
                  <a:pt x="275772" y="29028"/>
                </a:cubicBezTo>
                <a:cubicBezTo>
                  <a:pt x="290918" y="31192"/>
                  <a:pt x="307368" y="33985"/>
                  <a:pt x="319315" y="43542"/>
                </a:cubicBezTo>
                <a:cubicBezTo>
                  <a:pt x="344892" y="64003"/>
                  <a:pt x="353297" y="101945"/>
                  <a:pt x="362858" y="130628"/>
                </a:cubicBezTo>
                <a:cubicBezTo>
                  <a:pt x="358020" y="188685"/>
                  <a:pt x="364348" y="248783"/>
                  <a:pt x="348343" y="304800"/>
                </a:cubicBezTo>
                <a:cubicBezTo>
                  <a:pt x="343551" y="321573"/>
                  <a:pt x="322217" y="332860"/>
                  <a:pt x="304800" y="333828"/>
                </a:cubicBezTo>
                <a:cubicBezTo>
                  <a:pt x="232180" y="337862"/>
                  <a:pt x="159657" y="324152"/>
                  <a:pt x="87086" y="319314"/>
                </a:cubicBezTo>
                <a:cubicBezTo>
                  <a:pt x="52280" y="214892"/>
                  <a:pt x="94516" y="345315"/>
                  <a:pt x="58058" y="217714"/>
                </a:cubicBezTo>
                <a:cubicBezTo>
                  <a:pt x="53855" y="203003"/>
                  <a:pt x="48381" y="188685"/>
                  <a:pt x="43543" y="174171"/>
                </a:cubicBezTo>
                <a:cubicBezTo>
                  <a:pt x="48381" y="130628"/>
                  <a:pt x="47432" y="86045"/>
                  <a:pt x="58058" y="43542"/>
                </a:cubicBezTo>
                <a:cubicBezTo>
                  <a:pt x="62289" y="26619"/>
                  <a:pt x="87086" y="0"/>
                  <a:pt x="87086" y="0"/>
                </a:cubicBezTo>
              </a:path>
            </a:pathLst>
          </a:custGeom>
          <a:ln w="5715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solidFill>
                <a:prstClr val="black"/>
              </a:solidFill>
            </a:endParaRPr>
          </a:p>
        </p:txBody>
      </p:sp>
      <p:sp>
        <p:nvSpPr>
          <p:cNvPr id="11" name="Freeform 10"/>
          <p:cNvSpPr/>
          <p:nvPr/>
        </p:nvSpPr>
        <p:spPr>
          <a:xfrm>
            <a:off x="228600" y="4343400"/>
            <a:ext cx="365125" cy="346075"/>
          </a:xfrm>
          <a:custGeom>
            <a:avLst/>
            <a:gdLst>
              <a:gd name="connsiteX0" fmla="*/ 0 w 364348"/>
              <a:gd name="connsiteY0" fmla="*/ 87085 h 345315"/>
              <a:gd name="connsiteX1" fmla="*/ 29029 w 364348"/>
              <a:gd name="connsiteY1" fmla="*/ 43542 h 345315"/>
              <a:gd name="connsiteX2" fmla="*/ 116115 w 364348"/>
              <a:gd name="connsiteY2" fmla="*/ 14514 h 345315"/>
              <a:gd name="connsiteX3" fmla="*/ 275772 w 364348"/>
              <a:gd name="connsiteY3" fmla="*/ 29028 h 345315"/>
              <a:gd name="connsiteX4" fmla="*/ 319315 w 364348"/>
              <a:gd name="connsiteY4" fmla="*/ 43542 h 345315"/>
              <a:gd name="connsiteX5" fmla="*/ 362858 w 364348"/>
              <a:gd name="connsiteY5" fmla="*/ 130628 h 345315"/>
              <a:gd name="connsiteX6" fmla="*/ 348343 w 364348"/>
              <a:gd name="connsiteY6" fmla="*/ 304800 h 345315"/>
              <a:gd name="connsiteX7" fmla="*/ 304800 w 364348"/>
              <a:gd name="connsiteY7" fmla="*/ 333828 h 345315"/>
              <a:gd name="connsiteX8" fmla="*/ 87086 w 364348"/>
              <a:gd name="connsiteY8" fmla="*/ 319314 h 345315"/>
              <a:gd name="connsiteX9" fmla="*/ 58058 w 364348"/>
              <a:gd name="connsiteY9" fmla="*/ 217714 h 345315"/>
              <a:gd name="connsiteX10" fmla="*/ 43543 w 364348"/>
              <a:gd name="connsiteY10" fmla="*/ 174171 h 345315"/>
              <a:gd name="connsiteX11" fmla="*/ 58058 w 364348"/>
              <a:gd name="connsiteY11" fmla="*/ 43542 h 345315"/>
              <a:gd name="connsiteX12" fmla="*/ 87086 w 364348"/>
              <a:gd name="connsiteY12" fmla="*/ 0 h 345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64348" h="345315">
                <a:moveTo>
                  <a:pt x="0" y="87085"/>
                </a:moveTo>
                <a:cubicBezTo>
                  <a:pt x="9676" y="72571"/>
                  <a:pt x="14236" y="52787"/>
                  <a:pt x="29029" y="43542"/>
                </a:cubicBezTo>
                <a:cubicBezTo>
                  <a:pt x="54977" y="27325"/>
                  <a:pt x="116115" y="14514"/>
                  <a:pt x="116115" y="14514"/>
                </a:cubicBezTo>
                <a:cubicBezTo>
                  <a:pt x="169334" y="19352"/>
                  <a:pt x="222871" y="21471"/>
                  <a:pt x="275772" y="29028"/>
                </a:cubicBezTo>
                <a:cubicBezTo>
                  <a:pt x="290918" y="31192"/>
                  <a:pt x="307368" y="33985"/>
                  <a:pt x="319315" y="43542"/>
                </a:cubicBezTo>
                <a:cubicBezTo>
                  <a:pt x="344892" y="64003"/>
                  <a:pt x="353297" y="101945"/>
                  <a:pt x="362858" y="130628"/>
                </a:cubicBezTo>
                <a:cubicBezTo>
                  <a:pt x="358020" y="188685"/>
                  <a:pt x="364348" y="248783"/>
                  <a:pt x="348343" y="304800"/>
                </a:cubicBezTo>
                <a:cubicBezTo>
                  <a:pt x="343551" y="321573"/>
                  <a:pt x="322217" y="332860"/>
                  <a:pt x="304800" y="333828"/>
                </a:cubicBezTo>
                <a:cubicBezTo>
                  <a:pt x="232180" y="337862"/>
                  <a:pt x="159657" y="324152"/>
                  <a:pt x="87086" y="319314"/>
                </a:cubicBezTo>
                <a:cubicBezTo>
                  <a:pt x="52280" y="214892"/>
                  <a:pt x="94516" y="345315"/>
                  <a:pt x="58058" y="217714"/>
                </a:cubicBezTo>
                <a:cubicBezTo>
                  <a:pt x="53855" y="203003"/>
                  <a:pt x="48381" y="188685"/>
                  <a:pt x="43543" y="174171"/>
                </a:cubicBezTo>
                <a:cubicBezTo>
                  <a:pt x="48381" y="130628"/>
                  <a:pt x="47432" y="86045"/>
                  <a:pt x="58058" y="43542"/>
                </a:cubicBezTo>
                <a:cubicBezTo>
                  <a:pt x="62289" y="26619"/>
                  <a:pt x="87086" y="0"/>
                  <a:pt x="87086" y="0"/>
                </a:cubicBezTo>
              </a:path>
            </a:pathLst>
          </a:custGeom>
          <a:ln w="5715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solidFill>
                <a:prstClr val="black"/>
              </a:solidFill>
            </a:endParaRPr>
          </a:p>
        </p:txBody>
      </p:sp>
      <p:pic>
        <p:nvPicPr>
          <p:cNvPr id="12" name="Picture 11" descr="C:\Documents and Settings\gutscheb\Local Settings\Temporary Internet Files\Content.IE5\V4SJ24L6\MC900434665[1].wmf"/>
          <p:cNvPicPr>
            <a:picLocks noChangeAspect="1" noChangeArrowheads="1"/>
          </p:cNvPicPr>
          <p:nvPr/>
        </p:nvPicPr>
        <p:blipFill>
          <a:blip r:embed="rId4" cstate="screen"/>
          <a:srcRect/>
          <a:stretch>
            <a:fillRect/>
          </a:stretch>
        </p:blipFill>
        <p:spPr bwMode="auto">
          <a:xfrm>
            <a:off x="304800" y="4648200"/>
            <a:ext cx="419100" cy="385763"/>
          </a:xfrm>
          <a:prstGeom prst="rect">
            <a:avLst/>
          </a:prstGeom>
          <a:noFill/>
          <a:ln w="9525">
            <a:noFill/>
            <a:miter lim="800000"/>
            <a:headEnd/>
            <a:tailEnd/>
          </a:ln>
        </p:spPr>
      </p:pic>
      <p:sp>
        <p:nvSpPr>
          <p:cNvPr id="17" name="Rounded Rectangular Callout 16"/>
          <p:cNvSpPr/>
          <p:nvPr/>
        </p:nvSpPr>
        <p:spPr>
          <a:xfrm>
            <a:off x="5105400" y="1905000"/>
            <a:ext cx="2667000" cy="2133600"/>
          </a:xfrm>
          <a:prstGeom prst="wedgeRoundRectCallout">
            <a:avLst>
              <a:gd name="adj1" fmla="val -65564"/>
              <a:gd name="adj2" fmla="val 109739"/>
              <a:gd name="adj3" fmla="val 16667"/>
            </a:avLst>
          </a:prstGeom>
          <a:solidFill>
            <a:srgbClr val="31859C"/>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en-US" sz="2000" b="1" dirty="0" smtClean="0">
                <a:solidFill>
                  <a:prstClr val="white"/>
                </a:solidFill>
              </a:rPr>
              <a:t>Use the Resources to help you take action. Go to the online version to explore what others have done. </a:t>
            </a:r>
            <a:endParaRPr lang="en-US" sz="2000" b="1" dirty="0">
              <a:solidFill>
                <a:prstClr val="white"/>
              </a:solidFill>
            </a:endParaRPr>
          </a:p>
        </p:txBody>
      </p:sp>
      <p:pic>
        <p:nvPicPr>
          <p:cNvPr id="1026" name="Picture 2"/>
          <p:cNvPicPr>
            <a:picLocks noChangeAspect="1" noChangeArrowheads="1"/>
          </p:cNvPicPr>
          <p:nvPr/>
        </p:nvPicPr>
        <p:blipFill>
          <a:blip r:embed="rId5" cstate="screen"/>
          <a:srcRect/>
          <a:stretch>
            <a:fillRect/>
          </a:stretch>
        </p:blipFill>
        <p:spPr bwMode="auto">
          <a:xfrm>
            <a:off x="914400" y="685800"/>
            <a:ext cx="7615464" cy="5562600"/>
          </a:xfrm>
          <a:prstGeom prst="rect">
            <a:avLst/>
          </a:prstGeom>
          <a:noFill/>
          <a:ln w="9525">
            <a:solidFill>
              <a:srgbClr val="008080"/>
            </a:solid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ext Box 34"/>
          <p:cNvSpPr txBox="1">
            <a:spLocks noChangeArrowheads="1"/>
          </p:cNvSpPr>
          <p:nvPr/>
        </p:nvSpPr>
        <p:spPr bwMode="auto">
          <a:xfrm>
            <a:off x="1143000" y="152400"/>
            <a:ext cx="9144000" cy="830263"/>
          </a:xfrm>
          <a:prstGeom prst="rect">
            <a:avLst/>
          </a:prstGeom>
          <a:noFill/>
          <a:ln w="9525">
            <a:noFill/>
            <a:miter lim="800000"/>
            <a:headEnd/>
            <a:tailEnd/>
          </a:ln>
        </p:spPr>
        <p:txBody>
          <a:bodyPr>
            <a:spAutoFit/>
          </a:bodyPr>
          <a:lstStyle/>
          <a:p>
            <a:r>
              <a:rPr lang="en-US" sz="4800" b="1" dirty="0">
                <a:solidFill>
                  <a:srgbClr val="000000"/>
                </a:solidFill>
                <a:latin typeface="Calibri" pitchFamily="34" charset="0"/>
              </a:rPr>
              <a:t>Project Compass Year One</a:t>
            </a:r>
            <a:endParaRPr lang="en-US" sz="4800" dirty="0">
              <a:solidFill>
                <a:srgbClr val="000000"/>
              </a:solidFill>
              <a:latin typeface="Calibri" pitchFamily="34" charset="0"/>
            </a:endParaRPr>
          </a:p>
        </p:txBody>
      </p:sp>
      <p:sp>
        <p:nvSpPr>
          <p:cNvPr id="38915" name="TextBox 5"/>
          <p:cNvSpPr txBox="1">
            <a:spLocks noChangeArrowheads="1"/>
          </p:cNvSpPr>
          <p:nvPr/>
        </p:nvSpPr>
        <p:spPr bwMode="auto">
          <a:xfrm>
            <a:off x="609600" y="1524000"/>
            <a:ext cx="4114800" cy="4400550"/>
          </a:xfrm>
          <a:prstGeom prst="rect">
            <a:avLst/>
          </a:prstGeom>
          <a:noFill/>
          <a:ln w="9525">
            <a:noFill/>
            <a:miter lim="800000"/>
            <a:headEnd/>
            <a:tailEnd/>
          </a:ln>
        </p:spPr>
        <p:txBody>
          <a:bodyPr>
            <a:spAutoFit/>
          </a:bodyPr>
          <a:lstStyle/>
          <a:p>
            <a:pPr>
              <a:buClr>
                <a:srgbClr val="008080"/>
              </a:buClr>
              <a:buFont typeface="Arial" charset="0"/>
              <a:buChar char="•"/>
            </a:pPr>
            <a:r>
              <a:rPr lang="en-US" sz="2800" dirty="0">
                <a:solidFill>
                  <a:srgbClr val="000000"/>
                </a:solidFill>
                <a:latin typeface="Calibri" pitchFamily="34" charset="0"/>
              </a:rPr>
              <a:t> </a:t>
            </a:r>
            <a:r>
              <a:rPr lang="en-US" sz="2800" dirty="0">
                <a:solidFill>
                  <a:srgbClr val="008080"/>
                </a:solidFill>
                <a:latin typeface="Calibri" pitchFamily="34" charset="0"/>
              </a:rPr>
              <a:t>Survey</a:t>
            </a:r>
            <a:r>
              <a:rPr lang="en-US" sz="2800" dirty="0">
                <a:solidFill>
                  <a:srgbClr val="000000"/>
                </a:solidFill>
                <a:latin typeface="Calibri" pitchFamily="34" charset="0"/>
              </a:rPr>
              <a:t> of patron needs and library responses </a:t>
            </a:r>
          </a:p>
          <a:p>
            <a:pPr>
              <a:buClr>
                <a:srgbClr val="008080"/>
              </a:buClr>
              <a:buFont typeface="Arial" charset="0"/>
              <a:buChar char="•"/>
            </a:pPr>
            <a:endParaRPr lang="en-US" sz="2800" dirty="0">
              <a:solidFill>
                <a:srgbClr val="000000"/>
              </a:solidFill>
              <a:latin typeface="Calibri" pitchFamily="34" charset="0"/>
            </a:endParaRPr>
          </a:p>
          <a:p>
            <a:pPr>
              <a:buClr>
                <a:srgbClr val="008080"/>
              </a:buClr>
              <a:buFont typeface="Arial" charset="0"/>
              <a:buChar char="•"/>
            </a:pPr>
            <a:r>
              <a:rPr lang="en-US" sz="2800" dirty="0">
                <a:solidFill>
                  <a:srgbClr val="008080"/>
                </a:solidFill>
                <a:latin typeface="Calibri" pitchFamily="34" charset="0"/>
              </a:rPr>
              <a:t> Summits </a:t>
            </a:r>
            <a:r>
              <a:rPr lang="en-US" sz="2800" dirty="0">
                <a:solidFill>
                  <a:srgbClr val="000000"/>
                </a:solidFill>
                <a:latin typeface="Calibri" pitchFamily="34" charset="0"/>
              </a:rPr>
              <a:t>with state agency staff (4 f2f, 1 online)</a:t>
            </a:r>
          </a:p>
          <a:p>
            <a:pPr>
              <a:buClr>
                <a:srgbClr val="008080"/>
              </a:buClr>
              <a:buFont typeface="Arial" charset="0"/>
              <a:buChar char="•"/>
            </a:pPr>
            <a:endParaRPr lang="en-US" sz="2800" dirty="0">
              <a:solidFill>
                <a:srgbClr val="000000"/>
              </a:solidFill>
              <a:latin typeface="Calibri" pitchFamily="34" charset="0"/>
            </a:endParaRPr>
          </a:p>
          <a:p>
            <a:pPr>
              <a:buClr>
                <a:srgbClr val="008080"/>
              </a:buClr>
              <a:buFont typeface="Arial" charset="0"/>
              <a:buChar char="•"/>
            </a:pPr>
            <a:r>
              <a:rPr lang="en-US" sz="2800" dirty="0">
                <a:solidFill>
                  <a:srgbClr val="000000"/>
                </a:solidFill>
                <a:latin typeface="Calibri" pitchFamily="34" charset="0"/>
              </a:rPr>
              <a:t> Launch “Workforce Resources” </a:t>
            </a:r>
            <a:r>
              <a:rPr lang="en-US" sz="2800" dirty="0">
                <a:solidFill>
                  <a:srgbClr val="008080"/>
                </a:solidFill>
                <a:latin typeface="Calibri" pitchFamily="34" charset="0"/>
              </a:rPr>
              <a:t>community of practice </a:t>
            </a:r>
            <a:r>
              <a:rPr lang="en-US" sz="2800" dirty="0">
                <a:solidFill>
                  <a:srgbClr val="000000"/>
                </a:solidFill>
                <a:latin typeface="Calibri" pitchFamily="34" charset="0"/>
              </a:rPr>
              <a:t>on WebJunction </a:t>
            </a:r>
          </a:p>
        </p:txBody>
      </p:sp>
      <p:pic>
        <p:nvPicPr>
          <p:cNvPr id="7" name="Picture 6" descr="DEN_participants-2.tif"/>
          <p:cNvPicPr>
            <a:picLocks noChangeAspect="1"/>
          </p:cNvPicPr>
          <p:nvPr/>
        </p:nvPicPr>
        <p:blipFill>
          <a:blip r:embed="rId3" cstate="screen"/>
          <a:stretch>
            <a:fillRect/>
          </a:stretch>
        </p:blipFill>
        <p:spPr>
          <a:xfrm>
            <a:off x="4687296" y="2226947"/>
            <a:ext cx="3999504" cy="296237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38917" name="TextBox 5"/>
          <p:cNvSpPr txBox="1">
            <a:spLocks noChangeArrowheads="1"/>
          </p:cNvSpPr>
          <p:nvPr/>
        </p:nvSpPr>
        <p:spPr bwMode="auto">
          <a:xfrm>
            <a:off x="1447800" y="838200"/>
            <a:ext cx="6934200" cy="523875"/>
          </a:xfrm>
          <a:prstGeom prst="rect">
            <a:avLst/>
          </a:prstGeom>
          <a:noFill/>
          <a:ln w="9525">
            <a:noFill/>
            <a:miter lim="800000"/>
            <a:headEnd/>
            <a:tailEnd/>
          </a:ln>
        </p:spPr>
        <p:txBody>
          <a:bodyPr>
            <a:spAutoFit/>
          </a:bodyPr>
          <a:lstStyle/>
          <a:p>
            <a:r>
              <a:rPr lang="en-US" sz="2800">
                <a:solidFill>
                  <a:srgbClr val="000000"/>
                </a:solidFill>
                <a:latin typeface="Calibri" pitchFamily="34" charset="0"/>
              </a:rPr>
              <a:t>Libraries provide direction in tough times</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ubtitle 2"/>
          <p:cNvSpPr txBox="1">
            <a:spLocks/>
          </p:cNvSpPr>
          <p:nvPr/>
        </p:nvSpPr>
        <p:spPr bwMode="auto">
          <a:xfrm>
            <a:off x="457200" y="3965575"/>
            <a:ext cx="3886200" cy="2892425"/>
          </a:xfrm>
          <a:prstGeom prst="rect">
            <a:avLst/>
          </a:prstGeom>
          <a:noFill/>
          <a:ln w="9525">
            <a:noFill/>
            <a:miter lim="800000"/>
            <a:headEnd/>
            <a:tailEnd/>
          </a:ln>
        </p:spPr>
        <p:txBody>
          <a:bodyPr/>
          <a:lstStyle/>
          <a:p>
            <a:pPr>
              <a:spcBef>
                <a:spcPct val="20000"/>
              </a:spcBef>
              <a:buFont typeface="Arial" charset="0"/>
              <a:buNone/>
            </a:pPr>
            <a:endParaRPr lang="en-US" sz="2400" b="1">
              <a:solidFill>
                <a:srgbClr val="898989"/>
              </a:solidFill>
            </a:endParaRPr>
          </a:p>
        </p:txBody>
      </p:sp>
      <p:sp>
        <p:nvSpPr>
          <p:cNvPr id="58371" name="Title 1"/>
          <p:cNvSpPr txBox="1">
            <a:spLocks/>
          </p:cNvSpPr>
          <p:nvPr/>
        </p:nvSpPr>
        <p:spPr bwMode="auto">
          <a:xfrm>
            <a:off x="457200" y="1524000"/>
            <a:ext cx="4419600" cy="3581400"/>
          </a:xfrm>
          <a:prstGeom prst="rect">
            <a:avLst/>
          </a:prstGeom>
          <a:noFill/>
          <a:ln w="9525">
            <a:noFill/>
            <a:miter lim="800000"/>
            <a:headEnd/>
            <a:tailEnd/>
          </a:ln>
        </p:spPr>
        <p:txBody>
          <a:bodyPr/>
          <a:lstStyle/>
          <a:p>
            <a:r>
              <a:rPr lang="en-US" sz="4400" b="1" dirty="0" smtClean="0">
                <a:solidFill>
                  <a:srgbClr val="7F7F7F"/>
                </a:solidFill>
                <a:latin typeface="Calibri" pitchFamily="34" charset="0"/>
                <a:cs typeface="Arial" charset="0"/>
              </a:rPr>
              <a:t>BREAK </a:t>
            </a:r>
            <a:r>
              <a:rPr lang="en-US" sz="4400" b="1" dirty="0" smtClean="0">
                <a:solidFill>
                  <a:srgbClr val="7F7F7F"/>
                </a:solidFill>
                <a:latin typeface="Calibri" pitchFamily="34" charset="0"/>
                <a:cs typeface="Arial" charset="0"/>
                <a:sym typeface="Wingdings" pitchFamily="2" charset="2"/>
              </a:rPr>
              <a:t></a:t>
            </a:r>
          </a:p>
          <a:p>
            <a:endParaRPr lang="en-US" sz="3600" b="1" dirty="0" smtClean="0">
              <a:solidFill>
                <a:srgbClr val="7F7F7F"/>
              </a:solidFill>
              <a:latin typeface="Calibri" pitchFamily="34" charset="0"/>
              <a:cs typeface="Arial" charset="0"/>
              <a:sym typeface="Wingdings" pitchFamily="2" charset="2"/>
            </a:endParaRPr>
          </a:p>
          <a:p>
            <a:endParaRPr lang="en-US" sz="4400" b="1" dirty="0">
              <a:solidFill>
                <a:srgbClr val="7F7F7F"/>
              </a:solidFill>
              <a:latin typeface="Calibri" pitchFamily="34" charset="0"/>
              <a:cs typeface="Arial" charset="0"/>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ubtitle 2"/>
          <p:cNvSpPr txBox="1">
            <a:spLocks/>
          </p:cNvSpPr>
          <p:nvPr/>
        </p:nvSpPr>
        <p:spPr bwMode="auto">
          <a:xfrm>
            <a:off x="457200" y="3965575"/>
            <a:ext cx="3886200" cy="2892425"/>
          </a:xfrm>
          <a:prstGeom prst="rect">
            <a:avLst/>
          </a:prstGeom>
          <a:noFill/>
          <a:ln w="9525">
            <a:noFill/>
            <a:miter lim="800000"/>
            <a:headEnd/>
            <a:tailEnd/>
          </a:ln>
        </p:spPr>
        <p:txBody>
          <a:bodyPr/>
          <a:lstStyle/>
          <a:p>
            <a:pPr>
              <a:spcBef>
                <a:spcPct val="20000"/>
              </a:spcBef>
              <a:buFont typeface="Arial" charset="0"/>
              <a:buNone/>
            </a:pPr>
            <a:endParaRPr lang="en-US" sz="2400" b="1">
              <a:solidFill>
                <a:srgbClr val="898989"/>
              </a:solidFill>
            </a:endParaRPr>
          </a:p>
        </p:txBody>
      </p:sp>
      <p:sp>
        <p:nvSpPr>
          <p:cNvPr id="58371" name="Title 1"/>
          <p:cNvSpPr txBox="1">
            <a:spLocks/>
          </p:cNvSpPr>
          <p:nvPr/>
        </p:nvSpPr>
        <p:spPr bwMode="auto">
          <a:xfrm>
            <a:off x="457200" y="1524000"/>
            <a:ext cx="4419600" cy="1470025"/>
          </a:xfrm>
          <a:prstGeom prst="rect">
            <a:avLst/>
          </a:prstGeom>
          <a:noFill/>
          <a:ln w="9525">
            <a:noFill/>
            <a:miter lim="800000"/>
            <a:headEnd/>
            <a:tailEnd/>
          </a:ln>
        </p:spPr>
        <p:txBody>
          <a:bodyPr/>
          <a:lstStyle/>
          <a:p>
            <a:r>
              <a:rPr lang="en-US" sz="4400" b="1" dirty="0" smtClean="0">
                <a:solidFill>
                  <a:srgbClr val="7F7F7F"/>
                </a:solidFill>
                <a:latin typeface="Calibri" pitchFamily="34" charset="0"/>
                <a:cs typeface="Arial" charset="0"/>
              </a:rPr>
              <a:t>World Café Breakout</a:t>
            </a:r>
            <a:endParaRPr lang="en-US" sz="4400" b="1" dirty="0">
              <a:solidFill>
                <a:srgbClr val="7F7F7F"/>
              </a:solidFill>
              <a:latin typeface="Calibri" pitchFamily="34" charset="0"/>
              <a:cs typeface="Arial" charset="0"/>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6" name="Title 8"/>
          <p:cNvSpPr>
            <a:spLocks noGrp="1"/>
          </p:cNvSpPr>
          <p:nvPr>
            <p:ph type="title"/>
          </p:nvPr>
        </p:nvSpPr>
        <p:spPr bwMode="auto">
          <a:noFill/>
          <a:ln>
            <a:miter lim="800000"/>
            <a:headEnd/>
            <a:tailEnd/>
          </a:ln>
        </p:spPr>
        <p:txBody>
          <a:bodyPr vert="horz" wrap="square" lIns="91440" tIns="45720" rIns="91440" bIns="45720" numCol="1" anchor="t" anchorCtr="0" compatLnSpc="1">
            <a:prstTxWarp prst="textNoShape">
              <a:avLst/>
            </a:prstTxWarp>
          </a:bodyPr>
          <a:lstStyle/>
          <a:p>
            <a:pPr algn="l"/>
            <a:r>
              <a:rPr lang="en-US" sz="2800" b="1" dirty="0" smtClean="0">
                <a:solidFill>
                  <a:schemeClr val="bg1"/>
                </a:solidFill>
                <a:latin typeface="+mn-lt"/>
                <a:cs typeface="Arial" charset="0"/>
              </a:rPr>
              <a:t>World Café process</a:t>
            </a:r>
          </a:p>
        </p:txBody>
      </p:sp>
      <p:sp>
        <p:nvSpPr>
          <p:cNvPr id="8" name="TextBox 7"/>
          <p:cNvSpPr txBox="1"/>
          <p:nvPr/>
        </p:nvSpPr>
        <p:spPr>
          <a:xfrm>
            <a:off x="457200" y="914400"/>
            <a:ext cx="7613174" cy="5940088"/>
          </a:xfrm>
          <a:prstGeom prst="rect">
            <a:avLst/>
          </a:prstGeom>
          <a:noFill/>
        </p:spPr>
        <p:txBody>
          <a:bodyPr wrap="square" rtlCol="0">
            <a:spAutoFit/>
          </a:bodyPr>
          <a:lstStyle/>
          <a:p>
            <a:pPr marL="457200" indent="-457200">
              <a:buFont typeface="+mj-lt"/>
              <a:buAutoNum type="arabicPeriod"/>
            </a:pPr>
            <a:r>
              <a:rPr lang="en-US" sz="2000" dirty="0" smtClean="0">
                <a:latin typeface="+mn-lt"/>
              </a:rPr>
              <a:t>Take 10 minutes to look through pathways on your own</a:t>
            </a:r>
          </a:p>
          <a:p>
            <a:pPr marL="914400" lvl="1" indent="-457200">
              <a:buFont typeface="Wingdings" pitchFamily="2" charset="2"/>
              <a:buChar char="§"/>
            </a:pPr>
            <a:r>
              <a:rPr lang="en-US" sz="2000" dirty="0" smtClean="0">
                <a:latin typeface="+mn-lt"/>
              </a:rPr>
              <a:t>circle the priorities for what you’d like to do at your library</a:t>
            </a:r>
          </a:p>
          <a:p>
            <a:pPr marL="914400" lvl="1" indent="-457200">
              <a:buFont typeface="Wingdings" pitchFamily="2" charset="2"/>
              <a:buChar char="§"/>
            </a:pPr>
            <a:r>
              <a:rPr lang="en-US" sz="2000" dirty="0" smtClean="0">
                <a:latin typeface="+mn-lt"/>
              </a:rPr>
              <a:t>check off those items already accomplished</a:t>
            </a:r>
            <a:br>
              <a:rPr lang="en-US" sz="2000" dirty="0" smtClean="0">
                <a:latin typeface="+mn-lt"/>
              </a:rPr>
            </a:br>
            <a:endParaRPr lang="en-US" sz="2000" dirty="0" smtClean="0">
              <a:latin typeface="+mn-lt"/>
            </a:endParaRPr>
          </a:p>
          <a:p>
            <a:pPr marL="457200" indent="-457200">
              <a:buFont typeface="+mj-lt"/>
              <a:buAutoNum type="arabicPeriod"/>
            </a:pPr>
            <a:r>
              <a:rPr lang="en-US" sz="2000" dirty="0" smtClean="0">
                <a:latin typeface="+mn-lt"/>
              </a:rPr>
              <a:t>Talk to your table group (20 min)</a:t>
            </a:r>
          </a:p>
          <a:p>
            <a:pPr marL="914400" lvl="1" indent="-457200">
              <a:buFont typeface="Wingdings" pitchFamily="2" charset="2"/>
              <a:buChar char="§"/>
            </a:pPr>
            <a:r>
              <a:rPr lang="en-US" sz="2000" dirty="0" smtClean="0">
                <a:latin typeface="+mn-lt"/>
              </a:rPr>
              <a:t>discuss your priorities from the pathways</a:t>
            </a:r>
          </a:p>
          <a:p>
            <a:pPr marL="914400" lvl="1" indent="-457200">
              <a:buFont typeface="Wingdings" pitchFamily="2" charset="2"/>
              <a:buChar char="§"/>
            </a:pPr>
            <a:r>
              <a:rPr lang="en-US" sz="2000" dirty="0" smtClean="0">
                <a:latin typeface="+mn-lt"/>
              </a:rPr>
              <a:t>share needs, experiences, resources, ideas</a:t>
            </a:r>
          </a:p>
          <a:p>
            <a:pPr marL="914400" lvl="1" indent="-457200">
              <a:buFont typeface="Wingdings" pitchFamily="2" charset="2"/>
              <a:buChar char="§"/>
            </a:pPr>
            <a:r>
              <a:rPr lang="en-US" sz="2000" dirty="0" smtClean="0">
                <a:latin typeface="+mn-lt"/>
              </a:rPr>
              <a:t>write, doodle and draw key ideas on the paper </a:t>
            </a:r>
          </a:p>
          <a:p>
            <a:pPr marL="914400" lvl="1" indent="-457200">
              <a:buFont typeface="+mj-lt"/>
              <a:buAutoNum type="arabicPeriod"/>
            </a:pPr>
            <a:endParaRPr lang="en-US" sz="2000" dirty="0" smtClean="0">
              <a:latin typeface="+mn-lt"/>
            </a:endParaRPr>
          </a:p>
          <a:p>
            <a:pPr marL="457200" lvl="0" indent="-457200">
              <a:buFont typeface="+mj-lt"/>
              <a:buAutoNum type="arabicPeriod"/>
            </a:pPr>
            <a:r>
              <a:rPr lang="en-US" sz="2000" dirty="0" smtClean="0">
                <a:solidFill>
                  <a:prstClr val="black"/>
                </a:solidFill>
                <a:latin typeface="+mn-lt"/>
              </a:rPr>
              <a:t>Move to a new table (20 min)</a:t>
            </a:r>
          </a:p>
          <a:p>
            <a:pPr marL="914400" lvl="1" indent="-457200">
              <a:buFont typeface="Wingdings" pitchFamily="2" charset="2"/>
              <a:buChar char="§"/>
            </a:pPr>
            <a:r>
              <a:rPr lang="en-US" sz="2000" dirty="0" smtClean="0">
                <a:solidFill>
                  <a:prstClr val="black"/>
                </a:solidFill>
                <a:latin typeface="+mn-lt"/>
              </a:rPr>
              <a:t>identify ONE person to remain at each table</a:t>
            </a:r>
            <a:r>
              <a:rPr lang="en-US" sz="2000" dirty="0" smtClean="0">
                <a:solidFill>
                  <a:prstClr val="black"/>
                </a:solidFill>
                <a:latin typeface="Candara"/>
              </a:rPr>
              <a:t>—this person will provide a quick summary to the next group</a:t>
            </a:r>
            <a:endParaRPr lang="en-US" sz="2000" dirty="0" smtClean="0">
              <a:solidFill>
                <a:prstClr val="black"/>
              </a:solidFill>
              <a:latin typeface="+mn-lt"/>
            </a:endParaRPr>
          </a:p>
          <a:p>
            <a:pPr marL="914400" lvl="1" indent="-457200">
              <a:buFont typeface="Wingdings" pitchFamily="2" charset="2"/>
              <a:buChar char="§"/>
            </a:pPr>
            <a:r>
              <a:rPr lang="en-US" sz="2000" dirty="0" smtClean="0">
                <a:solidFill>
                  <a:prstClr val="black"/>
                </a:solidFill>
                <a:latin typeface="+mn-lt"/>
              </a:rPr>
              <a:t>everyone else shake it up and regroup with different people</a:t>
            </a:r>
          </a:p>
          <a:p>
            <a:pPr marL="914400" lvl="1" indent="-457200">
              <a:buFont typeface="Wingdings" pitchFamily="2" charset="2"/>
              <a:buChar char="§"/>
            </a:pPr>
            <a:r>
              <a:rPr lang="en-US" sz="2000" dirty="0" smtClean="0">
                <a:solidFill>
                  <a:prstClr val="black"/>
                </a:solidFill>
                <a:latin typeface="+mn-lt"/>
              </a:rPr>
              <a:t>write, doodle and draw key ideas on top of what’s already there</a:t>
            </a:r>
          </a:p>
          <a:p>
            <a:pPr marL="914400" lvl="1" indent="-457200">
              <a:buFont typeface="+mj-lt"/>
              <a:buAutoNum type="arabicPeriod"/>
            </a:pPr>
            <a:endParaRPr lang="en-US" sz="2000" dirty="0" smtClean="0">
              <a:solidFill>
                <a:prstClr val="black"/>
              </a:solidFill>
              <a:latin typeface="+mn-lt"/>
            </a:endParaRPr>
          </a:p>
          <a:p>
            <a:pPr marL="457200" lvl="0" indent="-457200">
              <a:buFont typeface="+mj-lt"/>
              <a:buAutoNum type="arabicPeriod"/>
            </a:pPr>
            <a:r>
              <a:rPr lang="en-US" sz="2000" dirty="0" smtClean="0">
                <a:solidFill>
                  <a:prstClr val="black"/>
                </a:solidFill>
                <a:latin typeface="Calibri"/>
              </a:rPr>
              <a:t>Identify one person  from each table to summarize the ideas shared  for the whole room (10 min)</a:t>
            </a:r>
          </a:p>
          <a:p>
            <a:pPr marL="914400" lvl="1" indent="-457200"/>
            <a:endParaRPr lang="en-US" sz="2000" dirty="0" smtClean="0">
              <a:latin typeface="+mn-lt"/>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alphaModFix amt="75000"/>
            <a:lum/>
          </a:blip>
          <a:srcRect/>
          <a:stretch>
            <a:fillRect l="-3000" r="-3000"/>
          </a:stretch>
        </a:blipFill>
        <a:effectLst/>
      </p:bgPr>
    </p:bg>
    <p:spTree>
      <p:nvGrpSpPr>
        <p:cNvPr id="1" name=""/>
        <p:cNvGrpSpPr/>
        <p:nvPr/>
      </p:nvGrpSpPr>
      <p:grpSpPr>
        <a:xfrm>
          <a:off x="0" y="0"/>
          <a:ext cx="0" cy="0"/>
          <a:chOff x="0" y="0"/>
          <a:chExt cx="0" cy="0"/>
        </a:xfrm>
      </p:grpSpPr>
      <p:sp>
        <p:nvSpPr>
          <p:cNvPr id="59396" name="Title 8"/>
          <p:cNvSpPr>
            <a:spLocks noGrp="1"/>
          </p:cNvSpPr>
          <p:nvPr>
            <p:ph type="title"/>
          </p:nvPr>
        </p:nvSpPr>
        <p:spPr bwMode="auto">
          <a:noFill/>
          <a:ln>
            <a:miter lim="800000"/>
            <a:headEnd/>
            <a:tailEnd/>
          </a:ln>
        </p:spPr>
        <p:txBody>
          <a:bodyPr vert="horz" wrap="square" lIns="91440" tIns="45720" rIns="91440" bIns="45720" numCol="1" anchor="t" anchorCtr="0" compatLnSpc="1">
            <a:prstTxWarp prst="textNoShape">
              <a:avLst/>
            </a:prstTxWarp>
          </a:bodyPr>
          <a:lstStyle/>
          <a:p>
            <a:pPr algn="l"/>
            <a:r>
              <a:rPr lang="en-US" sz="2800" b="1" dirty="0" smtClean="0">
                <a:solidFill>
                  <a:schemeClr val="bg1"/>
                </a:solidFill>
                <a:latin typeface="+mn-lt"/>
                <a:cs typeface="Arial" charset="0"/>
              </a:rPr>
              <a:t>World Café etiquette</a:t>
            </a:r>
          </a:p>
        </p:txBody>
      </p:sp>
      <p:sp>
        <p:nvSpPr>
          <p:cNvPr id="10" name="Content Placeholder 2"/>
          <p:cNvSpPr txBox="1">
            <a:spLocks/>
          </p:cNvSpPr>
          <p:nvPr/>
        </p:nvSpPr>
        <p:spPr>
          <a:xfrm>
            <a:off x="457200" y="1570038"/>
            <a:ext cx="8229600" cy="4906962"/>
          </a:xfrm>
          <a:prstGeom prst="rect">
            <a:avLst/>
          </a:prstGeom>
        </p:spPr>
        <p:txBody>
          <a:bodyPr/>
          <a:lstStyle/>
          <a:p>
            <a:pPr marL="342900" indent="-342900" fontAlgn="auto">
              <a:spcBef>
                <a:spcPct val="20000"/>
              </a:spcBef>
              <a:spcAft>
                <a:spcPts val="0"/>
              </a:spcAft>
              <a:buFont typeface="Arial" pitchFamily="34" charset="0"/>
              <a:buChar char="•"/>
              <a:defRPr/>
            </a:pPr>
            <a:endParaRPr lang="en-US" sz="3200" b="1" dirty="0">
              <a:latin typeface="+mn-lt"/>
            </a:endParaRPr>
          </a:p>
        </p:txBody>
      </p:sp>
      <p:sp>
        <p:nvSpPr>
          <p:cNvPr id="8" name="TextBox 7"/>
          <p:cNvSpPr txBox="1"/>
          <p:nvPr/>
        </p:nvSpPr>
        <p:spPr>
          <a:xfrm>
            <a:off x="1295400" y="1295400"/>
            <a:ext cx="5562600" cy="4832092"/>
          </a:xfrm>
          <a:prstGeom prst="rect">
            <a:avLst/>
          </a:prstGeom>
          <a:solidFill>
            <a:srgbClr val="FFFFFF">
              <a:alpha val="50196"/>
            </a:srgbClr>
          </a:solidFill>
        </p:spPr>
        <p:txBody>
          <a:bodyPr wrap="square" rtlCol="0">
            <a:spAutoFit/>
          </a:bodyPr>
          <a:lstStyle/>
          <a:p>
            <a:pPr marL="457200" indent="-457200">
              <a:buClr>
                <a:srgbClr val="008080"/>
              </a:buClr>
              <a:buSzPct val="125000"/>
              <a:buFont typeface="Wingdings" pitchFamily="2" charset="2"/>
              <a:buChar char="§"/>
            </a:pPr>
            <a:r>
              <a:rPr lang="en-US" sz="2200" b="1" dirty="0" smtClean="0">
                <a:latin typeface="+mn-lt"/>
              </a:rPr>
              <a:t>Focus on what matters to you.</a:t>
            </a:r>
            <a:br>
              <a:rPr lang="en-US" sz="2200" b="1" dirty="0" smtClean="0">
                <a:latin typeface="+mn-lt"/>
              </a:rPr>
            </a:br>
            <a:endParaRPr lang="en-US" sz="2200" b="1" dirty="0" smtClean="0">
              <a:latin typeface="+mn-lt"/>
            </a:endParaRPr>
          </a:p>
          <a:p>
            <a:pPr marL="457200" indent="-457200">
              <a:buClr>
                <a:srgbClr val="008080"/>
              </a:buClr>
              <a:buSzPct val="125000"/>
              <a:buFont typeface="Wingdings" pitchFamily="2" charset="2"/>
              <a:buChar char="§"/>
            </a:pPr>
            <a:r>
              <a:rPr lang="en-US" sz="2200" b="1" dirty="0" smtClean="0">
                <a:latin typeface="+mn-lt"/>
              </a:rPr>
              <a:t>WRITE down your ideas on the paper.</a:t>
            </a:r>
            <a:br>
              <a:rPr lang="en-US" sz="2200" b="1" dirty="0" smtClean="0">
                <a:latin typeface="+mn-lt"/>
              </a:rPr>
            </a:br>
            <a:endParaRPr lang="en-US" sz="2200" b="1" dirty="0" smtClean="0">
              <a:latin typeface="+mn-lt"/>
            </a:endParaRPr>
          </a:p>
          <a:p>
            <a:pPr marL="457200" indent="-457200">
              <a:buClr>
                <a:srgbClr val="008080"/>
              </a:buClr>
              <a:buSzPct val="125000"/>
              <a:buFont typeface="Wingdings" pitchFamily="2" charset="2"/>
              <a:buChar char="§"/>
            </a:pPr>
            <a:r>
              <a:rPr lang="en-US" sz="2200" b="1" i="1" dirty="0" smtClean="0">
                <a:latin typeface="+mn-lt"/>
              </a:rPr>
              <a:t>Everyone</a:t>
            </a:r>
            <a:r>
              <a:rPr lang="en-US" sz="2200" b="1" dirty="0" smtClean="0">
                <a:latin typeface="+mn-lt"/>
              </a:rPr>
              <a:t> contributes.</a:t>
            </a:r>
            <a:br>
              <a:rPr lang="en-US" sz="2200" b="1" dirty="0" smtClean="0">
                <a:latin typeface="+mn-lt"/>
              </a:rPr>
            </a:br>
            <a:endParaRPr lang="en-US" sz="2200" b="1" dirty="0" smtClean="0">
              <a:latin typeface="+mn-lt"/>
            </a:endParaRPr>
          </a:p>
          <a:p>
            <a:pPr marL="457200" indent="-457200">
              <a:buClr>
                <a:srgbClr val="008080"/>
              </a:buClr>
              <a:buSzPct val="125000"/>
              <a:buFont typeface="Wingdings" pitchFamily="2" charset="2"/>
              <a:buChar char="§"/>
            </a:pPr>
            <a:r>
              <a:rPr lang="en-US" sz="2200" b="1" dirty="0" smtClean="0">
                <a:latin typeface="+mn-lt"/>
              </a:rPr>
              <a:t>Listen to understand.</a:t>
            </a:r>
            <a:br>
              <a:rPr lang="en-US" sz="2200" b="1" dirty="0" smtClean="0">
                <a:latin typeface="+mn-lt"/>
              </a:rPr>
            </a:br>
            <a:endParaRPr lang="en-US" sz="2200" b="1" dirty="0" smtClean="0">
              <a:latin typeface="+mn-lt"/>
            </a:endParaRPr>
          </a:p>
          <a:p>
            <a:pPr marL="457200" indent="-457200">
              <a:buClr>
                <a:srgbClr val="008080"/>
              </a:buClr>
              <a:buSzPct val="125000"/>
              <a:buFont typeface="Wingdings" pitchFamily="2" charset="2"/>
              <a:buChar char="§"/>
            </a:pPr>
            <a:r>
              <a:rPr lang="en-US" sz="2200" b="1" dirty="0" smtClean="0">
                <a:latin typeface="+mn-lt"/>
              </a:rPr>
              <a:t>Link and connect ideas.</a:t>
            </a:r>
            <a:br>
              <a:rPr lang="en-US" sz="2200" b="1" dirty="0" smtClean="0">
                <a:latin typeface="+mn-lt"/>
              </a:rPr>
            </a:br>
            <a:endParaRPr lang="en-US" sz="2200" b="1" dirty="0" smtClean="0">
              <a:latin typeface="+mn-lt"/>
            </a:endParaRPr>
          </a:p>
          <a:p>
            <a:pPr marL="457200" indent="-457200">
              <a:buClr>
                <a:srgbClr val="008080"/>
              </a:buClr>
              <a:buSzPct val="125000"/>
              <a:buFont typeface="Wingdings" pitchFamily="2" charset="2"/>
              <a:buChar char="§"/>
            </a:pPr>
            <a:r>
              <a:rPr lang="en-US" sz="2200" b="1" dirty="0" smtClean="0">
                <a:latin typeface="+mn-lt"/>
              </a:rPr>
              <a:t>Listen together for insights and deeper questions.</a:t>
            </a:r>
          </a:p>
          <a:p>
            <a:pPr marL="457200" indent="-457200">
              <a:buClr>
                <a:srgbClr val="008080"/>
              </a:buClr>
              <a:buSzPct val="125000"/>
              <a:buFont typeface="Wingdings" pitchFamily="2" charset="2"/>
              <a:buChar char="§"/>
            </a:pPr>
            <a:r>
              <a:rPr lang="en-US" sz="4400" dirty="0" smtClean="0">
                <a:solidFill>
                  <a:srgbClr val="008080"/>
                </a:solidFill>
                <a:latin typeface="+mn-lt"/>
              </a:rPr>
              <a:t>play, doodle, draw </a:t>
            </a:r>
            <a:r>
              <a:rPr lang="en-US" sz="4400" dirty="0" smtClean="0">
                <a:solidFill>
                  <a:srgbClr val="008080"/>
                </a:solidFill>
                <a:latin typeface="+mn-lt"/>
                <a:sym typeface="Wingdings" pitchFamily="2" charset="2"/>
              </a:rPr>
              <a:t></a:t>
            </a:r>
            <a:endParaRPr lang="en-US" sz="4400" dirty="0" smtClean="0">
              <a:solidFill>
                <a:srgbClr val="008080"/>
              </a:solidFill>
              <a:latin typeface="+mn-lt"/>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ubtitle 2"/>
          <p:cNvSpPr txBox="1">
            <a:spLocks/>
          </p:cNvSpPr>
          <p:nvPr/>
        </p:nvSpPr>
        <p:spPr bwMode="auto">
          <a:xfrm>
            <a:off x="457200" y="3965575"/>
            <a:ext cx="3886200" cy="2892425"/>
          </a:xfrm>
          <a:prstGeom prst="rect">
            <a:avLst/>
          </a:prstGeom>
          <a:noFill/>
          <a:ln w="9525">
            <a:noFill/>
            <a:miter lim="800000"/>
            <a:headEnd/>
            <a:tailEnd/>
          </a:ln>
        </p:spPr>
        <p:txBody>
          <a:bodyPr/>
          <a:lstStyle/>
          <a:p>
            <a:pPr>
              <a:spcBef>
                <a:spcPct val="20000"/>
              </a:spcBef>
              <a:buFont typeface="Arial" charset="0"/>
              <a:buNone/>
            </a:pPr>
            <a:endParaRPr lang="en-US" sz="2400" b="1">
              <a:solidFill>
                <a:srgbClr val="898989"/>
              </a:solidFill>
            </a:endParaRPr>
          </a:p>
        </p:txBody>
      </p:sp>
      <p:sp>
        <p:nvSpPr>
          <p:cNvPr id="58371" name="Title 1"/>
          <p:cNvSpPr txBox="1">
            <a:spLocks/>
          </p:cNvSpPr>
          <p:nvPr/>
        </p:nvSpPr>
        <p:spPr bwMode="auto">
          <a:xfrm>
            <a:off x="457200" y="1524000"/>
            <a:ext cx="4419600" cy="1470025"/>
          </a:xfrm>
          <a:prstGeom prst="rect">
            <a:avLst/>
          </a:prstGeom>
          <a:noFill/>
          <a:ln w="9525">
            <a:noFill/>
            <a:miter lim="800000"/>
            <a:headEnd/>
            <a:tailEnd/>
          </a:ln>
        </p:spPr>
        <p:txBody>
          <a:bodyPr/>
          <a:lstStyle/>
          <a:p>
            <a:r>
              <a:rPr lang="en-US" sz="4400" b="1" dirty="0">
                <a:solidFill>
                  <a:srgbClr val="7F7F7F"/>
                </a:solidFill>
                <a:latin typeface="Calibri" pitchFamily="34" charset="0"/>
                <a:cs typeface="Arial" charset="0"/>
              </a:rPr>
              <a:t>Panel Discussion</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5" name="Picture 7" descr="WJ_FINAL_LOGO.jpg"/>
          <p:cNvPicPr>
            <a:picLocks noChangeAspect="1"/>
          </p:cNvPicPr>
          <p:nvPr/>
        </p:nvPicPr>
        <p:blipFill>
          <a:blip r:embed="rId3" cstate="screen"/>
          <a:srcRect/>
          <a:stretch>
            <a:fillRect/>
          </a:stretch>
        </p:blipFill>
        <p:spPr bwMode="auto">
          <a:xfrm>
            <a:off x="457200" y="6248400"/>
            <a:ext cx="1600200" cy="417513"/>
          </a:xfrm>
          <a:prstGeom prst="rect">
            <a:avLst/>
          </a:prstGeom>
          <a:noFill/>
          <a:ln w="9525">
            <a:noFill/>
            <a:miter lim="800000"/>
            <a:headEnd/>
            <a:tailEnd/>
          </a:ln>
        </p:spPr>
      </p:pic>
      <p:sp>
        <p:nvSpPr>
          <p:cNvPr id="59396" name="Title 8"/>
          <p:cNvSpPr>
            <a:spLocks noGrp="1"/>
          </p:cNvSpPr>
          <p:nvPr>
            <p:ph type="title"/>
          </p:nvPr>
        </p:nvSpPr>
        <p:spPr bwMode="auto">
          <a:noFill/>
          <a:ln>
            <a:miter lim="800000"/>
            <a:headEnd/>
            <a:tailEnd/>
          </a:ln>
        </p:spPr>
        <p:txBody>
          <a:bodyPr vert="horz" wrap="square" lIns="91440" tIns="45720" rIns="91440" bIns="45720" numCol="1" anchor="t" anchorCtr="0" compatLnSpc="1">
            <a:prstTxWarp prst="textNoShape">
              <a:avLst/>
            </a:prstTxWarp>
          </a:bodyPr>
          <a:lstStyle/>
          <a:p>
            <a:pPr algn="l"/>
            <a:r>
              <a:rPr lang="en-US" sz="2800" b="1" dirty="0" smtClean="0">
                <a:solidFill>
                  <a:schemeClr val="bg1"/>
                </a:solidFill>
                <a:latin typeface="+mn-lt"/>
                <a:cs typeface="Arial" charset="0"/>
              </a:rPr>
              <a:t>Today’s Panelists</a:t>
            </a:r>
          </a:p>
        </p:txBody>
      </p:sp>
      <p:sp>
        <p:nvSpPr>
          <p:cNvPr id="10" name="Content Placeholder 2"/>
          <p:cNvSpPr txBox="1">
            <a:spLocks/>
          </p:cNvSpPr>
          <p:nvPr/>
        </p:nvSpPr>
        <p:spPr>
          <a:xfrm>
            <a:off x="457200" y="1570038"/>
            <a:ext cx="8229600" cy="4906962"/>
          </a:xfrm>
          <a:prstGeom prst="rect">
            <a:avLst/>
          </a:prstGeom>
        </p:spPr>
        <p:txBody>
          <a:bodyPr/>
          <a:lstStyle/>
          <a:p>
            <a:pPr marL="342900" indent="-342900" fontAlgn="auto">
              <a:spcBef>
                <a:spcPct val="20000"/>
              </a:spcBef>
              <a:spcAft>
                <a:spcPts val="0"/>
              </a:spcAft>
              <a:buFont typeface="Arial" pitchFamily="34" charset="0"/>
              <a:buChar char="•"/>
              <a:defRPr/>
            </a:pPr>
            <a:endParaRPr lang="en-US" sz="3200" b="1" dirty="0">
              <a:latin typeface="+mn-lt"/>
            </a:endParaRPr>
          </a:p>
        </p:txBody>
      </p:sp>
      <p:sp>
        <p:nvSpPr>
          <p:cNvPr id="8" name="TextBox 7"/>
          <p:cNvSpPr txBox="1"/>
          <p:nvPr/>
        </p:nvSpPr>
        <p:spPr>
          <a:xfrm>
            <a:off x="533400" y="1752600"/>
            <a:ext cx="3113032" cy="3046988"/>
          </a:xfrm>
          <a:prstGeom prst="rect">
            <a:avLst/>
          </a:prstGeom>
          <a:noFill/>
        </p:spPr>
        <p:txBody>
          <a:bodyPr wrap="none" rtlCol="0">
            <a:spAutoFit/>
          </a:bodyPr>
          <a:lstStyle/>
          <a:p>
            <a:pPr>
              <a:buFont typeface="Wingdings" pitchFamily="2" charset="2"/>
              <a:buChar char="§"/>
            </a:pPr>
            <a:r>
              <a:rPr lang="en-US" sz="2000" dirty="0" smtClean="0">
                <a:latin typeface="+mn-lt"/>
              </a:rPr>
              <a:t> </a:t>
            </a:r>
            <a:r>
              <a:rPr lang="en-US" sz="2400" dirty="0" smtClean="0">
                <a:latin typeface="+mn-lt"/>
              </a:rPr>
              <a:t>Panelist 1</a:t>
            </a:r>
          </a:p>
          <a:p>
            <a:pPr lvl="1">
              <a:buFont typeface="Wingdings" pitchFamily="2" charset="2"/>
              <a:buChar char="§"/>
            </a:pPr>
            <a:r>
              <a:rPr lang="en-US" sz="2400" dirty="0" smtClean="0">
                <a:latin typeface="+mn-lt"/>
              </a:rPr>
              <a:t> title, organization</a:t>
            </a:r>
            <a:br>
              <a:rPr lang="en-US" sz="2400" dirty="0" smtClean="0">
                <a:latin typeface="+mn-lt"/>
              </a:rPr>
            </a:br>
            <a:r>
              <a:rPr lang="en-US" sz="2400" dirty="0" smtClean="0">
                <a:latin typeface="+mn-lt"/>
              </a:rPr>
              <a:t> </a:t>
            </a:r>
          </a:p>
          <a:p>
            <a:pPr>
              <a:buFont typeface="Wingdings" pitchFamily="2" charset="2"/>
              <a:buChar char="§"/>
            </a:pPr>
            <a:r>
              <a:rPr lang="en-US" sz="2400" dirty="0" smtClean="0">
                <a:latin typeface="+mn-lt"/>
              </a:rPr>
              <a:t> </a:t>
            </a:r>
            <a:r>
              <a:rPr lang="en-US" sz="2400" dirty="0" smtClean="0">
                <a:solidFill>
                  <a:prstClr val="black"/>
                </a:solidFill>
                <a:latin typeface="Calibri"/>
              </a:rPr>
              <a:t>Panelist 2</a:t>
            </a:r>
            <a:endParaRPr lang="en-US" sz="2400" dirty="0" smtClean="0">
              <a:latin typeface="+mn-lt"/>
            </a:endParaRPr>
          </a:p>
          <a:p>
            <a:pPr lvl="1">
              <a:buFont typeface="Wingdings" pitchFamily="2" charset="2"/>
              <a:buChar char="§"/>
            </a:pPr>
            <a:r>
              <a:rPr lang="en-US" sz="2400" dirty="0" smtClean="0">
                <a:latin typeface="+mn-lt"/>
              </a:rPr>
              <a:t> </a:t>
            </a:r>
            <a:r>
              <a:rPr lang="en-US" sz="2400" dirty="0" smtClean="0">
                <a:solidFill>
                  <a:prstClr val="black"/>
                </a:solidFill>
                <a:latin typeface="Calibri"/>
              </a:rPr>
              <a:t>title, organization </a:t>
            </a:r>
            <a:r>
              <a:rPr lang="en-US" sz="2400" dirty="0" smtClean="0">
                <a:latin typeface="+mn-lt"/>
              </a:rPr>
              <a:t/>
            </a:r>
            <a:br>
              <a:rPr lang="en-US" sz="2400" dirty="0" smtClean="0">
                <a:latin typeface="+mn-lt"/>
              </a:rPr>
            </a:br>
            <a:endParaRPr lang="en-US" sz="2400" dirty="0" smtClean="0">
              <a:latin typeface="+mn-lt"/>
            </a:endParaRPr>
          </a:p>
          <a:p>
            <a:pPr>
              <a:buFont typeface="Wingdings" pitchFamily="2" charset="2"/>
              <a:buChar char="§"/>
            </a:pPr>
            <a:r>
              <a:rPr lang="en-US" sz="2400" dirty="0" smtClean="0">
                <a:latin typeface="+mn-lt"/>
              </a:rPr>
              <a:t> </a:t>
            </a:r>
            <a:r>
              <a:rPr lang="en-US" sz="2400" dirty="0" smtClean="0">
                <a:solidFill>
                  <a:prstClr val="black"/>
                </a:solidFill>
                <a:latin typeface="Calibri"/>
              </a:rPr>
              <a:t>Panelist 3</a:t>
            </a:r>
            <a:endParaRPr lang="en-US" sz="2400" dirty="0" smtClean="0">
              <a:latin typeface="+mn-lt"/>
            </a:endParaRPr>
          </a:p>
          <a:p>
            <a:pPr lvl="1">
              <a:buFont typeface="Wingdings" pitchFamily="2" charset="2"/>
              <a:buChar char="§"/>
            </a:pPr>
            <a:r>
              <a:rPr lang="en-US" sz="2400" dirty="0" smtClean="0">
                <a:latin typeface="+mn-lt"/>
              </a:rPr>
              <a:t> </a:t>
            </a:r>
            <a:r>
              <a:rPr lang="en-US" sz="2400" dirty="0" smtClean="0">
                <a:solidFill>
                  <a:prstClr val="black"/>
                </a:solidFill>
                <a:latin typeface="Calibri"/>
              </a:rPr>
              <a:t>title, organization</a:t>
            </a:r>
            <a:endParaRPr lang="en-US" sz="2400" dirty="0" smtClean="0">
              <a:latin typeface="+mn-lt"/>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04800" y="1600200"/>
            <a:ext cx="3886200" cy="1904999"/>
          </a:xfrm>
          <a:prstGeom prst="rect">
            <a:avLst/>
          </a:prstGeom>
        </p:spPr>
        <p:txBody>
          <a:bodyPr/>
          <a:lstStyle/>
          <a:p>
            <a:pPr fontAlgn="auto">
              <a:spcAft>
                <a:spcPts val="0"/>
              </a:spcAft>
              <a:defRPr/>
            </a:pPr>
            <a:r>
              <a:rPr lang="en-US" sz="4000" b="1" dirty="0" smtClean="0">
                <a:solidFill>
                  <a:prstClr val="white">
                    <a:lumMod val="50000"/>
                  </a:prstClr>
                </a:solidFill>
                <a:latin typeface="Calibri"/>
                <a:cs typeface="Arial" pitchFamily="34" charset="0"/>
              </a:rPr>
              <a:t>More</a:t>
            </a:r>
            <a:br>
              <a:rPr lang="en-US" sz="4000" b="1" dirty="0" smtClean="0">
                <a:solidFill>
                  <a:prstClr val="white">
                    <a:lumMod val="50000"/>
                  </a:prstClr>
                </a:solidFill>
                <a:latin typeface="Calibri"/>
                <a:cs typeface="Arial" pitchFamily="34" charset="0"/>
              </a:rPr>
            </a:br>
            <a:r>
              <a:rPr lang="en-US" sz="4000" b="1" dirty="0" smtClean="0">
                <a:solidFill>
                  <a:prstClr val="white">
                    <a:lumMod val="50000"/>
                  </a:prstClr>
                </a:solidFill>
                <a:latin typeface="Calibri"/>
                <a:cs typeface="Arial" pitchFamily="34" charset="0"/>
              </a:rPr>
              <a:t>Project Compass Pathways</a:t>
            </a:r>
            <a:endParaRPr lang="en-US" sz="4000" b="1" dirty="0">
              <a:solidFill>
                <a:prstClr val="white">
                  <a:lumMod val="50000"/>
                </a:prstClr>
              </a:solidFill>
              <a:latin typeface="Calibri"/>
              <a:cs typeface="Arial" pitchFamily="34" charset="0"/>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74CBC8"/>
            </a:gs>
            <a:gs pos="50000">
              <a:srgbClr val="E9F7F7"/>
            </a:gs>
          </a:gsLst>
          <a:lin ang="16200000" scaled="1"/>
          <a:tileRect/>
        </a:gradFill>
        <a:effectLst/>
      </p:bgPr>
    </p:bg>
    <p:spTree>
      <p:nvGrpSpPr>
        <p:cNvPr id="1" name=""/>
        <p:cNvGrpSpPr/>
        <p:nvPr/>
      </p:nvGrpSpPr>
      <p:grpSpPr>
        <a:xfrm>
          <a:off x="0" y="0"/>
          <a:ext cx="0" cy="0"/>
          <a:chOff x="0" y="0"/>
          <a:chExt cx="0" cy="0"/>
        </a:xfrm>
      </p:grpSpPr>
      <p:cxnSp>
        <p:nvCxnSpPr>
          <p:cNvPr id="8" name="Straight Connector 7"/>
          <p:cNvCxnSpPr>
            <a:endCxn id="3" idx="0"/>
          </p:cNvCxnSpPr>
          <p:nvPr/>
        </p:nvCxnSpPr>
        <p:spPr>
          <a:xfrm rot="10800000" flipV="1">
            <a:off x="1280160" y="2514600"/>
            <a:ext cx="1844040" cy="1752600"/>
          </a:xfrm>
          <a:prstGeom prst="line">
            <a:avLst/>
          </a:prstGeom>
          <a:ln w="25400">
            <a:prstDash val="sysDash"/>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rot="5400000">
            <a:off x="3009900" y="3238500"/>
            <a:ext cx="1447800" cy="609600"/>
          </a:xfrm>
          <a:prstGeom prst="line">
            <a:avLst/>
          </a:prstGeom>
          <a:ln w="25400">
            <a:prstDash val="sysDash"/>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a:endCxn id="5" idx="0"/>
          </p:cNvCxnSpPr>
          <p:nvPr/>
        </p:nvCxnSpPr>
        <p:spPr>
          <a:xfrm rot="16200000" flipH="1">
            <a:off x="4562263" y="3210137"/>
            <a:ext cx="1219200" cy="894926"/>
          </a:xfrm>
          <a:prstGeom prst="line">
            <a:avLst/>
          </a:prstGeom>
          <a:ln w="25400">
            <a:prstDash val="sysDash"/>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a:endCxn id="6" idx="0"/>
          </p:cNvCxnSpPr>
          <p:nvPr/>
        </p:nvCxnSpPr>
        <p:spPr>
          <a:xfrm>
            <a:off x="5334000" y="2438400"/>
            <a:ext cx="2454910" cy="1828800"/>
          </a:xfrm>
          <a:prstGeom prst="line">
            <a:avLst/>
          </a:prstGeom>
          <a:ln w="25400">
            <a:prstDash val="sysDash"/>
          </a:ln>
        </p:spPr>
        <p:style>
          <a:lnRef idx="1">
            <a:schemeClr val="accent1"/>
          </a:lnRef>
          <a:fillRef idx="0">
            <a:schemeClr val="accent1"/>
          </a:fillRef>
          <a:effectRef idx="0">
            <a:schemeClr val="accent1"/>
          </a:effectRef>
          <a:fontRef idx="minor">
            <a:schemeClr val="tx1"/>
          </a:fontRef>
        </p:style>
      </p:cxnSp>
      <p:sp>
        <p:nvSpPr>
          <p:cNvPr id="2" name="Oval 1"/>
          <p:cNvSpPr/>
          <p:nvPr/>
        </p:nvSpPr>
        <p:spPr>
          <a:xfrm>
            <a:off x="2971800" y="457200"/>
            <a:ext cx="2743200" cy="2743200"/>
          </a:xfrm>
          <a:prstGeom prst="ellipse">
            <a:avLst/>
          </a:prstGeom>
          <a:solidFill>
            <a:schemeClr val="tx2">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nchor="ctr"/>
          <a:lstStyle/>
          <a:p>
            <a:pPr algn="ctr" fontAlgn="auto">
              <a:spcBef>
                <a:spcPts val="0"/>
              </a:spcBef>
              <a:spcAft>
                <a:spcPts val="0"/>
              </a:spcAft>
              <a:defRPr/>
            </a:pPr>
            <a:r>
              <a:rPr lang="en-US" sz="4800" b="1" dirty="0" smtClean="0">
                <a:solidFill>
                  <a:srgbClr val="FFD44B"/>
                </a:solidFill>
              </a:rPr>
              <a:t>4</a:t>
            </a:r>
            <a:r>
              <a:rPr lang="en-US" sz="3600" b="1" dirty="0" smtClean="0">
                <a:solidFill>
                  <a:srgbClr val="FFD44B"/>
                </a:solidFill>
              </a:rPr>
              <a:t> </a:t>
            </a:r>
            <a:r>
              <a:rPr lang="en-US" sz="3600" b="1" spc="-70" dirty="0" smtClean="0">
                <a:solidFill>
                  <a:srgbClr val="FFD44B"/>
                </a:solidFill>
              </a:rPr>
              <a:t>Pathway</a:t>
            </a:r>
            <a:r>
              <a:rPr lang="en-US" sz="3600" b="1" spc="-70" dirty="0">
                <a:solidFill>
                  <a:srgbClr val="FFD44B"/>
                </a:solidFill>
              </a:rPr>
              <a:t>s</a:t>
            </a:r>
            <a:endParaRPr lang="en-US" sz="3600" b="1" spc="-70" dirty="0" smtClean="0">
              <a:solidFill>
                <a:srgbClr val="FFD44B"/>
              </a:solidFill>
            </a:endParaRPr>
          </a:p>
        </p:txBody>
      </p:sp>
      <p:sp>
        <p:nvSpPr>
          <p:cNvPr id="3" name="Oval 2"/>
          <p:cNvSpPr>
            <a:spLocks noChangeAspect="1"/>
          </p:cNvSpPr>
          <p:nvPr/>
        </p:nvSpPr>
        <p:spPr>
          <a:xfrm>
            <a:off x="228600" y="4267200"/>
            <a:ext cx="2103120" cy="2103120"/>
          </a:xfrm>
          <a:prstGeom prst="ellipse">
            <a:avLst/>
          </a:prstGeom>
          <a:solidFill>
            <a:schemeClr val="accent5">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0" rIns="0" anchor="ctr"/>
          <a:lstStyle/>
          <a:p>
            <a:pPr algn="ctr" fontAlgn="auto">
              <a:spcBef>
                <a:spcPts val="0"/>
              </a:spcBef>
              <a:spcAft>
                <a:spcPts val="0"/>
              </a:spcAft>
              <a:defRPr/>
            </a:pPr>
            <a:r>
              <a:rPr lang="en-US" sz="3200" b="1" dirty="0">
                <a:solidFill>
                  <a:prstClr val="white"/>
                </a:solidFill>
              </a:rPr>
              <a:t>Core Services</a:t>
            </a:r>
          </a:p>
        </p:txBody>
      </p:sp>
      <p:sp>
        <p:nvSpPr>
          <p:cNvPr id="4" name="Oval 3"/>
          <p:cNvSpPr>
            <a:spLocks noChangeAspect="1"/>
          </p:cNvSpPr>
          <p:nvPr/>
        </p:nvSpPr>
        <p:spPr>
          <a:xfrm>
            <a:off x="2398183" y="4267200"/>
            <a:ext cx="2103120" cy="2103120"/>
          </a:xfrm>
          <a:prstGeom prst="ellipse">
            <a:avLst/>
          </a:prstGeom>
          <a:solidFill>
            <a:schemeClr val="accent5">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0" rIns="0" anchor="ctr"/>
          <a:lstStyle/>
          <a:p>
            <a:pPr algn="ctr" fontAlgn="auto">
              <a:spcBef>
                <a:spcPts val="0"/>
              </a:spcBef>
              <a:spcAft>
                <a:spcPts val="0"/>
              </a:spcAft>
              <a:defRPr/>
            </a:pPr>
            <a:r>
              <a:rPr lang="en-US" sz="3200" b="1" dirty="0">
                <a:solidFill>
                  <a:prstClr val="white"/>
                </a:solidFill>
              </a:rPr>
              <a:t>Job Seekers</a:t>
            </a:r>
          </a:p>
        </p:txBody>
      </p:sp>
      <p:sp>
        <p:nvSpPr>
          <p:cNvPr id="5" name="Oval 4"/>
          <p:cNvSpPr>
            <a:spLocks noChangeAspect="1"/>
          </p:cNvSpPr>
          <p:nvPr/>
        </p:nvSpPr>
        <p:spPr>
          <a:xfrm>
            <a:off x="4567766" y="4267200"/>
            <a:ext cx="2103120" cy="2103120"/>
          </a:xfrm>
          <a:prstGeom prst="ellipse">
            <a:avLst/>
          </a:prstGeom>
          <a:solidFill>
            <a:schemeClr val="accent5">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0" rIns="0" anchor="ctr"/>
          <a:lstStyle/>
          <a:p>
            <a:pPr algn="ctr" fontAlgn="auto">
              <a:spcBef>
                <a:spcPts val="0"/>
              </a:spcBef>
              <a:spcAft>
                <a:spcPts val="0"/>
              </a:spcAft>
              <a:defRPr/>
            </a:pPr>
            <a:r>
              <a:rPr lang="en-US" sz="3200" b="1" dirty="0">
                <a:solidFill>
                  <a:prstClr val="white"/>
                </a:solidFill>
              </a:rPr>
              <a:t>Small Business</a:t>
            </a:r>
          </a:p>
        </p:txBody>
      </p:sp>
      <p:sp>
        <p:nvSpPr>
          <p:cNvPr id="6" name="Oval 5"/>
          <p:cNvSpPr>
            <a:spLocks noChangeAspect="1"/>
          </p:cNvSpPr>
          <p:nvPr/>
        </p:nvSpPr>
        <p:spPr>
          <a:xfrm>
            <a:off x="6737350" y="4267200"/>
            <a:ext cx="2103120" cy="2103120"/>
          </a:xfrm>
          <a:prstGeom prst="ellipse">
            <a:avLst/>
          </a:prstGeom>
          <a:solidFill>
            <a:schemeClr val="accent5">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0" rIns="0" anchor="ctr"/>
          <a:lstStyle/>
          <a:p>
            <a:pPr algn="ctr" fontAlgn="auto">
              <a:spcBef>
                <a:spcPts val="0"/>
              </a:spcBef>
              <a:spcAft>
                <a:spcPts val="0"/>
              </a:spcAft>
              <a:defRPr/>
            </a:pPr>
            <a:r>
              <a:rPr lang="en-US" sz="3200" b="1" dirty="0">
                <a:solidFill>
                  <a:prstClr val="white"/>
                </a:solidFill>
              </a:rPr>
              <a:t>Personal Finance</a:t>
            </a:r>
          </a:p>
        </p:txBody>
      </p:sp>
    </p:spTree>
  </p:cSld>
  <p:clrMapOvr>
    <a:masterClrMapping/>
  </p:clrMapOvr>
  <p:transition advTm="28381"/>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p:cBhvr>
                                        <p:cTn id="6" dur="2000" fill="hold"/>
                                        <p:tgtEl>
                                          <p:spTgt spid="5"/>
                                        </p:tgtEl>
                                        <p:attrNameLst>
                                          <p:attrName>fillcolor</p:attrName>
                                        </p:attrNameLst>
                                      </p:cBhvr>
                                      <p:to>
                                        <a:srgbClr val="EEC412"/>
                                      </p:to>
                                    </p:animClr>
                                    <p:set>
                                      <p:cBhvr>
                                        <p:cTn id="7" dur="2000" fill="hold"/>
                                        <p:tgtEl>
                                          <p:spTgt spid="5"/>
                                        </p:tgtEl>
                                        <p:attrNameLst>
                                          <p:attrName>fill.type</p:attrName>
                                        </p:attrNameLst>
                                      </p:cBhvr>
                                      <p:to>
                                        <p:strVal val="solid"/>
                                      </p:to>
                                    </p:set>
                                    <p:set>
                                      <p:cBhvr>
                                        <p:cTn id="8" dur="2000" fill="hold"/>
                                        <p:tgtEl>
                                          <p:spTgt spid="5"/>
                                        </p:tgtEl>
                                        <p:attrNameLst>
                                          <p:attrName>fill.on</p:attrName>
                                        </p:attrNameLst>
                                      </p:cBhvr>
                                      <p:to>
                                        <p:strVal val="true"/>
                                      </p:to>
                                    </p:set>
                                  </p:childTnLst>
                                </p:cTn>
                              </p:par>
                              <p:par>
                                <p:cTn id="9" presetID="1" presetClass="emph" presetSubtype="2" fill="hold" nodeType="withEffect">
                                  <p:stCondLst>
                                    <p:cond delay="0"/>
                                  </p:stCondLst>
                                  <p:childTnLst>
                                    <p:animClr clrSpc="rgb">
                                      <p:cBhvr>
                                        <p:cTn id="10" dur="2000" fill="hold"/>
                                        <p:tgtEl>
                                          <p:spTgt spid="6"/>
                                        </p:tgtEl>
                                        <p:attrNameLst>
                                          <p:attrName>fillcolor</p:attrName>
                                        </p:attrNameLst>
                                      </p:cBhvr>
                                      <p:to>
                                        <a:srgbClr val="EEC412"/>
                                      </p:to>
                                    </p:animClr>
                                    <p:set>
                                      <p:cBhvr>
                                        <p:cTn id="11" dur="2000" fill="hold"/>
                                        <p:tgtEl>
                                          <p:spTgt spid="6"/>
                                        </p:tgtEl>
                                        <p:attrNameLst>
                                          <p:attrName>fill.type</p:attrName>
                                        </p:attrNameLst>
                                      </p:cBhvr>
                                      <p:to>
                                        <p:strVal val="solid"/>
                                      </p:to>
                                    </p:set>
                                    <p:set>
                                      <p:cBhvr>
                                        <p:cTn id="12" dur="2000" fill="hold"/>
                                        <p:tgtEl>
                                          <p:spTgt spid="6"/>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2" name="Oval 1"/>
          <p:cNvSpPr/>
          <p:nvPr/>
        </p:nvSpPr>
        <p:spPr>
          <a:xfrm>
            <a:off x="457200" y="929640"/>
            <a:ext cx="2103120" cy="2103120"/>
          </a:xfrm>
          <a:prstGeom prst="ellipse">
            <a:avLst/>
          </a:prstGeom>
          <a:solidFill>
            <a:srgbClr val="FFD44B"/>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0" rIns="0" anchor="ctr"/>
          <a:lstStyle/>
          <a:p>
            <a:pPr algn="ctr" fontAlgn="auto">
              <a:spcBef>
                <a:spcPts val="0"/>
              </a:spcBef>
              <a:spcAft>
                <a:spcPts val="0"/>
              </a:spcAft>
              <a:defRPr/>
            </a:pPr>
            <a:r>
              <a:rPr lang="en-US" sz="3200" b="1" dirty="0">
                <a:solidFill>
                  <a:srgbClr val="1F497D">
                    <a:lumMod val="75000"/>
                  </a:srgbClr>
                </a:solidFill>
              </a:rPr>
              <a:t>Small Business</a:t>
            </a:r>
          </a:p>
        </p:txBody>
      </p:sp>
      <p:sp>
        <p:nvSpPr>
          <p:cNvPr id="4" name="Rounded Rectangle 3"/>
          <p:cNvSpPr/>
          <p:nvPr/>
        </p:nvSpPr>
        <p:spPr>
          <a:xfrm>
            <a:off x="2667000" y="533400"/>
            <a:ext cx="6016752" cy="2895600"/>
          </a:xfrm>
          <a:prstGeom prst="round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900"/>
              </a:spcAft>
              <a:buFont typeface="Wingdings" pitchFamily="2" charset="2"/>
              <a:buChar char="§"/>
              <a:defRPr/>
            </a:pPr>
            <a:r>
              <a:rPr lang="en-US" sz="2200" b="1" dirty="0" smtClean="0">
                <a:solidFill>
                  <a:prstClr val="white"/>
                </a:solidFill>
              </a:rPr>
              <a:t> Understanding </a:t>
            </a:r>
            <a:r>
              <a:rPr lang="en-US" sz="2200" b="1" dirty="0">
                <a:solidFill>
                  <a:prstClr val="white"/>
                </a:solidFill>
              </a:rPr>
              <a:t>how small business builds local </a:t>
            </a:r>
            <a:r>
              <a:rPr lang="en-US" sz="2200" b="1" dirty="0" smtClean="0">
                <a:solidFill>
                  <a:prstClr val="white"/>
                </a:solidFill>
              </a:rPr>
              <a:t>economies</a:t>
            </a:r>
          </a:p>
          <a:p>
            <a:pPr fontAlgn="auto">
              <a:spcBef>
                <a:spcPts val="0"/>
              </a:spcBef>
              <a:spcAft>
                <a:spcPts val="900"/>
              </a:spcAft>
              <a:buFont typeface="Wingdings" pitchFamily="2" charset="2"/>
              <a:buChar char="§"/>
              <a:defRPr/>
            </a:pPr>
            <a:r>
              <a:rPr lang="en-US" sz="2200" b="1" dirty="0" smtClean="0">
                <a:solidFill>
                  <a:prstClr val="white"/>
                </a:solidFill>
              </a:rPr>
              <a:t> Connecting patrons with resources for small business</a:t>
            </a:r>
          </a:p>
          <a:p>
            <a:pPr fontAlgn="auto">
              <a:spcBef>
                <a:spcPts val="0"/>
              </a:spcBef>
              <a:spcAft>
                <a:spcPts val="900"/>
              </a:spcAft>
              <a:buFont typeface="Wingdings" pitchFamily="2" charset="2"/>
              <a:buChar char="§"/>
              <a:defRPr/>
            </a:pPr>
            <a:r>
              <a:rPr lang="en-US" sz="2200" b="1" dirty="0" smtClean="0">
                <a:solidFill>
                  <a:prstClr val="white"/>
                </a:solidFill>
              </a:rPr>
              <a:t> Providing </a:t>
            </a:r>
            <a:r>
              <a:rPr lang="en-US" sz="2200" b="1" dirty="0">
                <a:solidFill>
                  <a:prstClr val="white"/>
                </a:solidFill>
              </a:rPr>
              <a:t>training and programs to support small </a:t>
            </a:r>
            <a:r>
              <a:rPr lang="en-US" sz="2200" b="1" dirty="0" smtClean="0">
                <a:solidFill>
                  <a:prstClr val="white"/>
                </a:solidFill>
              </a:rPr>
              <a:t>businesses </a:t>
            </a:r>
            <a:endParaRPr lang="en-US" sz="2200" b="1" dirty="0">
              <a:solidFill>
                <a:prstClr val="white"/>
              </a:solidFill>
            </a:endParaRPr>
          </a:p>
        </p:txBody>
      </p:sp>
      <p:sp>
        <p:nvSpPr>
          <p:cNvPr id="5" name="Rounded Rectangle 4"/>
          <p:cNvSpPr/>
          <p:nvPr/>
        </p:nvSpPr>
        <p:spPr>
          <a:xfrm>
            <a:off x="685800" y="3581400"/>
            <a:ext cx="7772400" cy="2895600"/>
          </a:xfrm>
          <a:prstGeom prst="round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0" rIns="0" anchor="ctr"/>
          <a:lstStyle/>
          <a:p>
            <a:pPr fontAlgn="auto">
              <a:spcBef>
                <a:spcPts val="0"/>
              </a:spcBef>
              <a:spcAft>
                <a:spcPts val="0"/>
              </a:spcAft>
              <a:defRPr/>
            </a:pPr>
            <a:r>
              <a:rPr lang="en-US" sz="2800" b="1" i="1" dirty="0" smtClean="0">
                <a:solidFill>
                  <a:srgbClr val="FFD44B"/>
                </a:solidFill>
              </a:rPr>
              <a:t>Why ? </a:t>
            </a:r>
          </a:p>
          <a:p>
            <a:pPr fontAlgn="auto">
              <a:spcBef>
                <a:spcPts val="0"/>
              </a:spcBef>
              <a:spcAft>
                <a:spcPts val="0"/>
              </a:spcAft>
              <a:defRPr/>
            </a:pPr>
            <a:r>
              <a:rPr lang="en-US" sz="2800" dirty="0" smtClean="0">
                <a:solidFill>
                  <a:srgbClr val="FFD44B"/>
                </a:solidFill>
              </a:rPr>
              <a:t>Starting new or sustaining existing local business creates jobs and stimulates the local economy.</a:t>
            </a:r>
            <a:endParaRPr lang="en-US" sz="2800" dirty="0">
              <a:solidFill>
                <a:srgbClr val="FFD44B"/>
              </a:solidFill>
            </a:endParaRPr>
          </a:p>
        </p:txBody>
      </p:sp>
    </p:spTree>
  </p:cSld>
  <p:clrMapOvr>
    <a:masterClrMapping/>
  </p:clrMapOvr>
  <p:transition advTm="34028"/>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4" name="Oval 3"/>
          <p:cNvSpPr/>
          <p:nvPr/>
        </p:nvSpPr>
        <p:spPr>
          <a:xfrm>
            <a:off x="457200" y="929640"/>
            <a:ext cx="2103120" cy="2103120"/>
          </a:xfrm>
          <a:prstGeom prst="ellipse">
            <a:avLst/>
          </a:prstGeom>
          <a:solidFill>
            <a:srgbClr val="FFD44B"/>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0" rIns="0" anchor="ctr"/>
          <a:lstStyle/>
          <a:p>
            <a:pPr algn="ctr" fontAlgn="auto">
              <a:spcBef>
                <a:spcPts val="0"/>
              </a:spcBef>
              <a:spcAft>
                <a:spcPts val="0"/>
              </a:spcAft>
              <a:defRPr/>
            </a:pPr>
            <a:r>
              <a:rPr lang="en-US" sz="3100" b="1" dirty="0" smtClean="0">
                <a:solidFill>
                  <a:srgbClr val="1F497D">
                    <a:lumMod val="75000"/>
                  </a:srgbClr>
                </a:solidFill>
              </a:rPr>
              <a:t>Personal Financial</a:t>
            </a:r>
          </a:p>
          <a:p>
            <a:pPr algn="ctr" fontAlgn="auto">
              <a:spcBef>
                <a:spcPts val="0"/>
              </a:spcBef>
              <a:spcAft>
                <a:spcPts val="0"/>
              </a:spcAft>
              <a:defRPr/>
            </a:pPr>
            <a:r>
              <a:rPr lang="en-US" sz="3100" b="1" dirty="0" smtClean="0">
                <a:solidFill>
                  <a:srgbClr val="1F497D">
                    <a:lumMod val="75000"/>
                  </a:srgbClr>
                </a:solidFill>
              </a:rPr>
              <a:t>Skills</a:t>
            </a:r>
            <a:endParaRPr lang="en-US" sz="3100" b="1" dirty="0">
              <a:solidFill>
                <a:srgbClr val="1F497D">
                  <a:lumMod val="75000"/>
                </a:srgbClr>
              </a:solidFill>
            </a:endParaRPr>
          </a:p>
        </p:txBody>
      </p:sp>
      <p:sp>
        <p:nvSpPr>
          <p:cNvPr id="6" name="Rounded Rectangle 5"/>
          <p:cNvSpPr/>
          <p:nvPr/>
        </p:nvSpPr>
        <p:spPr>
          <a:xfrm>
            <a:off x="2667000" y="533400"/>
            <a:ext cx="6016752" cy="2895600"/>
          </a:xfrm>
          <a:prstGeom prst="round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1200"/>
              </a:spcAft>
              <a:buFont typeface="Wingdings" pitchFamily="2" charset="2"/>
              <a:buChar char="§"/>
              <a:defRPr/>
            </a:pPr>
            <a:r>
              <a:rPr lang="en-US" sz="2200" b="1" dirty="0" smtClean="0">
                <a:solidFill>
                  <a:prstClr val="white"/>
                </a:solidFill>
              </a:rPr>
              <a:t> Understanding the impact of the economic downturn on personal financial stability</a:t>
            </a:r>
          </a:p>
          <a:p>
            <a:pPr fontAlgn="auto">
              <a:spcBef>
                <a:spcPts val="0"/>
              </a:spcBef>
              <a:spcAft>
                <a:spcPts val="1200"/>
              </a:spcAft>
              <a:buFont typeface="Wingdings" pitchFamily="2" charset="2"/>
              <a:buChar char="§"/>
              <a:defRPr/>
            </a:pPr>
            <a:r>
              <a:rPr lang="en-US" sz="2200" b="1" dirty="0" smtClean="0">
                <a:solidFill>
                  <a:prstClr val="white"/>
                </a:solidFill>
              </a:rPr>
              <a:t> Providing resources, training and programs on applying for social services, refinancing a mortgage, getting out of debt, etc. </a:t>
            </a:r>
          </a:p>
        </p:txBody>
      </p:sp>
      <p:sp>
        <p:nvSpPr>
          <p:cNvPr id="8" name="Rounded Rectangle 7"/>
          <p:cNvSpPr/>
          <p:nvPr/>
        </p:nvSpPr>
        <p:spPr>
          <a:xfrm>
            <a:off x="685800" y="3581400"/>
            <a:ext cx="7772400" cy="2895600"/>
          </a:xfrm>
          <a:prstGeom prst="round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0" rIns="0" anchor="ctr"/>
          <a:lstStyle/>
          <a:p>
            <a:pPr fontAlgn="auto">
              <a:spcBef>
                <a:spcPts val="0"/>
              </a:spcBef>
              <a:spcAft>
                <a:spcPts val="0"/>
              </a:spcAft>
              <a:defRPr/>
            </a:pPr>
            <a:r>
              <a:rPr lang="en-US" sz="2800" b="1" i="1" dirty="0" smtClean="0">
                <a:solidFill>
                  <a:srgbClr val="FFD44B"/>
                </a:solidFill>
              </a:rPr>
              <a:t>Why ? </a:t>
            </a:r>
          </a:p>
          <a:p>
            <a:pPr fontAlgn="auto">
              <a:spcBef>
                <a:spcPts val="0"/>
              </a:spcBef>
              <a:spcAft>
                <a:spcPts val="0"/>
              </a:spcAft>
              <a:defRPr/>
            </a:pPr>
            <a:r>
              <a:rPr lang="en-US" sz="2800" dirty="0" smtClean="0">
                <a:solidFill>
                  <a:srgbClr val="FFD44B"/>
                </a:solidFill>
              </a:rPr>
              <a:t>Whether unemployed or not, many patrons need to regain control of their personal finances.</a:t>
            </a:r>
            <a:endParaRPr lang="en-US" sz="2800" dirty="0">
              <a:solidFill>
                <a:srgbClr val="FFD44B"/>
              </a:solidFill>
            </a:endParaRPr>
          </a:p>
        </p:txBody>
      </p:sp>
    </p:spTree>
  </p:cSld>
  <p:clrMapOvr>
    <a:masterClrMapping/>
  </p:clrMapOvr>
  <p:transition advTm="38428"/>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ext Box 34"/>
          <p:cNvSpPr txBox="1">
            <a:spLocks noChangeArrowheads="1"/>
          </p:cNvSpPr>
          <p:nvPr/>
        </p:nvSpPr>
        <p:spPr bwMode="auto">
          <a:xfrm>
            <a:off x="1143000" y="152400"/>
            <a:ext cx="9144000" cy="830263"/>
          </a:xfrm>
          <a:prstGeom prst="rect">
            <a:avLst/>
          </a:prstGeom>
          <a:noFill/>
          <a:ln w="9525">
            <a:noFill/>
            <a:miter lim="800000"/>
            <a:headEnd/>
            <a:tailEnd/>
          </a:ln>
        </p:spPr>
        <p:txBody>
          <a:bodyPr>
            <a:spAutoFit/>
          </a:bodyPr>
          <a:lstStyle/>
          <a:p>
            <a:r>
              <a:rPr lang="en-US" sz="4800" b="1">
                <a:solidFill>
                  <a:srgbClr val="000000"/>
                </a:solidFill>
                <a:latin typeface="Calibri" pitchFamily="34" charset="0"/>
              </a:rPr>
              <a:t>Project Compass Year Two</a:t>
            </a:r>
            <a:endParaRPr lang="en-US" sz="4800">
              <a:solidFill>
                <a:srgbClr val="000000"/>
              </a:solidFill>
              <a:latin typeface="Calibri" pitchFamily="34" charset="0"/>
            </a:endParaRPr>
          </a:p>
        </p:txBody>
      </p:sp>
      <p:sp>
        <p:nvSpPr>
          <p:cNvPr id="39939" name="TextBox 5"/>
          <p:cNvSpPr txBox="1">
            <a:spLocks noChangeArrowheads="1"/>
          </p:cNvSpPr>
          <p:nvPr/>
        </p:nvSpPr>
        <p:spPr bwMode="auto">
          <a:xfrm>
            <a:off x="609600" y="1524000"/>
            <a:ext cx="4114800" cy="5048250"/>
          </a:xfrm>
          <a:prstGeom prst="rect">
            <a:avLst/>
          </a:prstGeom>
          <a:noFill/>
          <a:ln w="9525">
            <a:noFill/>
            <a:miter lim="800000"/>
            <a:headEnd/>
            <a:tailEnd/>
          </a:ln>
        </p:spPr>
        <p:txBody>
          <a:bodyPr>
            <a:spAutoFit/>
          </a:bodyPr>
          <a:lstStyle/>
          <a:p>
            <a:pPr marL="0" lvl="1" indent="-222250">
              <a:spcBef>
                <a:spcPct val="50000"/>
              </a:spcBef>
              <a:buClr>
                <a:srgbClr val="008080"/>
              </a:buClr>
              <a:buFont typeface="Arial" charset="0"/>
              <a:buChar char="•"/>
            </a:pPr>
            <a:r>
              <a:rPr lang="en-US" sz="2800">
                <a:solidFill>
                  <a:srgbClr val="008080"/>
                </a:solidFill>
                <a:latin typeface="Calibri" pitchFamily="34" charset="0"/>
              </a:rPr>
              <a:t>Face-to-face workshops </a:t>
            </a:r>
            <a:r>
              <a:rPr lang="en-US" sz="2800">
                <a:solidFill>
                  <a:srgbClr val="000000"/>
                </a:solidFill>
                <a:latin typeface="Calibri" pitchFamily="34" charset="0"/>
              </a:rPr>
              <a:t>in areas with highest unemployment/highest need</a:t>
            </a:r>
          </a:p>
          <a:p>
            <a:pPr marL="0" lvl="1" indent="-222250">
              <a:spcBef>
                <a:spcPct val="50000"/>
              </a:spcBef>
              <a:buClr>
                <a:srgbClr val="008080"/>
              </a:buClr>
              <a:buFont typeface="Arial" charset="0"/>
              <a:buChar char="•"/>
            </a:pPr>
            <a:r>
              <a:rPr lang="en-US" sz="2800">
                <a:solidFill>
                  <a:srgbClr val="000000"/>
                </a:solidFill>
                <a:latin typeface="Calibri" pitchFamily="34" charset="0"/>
              </a:rPr>
              <a:t>Other state and regional </a:t>
            </a:r>
            <a:r>
              <a:rPr lang="en-US" sz="2800">
                <a:solidFill>
                  <a:srgbClr val="008080"/>
                </a:solidFill>
                <a:latin typeface="Calibri" pitchFamily="34" charset="0"/>
              </a:rPr>
              <a:t>library conferences</a:t>
            </a:r>
          </a:p>
          <a:p>
            <a:pPr marL="0" lvl="1" indent="-222250">
              <a:spcBef>
                <a:spcPct val="50000"/>
              </a:spcBef>
              <a:buClr>
                <a:srgbClr val="008080"/>
              </a:buClr>
              <a:buFont typeface="Arial" charset="0"/>
              <a:buChar char="•"/>
            </a:pPr>
            <a:r>
              <a:rPr lang="en-US" sz="2800">
                <a:solidFill>
                  <a:srgbClr val="008080"/>
                </a:solidFill>
                <a:latin typeface="Calibri" pitchFamily="34" charset="0"/>
              </a:rPr>
              <a:t>Online </a:t>
            </a:r>
            <a:r>
              <a:rPr lang="en-US" sz="2800">
                <a:solidFill>
                  <a:srgbClr val="000000"/>
                </a:solidFill>
                <a:latin typeface="Calibri" pitchFamily="34" charset="0"/>
              </a:rPr>
              <a:t>programming and curriculum</a:t>
            </a:r>
          </a:p>
          <a:p>
            <a:pPr marL="0" lvl="1" indent="-222250">
              <a:spcBef>
                <a:spcPct val="50000"/>
              </a:spcBef>
              <a:buClr>
                <a:srgbClr val="008080"/>
              </a:buClr>
              <a:buFont typeface="Arial" charset="0"/>
              <a:buChar char="•"/>
            </a:pPr>
            <a:r>
              <a:rPr lang="en-US" sz="2800">
                <a:solidFill>
                  <a:srgbClr val="000000"/>
                </a:solidFill>
                <a:latin typeface="Calibri" pitchFamily="34" charset="0"/>
              </a:rPr>
              <a:t>Ongoing </a:t>
            </a:r>
            <a:r>
              <a:rPr lang="en-US" sz="2800">
                <a:solidFill>
                  <a:srgbClr val="008080"/>
                </a:solidFill>
                <a:latin typeface="Calibri" pitchFamily="34" charset="0"/>
              </a:rPr>
              <a:t>resource sharing </a:t>
            </a:r>
            <a:r>
              <a:rPr lang="en-US" sz="2800">
                <a:solidFill>
                  <a:srgbClr val="000000"/>
                </a:solidFill>
                <a:latin typeface="Calibri" pitchFamily="34" charset="0"/>
              </a:rPr>
              <a:t>on WebJunction</a:t>
            </a:r>
          </a:p>
        </p:txBody>
      </p:sp>
      <p:sp>
        <p:nvSpPr>
          <p:cNvPr id="6" name="TextBox 5"/>
          <p:cNvSpPr txBox="1"/>
          <p:nvPr/>
        </p:nvSpPr>
        <p:spPr>
          <a:xfrm>
            <a:off x="1143000" y="838200"/>
            <a:ext cx="7315200" cy="523875"/>
          </a:xfrm>
          <a:prstGeom prst="rect">
            <a:avLst/>
          </a:prstGeom>
          <a:noFill/>
        </p:spPr>
        <p:txBody>
          <a:bodyPr>
            <a:spAutoFit/>
          </a:bodyPr>
          <a:lstStyle/>
          <a:p>
            <a:pPr fontAlgn="auto">
              <a:spcBef>
                <a:spcPts val="0"/>
              </a:spcBef>
              <a:spcAft>
                <a:spcPts val="0"/>
              </a:spcAft>
              <a:defRPr/>
            </a:pPr>
            <a:r>
              <a:rPr lang="en-US" sz="2800" dirty="0">
                <a:latin typeface="+mn-lt"/>
              </a:rPr>
              <a:t>Libraries lead the workforce for the 21</a:t>
            </a:r>
            <a:r>
              <a:rPr lang="en-US" sz="2800" baseline="30000" dirty="0">
                <a:latin typeface="+mn-lt"/>
              </a:rPr>
              <a:t>st</a:t>
            </a:r>
            <a:r>
              <a:rPr lang="en-US" sz="2800" dirty="0">
                <a:latin typeface="+mn-lt"/>
              </a:rPr>
              <a:t> Century</a:t>
            </a:r>
            <a:endParaRPr lang="en-US" sz="2800" dirty="0">
              <a:solidFill>
                <a:prstClr val="black"/>
              </a:solidFill>
              <a:latin typeface="+mn-lt"/>
            </a:endParaRPr>
          </a:p>
        </p:txBody>
      </p:sp>
      <p:pic>
        <p:nvPicPr>
          <p:cNvPr id="94212" name="Picture 4"/>
          <p:cNvPicPr>
            <a:picLocks noChangeAspect="1" noChangeArrowheads="1"/>
          </p:cNvPicPr>
          <p:nvPr/>
        </p:nvPicPr>
        <p:blipFill>
          <a:blip r:embed="rId3" cstate="screen"/>
          <a:srcRect/>
          <a:stretch>
            <a:fillRect/>
          </a:stretch>
        </p:blipFill>
        <p:spPr bwMode="auto">
          <a:xfrm>
            <a:off x="4724400" y="2057400"/>
            <a:ext cx="3907824" cy="25146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13" descr="Biz-path_D-A.jpg"/>
          <p:cNvPicPr>
            <a:picLocks noChangeAspect="1"/>
          </p:cNvPicPr>
          <p:nvPr/>
        </p:nvPicPr>
        <p:blipFill>
          <a:blip r:embed="rId4" cstate="screen"/>
          <a:srcRect/>
          <a:stretch>
            <a:fillRect/>
          </a:stretch>
        </p:blipFill>
        <p:spPr bwMode="auto">
          <a:xfrm>
            <a:off x="114300" y="609600"/>
            <a:ext cx="8915400" cy="6134100"/>
          </a:xfrm>
          <a:prstGeom prst="rect">
            <a:avLst/>
          </a:prstGeom>
          <a:noFill/>
          <a:ln w="9525">
            <a:noFill/>
            <a:miter lim="800000"/>
            <a:headEnd/>
            <a:tailEnd/>
          </a:ln>
        </p:spPr>
      </p:pic>
      <p:grpSp>
        <p:nvGrpSpPr>
          <p:cNvPr id="2" name="Group 23"/>
          <p:cNvGrpSpPr>
            <a:grpSpLocks/>
          </p:cNvGrpSpPr>
          <p:nvPr/>
        </p:nvGrpSpPr>
        <p:grpSpPr bwMode="auto">
          <a:xfrm>
            <a:off x="3733800" y="762000"/>
            <a:ext cx="3657600" cy="2135188"/>
            <a:chOff x="3733800" y="762000"/>
            <a:chExt cx="3657600" cy="2134394"/>
          </a:xfrm>
        </p:grpSpPr>
        <p:sp>
          <p:nvSpPr>
            <p:cNvPr id="3" name="Rounded Rectangle 2">
              <a:hlinkHover r:id="" action="ppaction://noaction" highlightClick="1"/>
            </p:cNvPr>
            <p:cNvSpPr/>
            <p:nvPr/>
          </p:nvSpPr>
          <p:spPr>
            <a:xfrm>
              <a:off x="3733800" y="762000"/>
              <a:ext cx="3657600" cy="380858"/>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cxnSp>
          <p:nvCxnSpPr>
            <p:cNvPr id="4" name="Straight Arrow Connector 3"/>
            <p:cNvCxnSpPr>
              <a:stCxn id="3" idx="2"/>
            </p:cNvCxnSpPr>
            <p:nvPr/>
          </p:nvCxnSpPr>
          <p:spPr>
            <a:xfrm rot="5400000">
              <a:off x="4686627" y="2018832"/>
              <a:ext cx="1751948" cy="3175"/>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pic>
        <p:nvPicPr>
          <p:cNvPr id="28675" name="Picture 3" descr="C:\Documents and Settings\gutscheb\Local Settings\Temporary Internet Files\Content.IE5\V4SJ24L6\MC900434665[1].wmf"/>
          <p:cNvPicPr>
            <a:picLocks noChangeAspect="1" noChangeArrowheads="1"/>
          </p:cNvPicPr>
          <p:nvPr/>
        </p:nvPicPr>
        <p:blipFill>
          <a:blip r:embed="rId5" cstate="screen"/>
          <a:srcRect/>
          <a:stretch>
            <a:fillRect/>
          </a:stretch>
        </p:blipFill>
        <p:spPr bwMode="auto">
          <a:xfrm>
            <a:off x="381000" y="2662238"/>
            <a:ext cx="419100" cy="385762"/>
          </a:xfrm>
          <a:prstGeom prst="rect">
            <a:avLst/>
          </a:prstGeom>
          <a:noFill/>
          <a:ln w="9525">
            <a:noFill/>
            <a:miter lim="800000"/>
            <a:headEnd/>
            <a:tailEnd/>
          </a:ln>
        </p:spPr>
      </p:pic>
      <p:pic>
        <p:nvPicPr>
          <p:cNvPr id="11" name="Picture 3" descr="C:\Documents and Settings\gutscheb\Local Settings\Temporary Internet Files\Content.IE5\V4SJ24L6\MC900434665[1].wmf"/>
          <p:cNvPicPr>
            <a:picLocks noChangeAspect="1" noChangeArrowheads="1"/>
          </p:cNvPicPr>
          <p:nvPr/>
        </p:nvPicPr>
        <p:blipFill>
          <a:blip r:embed="rId5" cstate="screen"/>
          <a:srcRect/>
          <a:stretch>
            <a:fillRect/>
          </a:stretch>
        </p:blipFill>
        <p:spPr bwMode="auto">
          <a:xfrm>
            <a:off x="381000" y="3810000"/>
            <a:ext cx="419100" cy="385763"/>
          </a:xfrm>
          <a:prstGeom prst="rect">
            <a:avLst/>
          </a:prstGeom>
          <a:noFill/>
          <a:ln w="9525">
            <a:noFill/>
            <a:miter lim="800000"/>
            <a:headEnd/>
            <a:tailEnd/>
          </a:ln>
        </p:spPr>
      </p:pic>
      <p:pic>
        <p:nvPicPr>
          <p:cNvPr id="12" name="Picture 3" descr="C:\Documents and Settings\gutscheb\Local Settings\Temporary Internet Files\Content.IE5\V4SJ24L6\MC900434665[1].wmf"/>
          <p:cNvPicPr>
            <a:picLocks noChangeAspect="1" noChangeArrowheads="1"/>
          </p:cNvPicPr>
          <p:nvPr/>
        </p:nvPicPr>
        <p:blipFill>
          <a:blip r:embed="rId5" cstate="screen"/>
          <a:srcRect/>
          <a:stretch>
            <a:fillRect/>
          </a:stretch>
        </p:blipFill>
        <p:spPr bwMode="auto">
          <a:xfrm>
            <a:off x="381000" y="4186238"/>
            <a:ext cx="419100" cy="385762"/>
          </a:xfrm>
          <a:prstGeom prst="rect">
            <a:avLst/>
          </a:prstGeom>
          <a:noFill/>
          <a:ln w="9525">
            <a:noFill/>
            <a:miter lim="800000"/>
            <a:headEnd/>
            <a:tailEnd/>
          </a:ln>
        </p:spPr>
      </p:pic>
      <p:pic>
        <p:nvPicPr>
          <p:cNvPr id="13" name="Picture 3" descr="C:\Documents and Settings\gutscheb\Local Settings\Temporary Internet Files\Content.IE5\V4SJ24L6\MC900434665[1].wmf"/>
          <p:cNvPicPr>
            <a:picLocks noChangeAspect="1" noChangeArrowheads="1"/>
          </p:cNvPicPr>
          <p:nvPr/>
        </p:nvPicPr>
        <p:blipFill>
          <a:blip r:embed="rId5" cstate="screen"/>
          <a:srcRect/>
          <a:stretch>
            <a:fillRect/>
          </a:stretch>
        </p:blipFill>
        <p:spPr bwMode="auto">
          <a:xfrm>
            <a:off x="381000" y="4643438"/>
            <a:ext cx="419100" cy="385762"/>
          </a:xfrm>
          <a:prstGeom prst="rect">
            <a:avLst/>
          </a:prstGeom>
          <a:noFill/>
          <a:ln w="9525">
            <a:noFill/>
            <a:miter lim="800000"/>
            <a:headEnd/>
            <a:tailEnd/>
          </a:ln>
        </p:spPr>
      </p:pic>
      <p:sp>
        <p:nvSpPr>
          <p:cNvPr id="17" name="Freeform 16"/>
          <p:cNvSpPr/>
          <p:nvPr/>
        </p:nvSpPr>
        <p:spPr>
          <a:xfrm>
            <a:off x="304800" y="5638800"/>
            <a:ext cx="365125" cy="346075"/>
          </a:xfrm>
          <a:custGeom>
            <a:avLst/>
            <a:gdLst>
              <a:gd name="connsiteX0" fmla="*/ 0 w 364348"/>
              <a:gd name="connsiteY0" fmla="*/ 87085 h 345315"/>
              <a:gd name="connsiteX1" fmla="*/ 29029 w 364348"/>
              <a:gd name="connsiteY1" fmla="*/ 43542 h 345315"/>
              <a:gd name="connsiteX2" fmla="*/ 116115 w 364348"/>
              <a:gd name="connsiteY2" fmla="*/ 14514 h 345315"/>
              <a:gd name="connsiteX3" fmla="*/ 275772 w 364348"/>
              <a:gd name="connsiteY3" fmla="*/ 29028 h 345315"/>
              <a:gd name="connsiteX4" fmla="*/ 319315 w 364348"/>
              <a:gd name="connsiteY4" fmla="*/ 43542 h 345315"/>
              <a:gd name="connsiteX5" fmla="*/ 362858 w 364348"/>
              <a:gd name="connsiteY5" fmla="*/ 130628 h 345315"/>
              <a:gd name="connsiteX6" fmla="*/ 348343 w 364348"/>
              <a:gd name="connsiteY6" fmla="*/ 304800 h 345315"/>
              <a:gd name="connsiteX7" fmla="*/ 304800 w 364348"/>
              <a:gd name="connsiteY7" fmla="*/ 333828 h 345315"/>
              <a:gd name="connsiteX8" fmla="*/ 87086 w 364348"/>
              <a:gd name="connsiteY8" fmla="*/ 319314 h 345315"/>
              <a:gd name="connsiteX9" fmla="*/ 58058 w 364348"/>
              <a:gd name="connsiteY9" fmla="*/ 217714 h 345315"/>
              <a:gd name="connsiteX10" fmla="*/ 43543 w 364348"/>
              <a:gd name="connsiteY10" fmla="*/ 174171 h 345315"/>
              <a:gd name="connsiteX11" fmla="*/ 58058 w 364348"/>
              <a:gd name="connsiteY11" fmla="*/ 43542 h 345315"/>
              <a:gd name="connsiteX12" fmla="*/ 87086 w 364348"/>
              <a:gd name="connsiteY12" fmla="*/ 0 h 345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64348" h="345315">
                <a:moveTo>
                  <a:pt x="0" y="87085"/>
                </a:moveTo>
                <a:cubicBezTo>
                  <a:pt x="9676" y="72571"/>
                  <a:pt x="14236" y="52787"/>
                  <a:pt x="29029" y="43542"/>
                </a:cubicBezTo>
                <a:cubicBezTo>
                  <a:pt x="54977" y="27325"/>
                  <a:pt x="116115" y="14514"/>
                  <a:pt x="116115" y="14514"/>
                </a:cubicBezTo>
                <a:cubicBezTo>
                  <a:pt x="169334" y="19352"/>
                  <a:pt x="222871" y="21471"/>
                  <a:pt x="275772" y="29028"/>
                </a:cubicBezTo>
                <a:cubicBezTo>
                  <a:pt x="290918" y="31192"/>
                  <a:pt x="307368" y="33985"/>
                  <a:pt x="319315" y="43542"/>
                </a:cubicBezTo>
                <a:cubicBezTo>
                  <a:pt x="344892" y="64003"/>
                  <a:pt x="353297" y="101945"/>
                  <a:pt x="362858" y="130628"/>
                </a:cubicBezTo>
                <a:cubicBezTo>
                  <a:pt x="358020" y="188685"/>
                  <a:pt x="364348" y="248783"/>
                  <a:pt x="348343" y="304800"/>
                </a:cubicBezTo>
                <a:cubicBezTo>
                  <a:pt x="343551" y="321573"/>
                  <a:pt x="322217" y="332860"/>
                  <a:pt x="304800" y="333828"/>
                </a:cubicBezTo>
                <a:cubicBezTo>
                  <a:pt x="232180" y="337862"/>
                  <a:pt x="159657" y="324152"/>
                  <a:pt x="87086" y="319314"/>
                </a:cubicBezTo>
                <a:cubicBezTo>
                  <a:pt x="52280" y="214892"/>
                  <a:pt x="94516" y="345315"/>
                  <a:pt x="58058" y="217714"/>
                </a:cubicBezTo>
                <a:cubicBezTo>
                  <a:pt x="53855" y="203003"/>
                  <a:pt x="48381" y="188685"/>
                  <a:pt x="43543" y="174171"/>
                </a:cubicBezTo>
                <a:cubicBezTo>
                  <a:pt x="48381" y="130628"/>
                  <a:pt x="47432" y="86045"/>
                  <a:pt x="58058" y="43542"/>
                </a:cubicBezTo>
                <a:cubicBezTo>
                  <a:pt x="62289" y="26619"/>
                  <a:pt x="87086" y="0"/>
                  <a:pt x="87086" y="0"/>
                </a:cubicBezTo>
              </a:path>
            </a:pathLst>
          </a:custGeom>
          <a:ln w="5715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solidFill>
                <a:prstClr val="black"/>
              </a:solidFill>
            </a:endParaRPr>
          </a:p>
        </p:txBody>
      </p:sp>
      <p:sp>
        <p:nvSpPr>
          <p:cNvPr id="15" name="TextBox 14"/>
          <p:cNvSpPr txBox="1"/>
          <p:nvPr/>
        </p:nvSpPr>
        <p:spPr>
          <a:xfrm>
            <a:off x="304800" y="228600"/>
            <a:ext cx="4529638" cy="400110"/>
          </a:xfrm>
          <a:prstGeom prst="rect">
            <a:avLst/>
          </a:prstGeom>
          <a:noFill/>
        </p:spPr>
        <p:txBody>
          <a:bodyPr wrap="none">
            <a:spAutoFit/>
          </a:bodyPr>
          <a:lstStyle/>
          <a:p>
            <a:pPr>
              <a:defRPr/>
            </a:pPr>
            <a:r>
              <a:rPr lang="en-US" sz="2000" b="1" dirty="0">
                <a:solidFill>
                  <a:prstClr val="black"/>
                </a:solidFill>
                <a:latin typeface="Calibri"/>
              </a:rPr>
              <a:t>Small Business &amp; Entrepreneurs Pathway</a:t>
            </a:r>
          </a:p>
        </p:txBody>
      </p:sp>
      <p:sp>
        <p:nvSpPr>
          <p:cNvPr id="18" name="Rounded Rectangle 17">
            <a:hlinkHover r:id="" action="ppaction://noaction" highlightClick="1"/>
          </p:cNvPr>
          <p:cNvSpPr/>
          <p:nvPr/>
        </p:nvSpPr>
        <p:spPr>
          <a:xfrm>
            <a:off x="304800" y="2286000"/>
            <a:ext cx="4495800" cy="3810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21" name="Rounded Rectangular Callout 20"/>
          <p:cNvSpPr/>
          <p:nvPr/>
        </p:nvSpPr>
        <p:spPr>
          <a:xfrm>
            <a:off x="1143000" y="1143000"/>
            <a:ext cx="1981200" cy="762000"/>
          </a:xfrm>
          <a:prstGeom prst="wedgeRoundRectCallout">
            <a:avLst>
              <a:gd name="adj1" fmla="val -32555"/>
              <a:gd name="adj2" fmla="val 104405"/>
              <a:gd name="adj3" fmla="val 16667"/>
            </a:avLst>
          </a:prstGeom>
          <a:solidFill>
            <a:schemeClr val="accent5">
              <a:lumMod val="75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en-US" sz="2000" b="1" dirty="0">
                <a:solidFill>
                  <a:prstClr val="white"/>
                </a:solidFill>
              </a:rPr>
              <a:t>Guiding question</a:t>
            </a:r>
          </a:p>
        </p:txBody>
      </p:sp>
      <p:sp>
        <p:nvSpPr>
          <p:cNvPr id="22" name="Rounded Rectangular Callout 21"/>
          <p:cNvSpPr/>
          <p:nvPr/>
        </p:nvSpPr>
        <p:spPr>
          <a:xfrm>
            <a:off x="6781800" y="4800600"/>
            <a:ext cx="1981200" cy="762000"/>
          </a:xfrm>
          <a:prstGeom prst="wedgeRoundRectCallout">
            <a:avLst>
              <a:gd name="adj1" fmla="val -60903"/>
              <a:gd name="adj2" fmla="val -105533"/>
              <a:gd name="adj3" fmla="val 16667"/>
            </a:avLst>
          </a:prstGeom>
          <a:solidFill>
            <a:schemeClr val="accent5">
              <a:lumMod val="75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en-US" sz="2000" b="1" dirty="0">
                <a:solidFill>
                  <a:prstClr val="white"/>
                </a:solidFill>
              </a:rPr>
              <a:t>Resources for each action</a:t>
            </a:r>
          </a:p>
        </p:txBody>
      </p:sp>
      <p:sp>
        <p:nvSpPr>
          <p:cNvPr id="23" name="Rounded Rectangular Callout 22"/>
          <p:cNvSpPr/>
          <p:nvPr/>
        </p:nvSpPr>
        <p:spPr>
          <a:xfrm>
            <a:off x="6629400" y="2286000"/>
            <a:ext cx="1981200" cy="1143000"/>
          </a:xfrm>
          <a:prstGeom prst="wedgeRoundRectCallout">
            <a:avLst>
              <a:gd name="adj1" fmla="val -50870"/>
              <a:gd name="adj2" fmla="val -89881"/>
              <a:gd name="adj3" fmla="val 16667"/>
            </a:avLst>
          </a:prstGeom>
          <a:solidFill>
            <a:schemeClr val="accent5">
              <a:lumMod val="75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en-US" sz="2000" b="1" dirty="0">
                <a:solidFill>
                  <a:prstClr val="white"/>
                </a:solidFill>
              </a:rPr>
              <a:t>Remember to integrate other approaches</a:t>
            </a:r>
          </a:p>
        </p:txBody>
      </p:sp>
      <p:pic>
        <p:nvPicPr>
          <p:cNvPr id="19" name="Picture 2"/>
          <p:cNvPicPr>
            <a:picLocks noChangeAspect="1" noChangeArrowheads="1"/>
          </p:cNvPicPr>
          <p:nvPr/>
        </p:nvPicPr>
        <p:blipFill>
          <a:blip r:embed="rId6" cstate="screen"/>
          <a:srcRect/>
          <a:stretch>
            <a:fillRect/>
          </a:stretch>
        </p:blipFill>
        <p:spPr bwMode="auto">
          <a:xfrm>
            <a:off x="685800" y="1371600"/>
            <a:ext cx="8296275" cy="4772025"/>
          </a:xfrm>
          <a:prstGeom prst="rect">
            <a:avLst/>
          </a:prstGeom>
          <a:noFill/>
          <a:ln w="9525" cmpd="sng">
            <a:solidFill>
              <a:srgbClr val="008080"/>
            </a:solidFill>
            <a:miter lim="800000"/>
            <a:headEnd/>
            <a:tailEnd/>
          </a:ln>
        </p:spPr>
      </p:pic>
    </p:spTree>
    <p:custDataLst>
      <p:tags r:id="rId1"/>
    </p:custDataLst>
  </p:cSld>
  <p:clrMapOvr>
    <a:masterClrMapping/>
  </p:clrMapOvr>
  <p:transition advTm="14292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8675"/>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nodeType="afterEffect">
                                  <p:stCondLst>
                                    <p:cond delay="500"/>
                                  </p:stCondLst>
                                  <p:childTnLst>
                                    <p:set>
                                      <p:cBhvr>
                                        <p:cTn id="15" dur="1" fill="hold">
                                          <p:stCondLst>
                                            <p:cond delay="0"/>
                                          </p:stCondLst>
                                        </p:cTn>
                                        <p:tgtEl>
                                          <p:spTgt spid="11"/>
                                        </p:tgtEl>
                                        <p:attrNameLst>
                                          <p:attrName>style.visibility</p:attrName>
                                        </p:attrNameLst>
                                      </p:cBhvr>
                                      <p:to>
                                        <p:strVal val="visible"/>
                                      </p:to>
                                    </p:set>
                                  </p:childTnLst>
                                </p:cTn>
                              </p:par>
                            </p:childTnLst>
                          </p:cTn>
                        </p:par>
                        <p:par>
                          <p:cTn id="16" fill="hold">
                            <p:stCondLst>
                              <p:cond delay="500"/>
                            </p:stCondLst>
                            <p:childTnLst>
                              <p:par>
                                <p:cTn id="17" presetID="1" presetClass="entr" presetSubtype="0" fill="hold" nodeType="afterEffect">
                                  <p:stCondLst>
                                    <p:cond delay="500"/>
                                  </p:stCondLst>
                                  <p:childTnLst>
                                    <p:set>
                                      <p:cBhvr>
                                        <p:cTn id="18" dur="1" fill="hold">
                                          <p:stCondLst>
                                            <p:cond delay="0"/>
                                          </p:stCondLst>
                                        </p:cTn>
                                        <p:tgtEl>
                                          <p:spTgt spid="12"/>
                                        </p:tgtEl>
                                        <p:attrNameLst>
                                          <p:attrName>style.visibility</p:attrName>
                                        </p:attrNameLst>
                                      </p:cBhvr>
                                      <p:to>
                                        <p:strVal val="visible"/>
                                      </p:to>
                                    </p:set>
                                  </p:childTnLst>
                                </p:cTn>
                              </p:par>
                            </p:childTnLst>
                          </p:cTn>
                        </p:par>
                        <p:par>
                          <p:cTn id="19" fill="hold">
                            <p:stCondLst>
                              <p:cond delay="1000"/>
                            </p:stCondLst>
                            <p:childTnLst>
                              <p:par>
                                <p:cTn id="20" presetID="1" presetClass="entr" presetSubtype="0" fill="hold" nodeType="afterEffect">
                                  <p:stCondLst>
                                    <p:cond delay="500"/>
                                  </p:stCondLst>
                                  <p:childTnLst>
                                    <p:set>
                                      <p:cBhvr>
                                        <p:cTn id="21" dur="1" fill="hold">
                                          <p:stCondLst>
                                            <p:cond delay="0"/>
                                          </p:stCondLst>
                                        </p:cTn>
                                        <p:tgtEl>
                                          <p:spTgt spid="13"/>
                                        </p:tgtEl>
                                        <p:attrNameLst>
                                          <p:attrName>style.visibility</p:attrName>
                                        </p:attrNameLst>
                                      </p:cBhvr>
                                      <p:to>
                                        <p:strVal val="visible"/>
                                      </p:to>
                                    </p:set>
                                  </p:childTnLst>
                                </p:cTn>
                              </p:par>
                            </p:childTnLst>
                          </p:cTn>
                        </p:par>
                        <p:par>
                          <p:cTn id="22" fill="hold">
                            <p:stCondLst>
                              <p:cond delay="1500"/>
                            </p:stCondLst>
                            <p:childTnLst>
                              <p:par>
                                <p:cTn id="23" presetID="1" presetClass="entr" presetSubtype="0" fill="hold" nodeType="afterEffect">
                                  <p:stCondLst>
                                    <p:cond delay="1000"/>
                                  </p:stCondLst>
                                  <p:childTnLst>
                                    <p:set>
                                      <p:cBhvr>
                                        <p:cTn id="24" dur="1" fill="hold">
                                          <p:stCondLst>
                                            <p:cond delay="0"/>
                                          </p:stCondLst>
                                        </p:cTn>
                                        <p:tgtEl>
                                          <p:spTgt spid="1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9"/>
                                        </p:tgtEl>
                                        <p:attrNameLst>
                                          <p:attrName>style.visibility</p:attrName>
                                        </p:attrNameLst>
                                      </p:cBhvr>
                                      <p:to>
                                        <p:strVal val="visible"/>
                                      </p:to>
                                    </p:set>
                                  </p:childTnLst>
                                  <p:subTnLst>
                                    <p:set>
                                      <p:cBhvr override="childStyle">
                                        <p:cTn dur="1" fill="hold" display="0" masterRel="nextClick" afterEffect="1"/>
                                        <p:tgtEl>
                                          <p:spTgt spid="19"/>
                                        </p:tgtEl>
                                        <p:attrNameLst>
                                          <p:attrName>style.visibility</p:attrName>
                                        </p:attrNameLst>
                                      </p:cBhvr>
                                      <p:to>
                                        <p:strVal val="hidden"/>
                                      </p:to>
                                    </p:set>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1" grpId="0" animBg="1"/>
      <p:bldP spid="22" grpId="0" animBg="1"/>
      <p:bldP spid="23"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cstate="screen"/>
          <a:srcRect/>
          <a:stretch>
            <a:fillRect/>
          </a:stretch>
        </p:blipFill>
        <p:spPr bwMode="auto">
          <a:xfrm>
            <a:off x="762000" y="914400"/>
            <a:ext cx="7661606" cy="5456766"/>
          </a:xfrm>
          <a:prstGeom prst="rect">
            <a:avLst/>
          </a:prstGeom>
          <a:noFill/>
          <a:ln w="9525">
            <a:solidFill>
              <a:schemeClr val="tx1"/>
            </a:solidFill>
            <a:miter lim="800000"/>
            <a:headEnd/>
            <a:tailEnd/>
          </a:ln>
        </p:spPr>
      </p:pic>
      <p:pic>
        <p:nvPicPr>
          <p:cNvPr id="3" name="Picture 2" descr="C:\Documents and Settings\gutscheb\Local Settings\Temporary Internet Files\Content.IE5\V4SJ24L6\MC900434665[1].wmf"/>
          <p:cNvPicPr>
            <a:picLocks noChangeAspect="1" noChangeArrowheads="1"/>
          </p:cNvPicPr>
          <p:nvPr/>
        </p:nvPicPr>
        <p:blipFill>
          <a:blip r:embed="rId4" cstate="screen"/>
          <a:srcRect/>
          <a:stretch>
            <a:fillRect/>
          </a:stretch>
        </p:blipFill>
        <p:spPr bwMode="auto">
          <a:xfrm>
            <a:off x="762000" y="3429000"/>
            <a:ext cx="419100" cy="385763"/>
          </a:xfrm>
          <a:prstGeom prst="rect">
            <a:avLst/>
          </a:prstGeom>
          <a:noFill/>
          <a:ln w="9525">
            <a:noFill/>
            <a:miter lim="800000"/>
            <a:headEnd/>
            <a:tailEnd/>
          </a:ln>
        </p:spPr>
      </p:pic>
      <p:pic>
        <p:nvPicPr>
          <p:cNvPr id="4" name="Picture 3" descr="C:\Documents and Settings\gutscheb\Local Settings\Temporary Internet Files\Content.IE5\V4SJ24L6\MC900434665[1].wmf"/>
          <p:cNvPicPr>
            <a:picLocks noChangeAspect="1" noChangeArrowheads="1"/>
          </p:cNvPicPr>
          <p:nvPr/>
        </p:nvPicPr>
        <p:blipFill>
          <a:blip r:embed="rId4" cstate="screen"/>
          <a:srcRect/>
          <a:stretch>
            <a:fillRect/>
          </a:stretch>
        </p:blipFill>
        <p:spPr bwMode="auto">
          <a:xfrm>
            <a:off x="762000" y="3810000"/>
            <a:ext cx="419100" cy="385763"/>
          </a:xfrm>
          <a:prstGeom prst="rect">
            <a:avLst/>
          </a:prstGeom>
          <a:noFill/>
          <a:ln w="9525">
            <a:noFill/>
            <a:miter lim="800000"/>
            <a:headEnd/>
            <a:tailEnd/>
          </a:ln>
        </p:spPr>
      </p:pic>
      <p:pic>
        <p:nvPicPr>
          <p:cNvPr id="5" name="Picture 4" descr="C:\Documents and Settings\gutscheb\Local Settings\Temporary Internet Files\Content.IE5\V4SJ24L6\MC900434665[1].wmf"/>
          <p:cNvPicPr>
            <a:picLocks noChangeAspect="1" noChangeArrowheads="1"/>
          </p:cNvPicPr>
          <p:nvPr/>
        </p:nvPicPr>
        <p:blipFill>
          <a:blip r:embed="rId4" cstate="screen"/>
          <a:srcRect/>
          <a:stretch>
            <a:fillRect/>
          </a:stretch>
        </p:blipFill>
        <p:spPr bwMode="auto">
          <a:xfrm>
            <a:off x="685800" y="5791200"/>
            <a:ext cx="419100" cy="385763"/>
          </a:xfrm>
          <a:prstGeom prst="rect">
            <a:avLst/>
          </a:prstGeom>
          <a:noFill/>
          <a:ln w="9525">
            <a:noFill/>
            <a:miter lim="800000"/>
            <a:headEnd/>
            <a:tailEnd/>
          </a:ln>
        </p:spPr>
      </p:pic>
      <p:sp>
        <p:nvSpPr>
          <p:cNvPr id="6" name="Freeform 5"/>
          <p:cNvSpPr/>
          <p:nvPr/>
        </p:nvSpPr>
        <p:spPr>
          <a:xfrm>
            <a:off x="685800" y="5029200"/>
            <a:ext cx="365125" cy="346075"/>
          </a:xfrm>
          <a:custGeom>
            <a:avLst/>
            <a:gdLst>
              <a:gd name="connsiteX0" fmla="*/ 0 w 364348"/>
              <a:gd name="connsiteY0" fmla="*/ 87085 h 345315"/>
              <a:gd name="connsiteX1" fmla="*/ 29029 w 364348"/>
              <a:gd name="connsiteY1" fmla="*/ 43542 h 345315"/>
              <a:gd name="connsiteX2" fmla="*/ 116115 w 364348"/>
              <a:gd name="connsiteY2" fmla="*/ 14514 h 345315"/>
              <a:gd name="connsiteX3" fmla="*/ 275772 w 364348"/>
              <a:gd name="connsiteY3" fmla="*/ 29028 h 345315"/>
              <a:gd name="connsiteX4" fmla="*/ 319315 w 364348"/>
              <a:gd name="connsiteY4" fmla="*/ 43542 h 345315"/>
              <a:gd name="connsiteX5" fmla="*/ 362858 w 364348"/>
              <a:gd name="connsiteY5" fmla="*/ 130628 h 345315"/>
              <a:gd name="connsiteX6" fmla="*/ 348343 w 364348"/>
              <a:gd name="connsiteY6" fmla="*/ 304800 h 345315"/>
              <a:gd name="connsiteX7" fmla="*/ 304800 w 364348"/>
              <a:gd name="connsiteY7" fmla="*/ 333828 h 345315"/>
              <a:gd name="connsiteX8" fmla="*/ 87086 w 364348"/>
              <a:gd name="connsiteY8" fmla="*/ 319314 h 345315"/>
              <a:gd name="connsiteX9" fmla="*/ 58058 w 364348"/>
              <a:gd name="connsiteY9" fmla="*/ 217714 h 345315"/>
              <a:gd name="connsiteX10" fmla="*/ 43543 w 364348"/>
              <a:gd name="connsiteY10" fmla="*/ 174171 h 345315"/>
              <a:gd name="connsiteX11" fmla="*/ 58058 w 364348"/>
              <a:gd name="connsiteY11" fmla="*/ 43542 h 345315"/>
              <a:gd name="connsiteX12" fmla="*/ 87086 w 364348"/>
              <a:gd name="connsiteY12" fmla="*/ 0 h 345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64348" h="345315">
                <a:moveTo>
                  <a:pt x="0" y="87085"/>
                </a:moveTo>
                <a:cubicBezTo>
                  <a:pt x="9676" y="72571"/>
                  <a:pt x="14236" y="52787"/>
                  <a:pt x="29029" y="43542"/>
                </a:cubicBezTo>
                <a:cubicBezTo>
                  <a:pt x="54977" y="27325"/>
                  <a:pt x="116115" y="14514"/>
                  <a:pt x="116115" y="14514"/>
                </a:cubicBezTo>
                <a:cubicBezTo>
                  <a:pt x="169334" y="19352"/>
                  <a:pt x="222871" y="21471"/>
                  <a:pt x="275772" y="29028"/>
                </a:cubicBezTo>
                <a:cubicBezTo>
                  <a:pt x="290918" y="31192"/>
                  <a:pt x="307368" y="33985"/>
                  <a:pt x="319315" y="43542"/>
                </a:cubicBezTo>
                <a:cubicBezTo>
                  <a:pt x="344892" y="64003"/>
                  <a:pt x="353297" y="101945"/>
                  <a:pt x="362858" y="130628"/>
                </a:cubicBezTo>
                <a:cubicBezTo>
                  <a:pt x="358020" y="188685"/>
                  <a:pt x="364348" y="248783"/>
                  <a:pt x="348343" y="304800"/>
                </a:cubicBezTo>
                <a:cubicBezTo>
                  <a:pt x="343551" y="321573"/>
                  <a:pt x="322217" y="332860"/>
                  <a:pt x="304800" y="333828"/>
                </a:cubicBezTo>
                <a:cubicBezTo>
                  <a:pt x="232180" y="337862"/>
                  <a:pt x="159657" y="324152"/>
                  <a:pt x="87086" y="319314"/>
                </a:cubicBezTo>
                <a:cubicBezTo>
                  <a:pt x="52280" y="214892"/>
                  <a:pt x="94516" y="345315"/>
                  <a:pt x="58058" y="217714"/>
                </a:cubicBezTo>
                <a:cubicBezTo>
                  <a:pt x="53855" y="203003"/>
                  <a:pt x="48381" y="188685"/>
                  <a:pt x="43543" y="174171"/>
                </a:cubicBezTo>
                <a:cubicBezTo>
                  <a:pt x="48381" y="130628"/>
                  <a:pt x="47432" y="86045"/>
                  <a:pt x="58058" y="43542"/>
                </a:cubicBezTo>
                <a:cubicBezTo>
                  <a:pt x="62289" y="26619"/>
                  <a:pt x="87086" y="0"/>
                  <a:pt x="87086" y="0"/>
                </a:cubicBezTo>
              </a:path>
            </a:pathLst>
          </a:custGeom>
          <a:ln w="5715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solidFill>
                <a:prstClr val="black"/>
              </a:solidFill>
            </a:endParaRPr>
          </a:p>
        </p:txBody>
      </p:sp>
      <p:pic>
        <p:nvPicPr>
          <p:cNvPr id="7" name="Picture 6" descr="C:\Documents and Settings\gutscheb\Local Settings\Temporary Internet Files\Content.IE5\V4SJ24L6\MC900434665[1].wmf"/>
          <p:cNvPicPr>
            <a:picLocks noChangeAspect="1" noChangeArrowheads="1"/>
          </p:cNvPicPr>
          <p:nvPr/>
        </p:nvPicPr>
        <p:blipFill>
          <a:blip r:embed="rId4" cstate="screen"/>
          <a:srcRect/>
          <a:stretch>
            <a:fillRect/>
          </a:stretch>
        </p:blipFill>
        <p:spPr bwMode="auto">
          <a:xfrm>
            <a:off x="685800" y="5410200"/>
            <a:ext cx="419100" cy="385763"/>
          </a:xfrm>
          <a:prstGeom prst="rect">
            <a:avLst/>
          </a:prstGeom>
          <a:noFill/>
          <a:ln w="9525">
            <a:noFill/>
            <a:miter lim="800000"/>
            <a:headEnd/>
            <a:tailEnd/>
          </a:ln>
        </p:spPr>
      </p:pic>
      <p:sp>
        <p:nvSpPr>
          <p:cNvPr id="10" name="Freeform 9"/>
          <p:cNvSpPr/>
          <p:nvPr/>
        </p:nvSpPr>
        <p:spPr>
          <a:xfrm>
            <a:off x="685800" y="2514600"/>
            <a:ext cx="365125" cy="346075"/>
          </a:xfrm>
          <a:custGeom>
            <a:avLst/>
            <a:gdLst>
              <a:gd name="connsiteX0" fmla="*/ 0 w 364348"/>
              <a:gd name="connsiteY0" fmla="*/ 87085 h 345315"/>
              <a:gd name="connsiteX1" fmla="*/ 29029 w 364348"/>
              <a:gd name="connsiteY1" fmla="*/ 43542 h 345315"/>
              <a:gd name="connsiteX2" fmla="*/ 116115 w 364348"/>
              <a:gd name="connsiteY2" fmla="*/ 14514 h 345315"/>
              <a:gd name="connsiteX3" fmla="*/ 275772 w 364348"/>
              <a:gd name="connsiteY3" fmla="*/ 29028 h 345315"/>
              <a:gd name="connsiteX4" fmla="*/ 319315 w 364348"/>
              <a:gd name="connsiteY4" fmla="*/ 43542 h 345315"/>
              <a:gd name="connsiteX5" fmla="*/ 362858 w 364348"/>
              <a:gd name="connsiteY5" fmla="*/ 130628 h 345315"/>
              <a:gd name="connsiteX6" fmla="*/ 348343 w 364348"/>
              <a:gd name="connsiteY6" fmla="*/ 304800 h 345315"/>
              <a:gd name="connsiteX7" fmla="*/ 304800 w 364348"/>
              <a:gd name="connsiteY7" fmla="*/ 333828 h 345315"/>
              <a:gd name="connsiteX8" fmla="*/ 87086 w 364348"/>
              <a:gd name="connsiteY8" fmla="*/ 319314 h 345315"/>
              <a:gd name="connsiteX9" fmla="*/ 58058 w 364348"/>
              <a:gd name="connsiteY9" fmla="*/ 217714 h 345315"/>
              <a:gd name="connsiteX10" fmla="*/ 43543 w 364348"/>
              <a:gd name="connsiteY10" fmla="*/ 174171 h 345315"/>
              <a:gd name="connsiteX11" fmla="*/ 58058 w 364348"/>
              <a:gd name="connsiteY11" fmla="*/ 43542 h 345315"/>
              <a:gd name="connsiteX12" fmla="*/ 87086 w 364348"/>
              <a:gd name="connsiteY12" fmla="*/ 0 h 345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64348" h="345315">
                <a:moveTo>
                  <a:pt x="0" y="87085"/>
                </a:moveTo>
                <a:cubicBezTo>
                  <a:pt x="9676" y="72571"/>
                  <a:pt x="14236" y="52787"/>
                  <a:pt x="29029" y="43542"/>
                </a:cubicBezTo>
                <a:cubicBezTo>
                  <a:pt x="54977" y="27325"/>
                  <a:pt x="116115" y="14514"/>
                  <a:pt x="116115" y="14514"/>
                </a:cubicBezTo>
                <a:cubicBezTo>
                  <a:pt x="169334" y="19352"/>
                  <a:pt x="222871" y="21471"/>
                  <a:pt x="275772" y="29028"/>
                </a:cubicBezTo>
                <a:cubicBezTo>
                  <a:pt x="290918" y="31192"/>
                  <a:pt x="307368" y="33985"/>
                  <a:pt x="319315" y="43542"/>
                </a:cubicBezTo>
                <a:cubicBezTo>
                  <a:pt x="344892" y="64003"/>
                  <a:pt x="353297" y="101945"/>
                  <a:pt x="362858" y="130628"/>
                </a:cubicBezTo>
                <a:cubicBezTo>
                  <a:pt x="358020" y="188685"/>
                  <a:pt x="364348" y="248783"/>
                  <a:pt x="348343" y="304800"/>
                </a:cubicBezTo>
                <a:cubicBezTo>
                  <a:pt x="343551" y="321573"/>
                  <a:pt x="322217" y="332860"/>
                  <a:pt x="304800" y="333828"/>
                </a:cubicBezTo>
                <a:cubicBezTo>
                  <a:pt x="232180" y="337862"/>
                  <a:pt x="159657" y="324152"/>
                  <a:pt x="87086" y="319314"/>
                </a:cubicBezTo>
                <a:cubicBezTo>
                  <a:pt x="52280" y="214892"/>
                  <a:pt x="94516" y="345315"/>
                  <a:pt x="58058" y="217714"/>
                </a:cubicBezTo>
                <a:cubicBezTo>
                  <a:pt x="53855" y="203003"/>
                  <a:pt x="48381" y="188685"/>
                  <a:pt x="43543" y="174171"/>
                </a:cubicBezTo>
                <a:cubicBezTo>
                  <a:pt x="48381" y="130628"/>
                  <a:pt x="47432" y="86045"/>
                  <a:pt x="58058" y="43542"/>
                </a:cubicBezTo>
                <a:cubicBezTo>
                  <a:pt x="62289" y="26619"/>
                  <a:pt x="87086" y="0"/>
                  <a:pt x="87086" y="0"/>
                </a:cubicBezTo>
              </a:path>
            </a:pathLst>
          </a:custGeom>
          <a:ln w="5715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solidFill>
                <a:prstClr val="black"/>
              </a:solidFill>
            </a:endParaRPr>
          </a:p>
        </p:txBody>
      </p:sp>
      <p:sp>
        <p:nvSpPr>
          <p:cNvPr id="11" name="Freeform 10"/>
          <p:cNvSpPr/>
          <p:nvPr/>
        </p:nvSpPr>
        <p:spPr>
          <a:xfrm>
            <a:off x="685800" y="2895600"/>
            <a:ext cx="365125" cy="346075"/>
          </a:xfrm>
          <a:custGeom>
            <a:avLst/>
            <a:gdLst>
              <a:gd name="connsiteX0" fmla="*/ 0 w 364348"/>
              <a:gd name="connsiteY0" fmla="*/ 87085 h 345315"/>
              <a:gd name="connsiteX1" fmla="*/ 29029 w 364348"/>
              <a:gd name="connsiteY1" fmla="*/ 43542 h 345315"/>
              <a:gd name="connsiteX2" fmla="*/ 116115 w 364348"/>
              <a:gd name="connsiteY2" fmla="*/ 14514 h 345315"/>
              <a:gd name="connsiteX3" fmla="*/ 275772 w 364348"/>
              <a:gd name="connsiteY3" fmla="*/ 29028 h 345315"/>
              <a:gd name="connsiteX4" fmla="*/ 319315 w 364348"/>
              <a:gd name="connsiteY4" fmla="*/ 43542 h 345315"/>
              <a:gd name="connsiteX5" fmla="*/ 362858 w 364348"/>
              <a:gd name="connsiteY5" fmla="*/ 130628 h 345315"/>
              <a:gd name="connsiteX6" fmla="*/ 348343 w 364348"/>
              <a:gd name="connsiteY6" fmla="*/ 304800 h 345315"/>
              <a:gd name="connsiteX7" fmla="*/ 304800 w 364348"/>
              <a:gd name="connsiteY7" fmla="*/ 333828 h 345315"/>
              <a:gd name="connsiteX8" fmla="*/ 87086 w 364348"/>
              <a:gd name="connsiteY8" fmla="*/ 319314 h 345315"/>
              <a:gd name="connsiteX9" fmla="*/ 58058 w 364348"/>
              <a:gd name="connsiteY9" fmla="*/ 217714 h 345315"/>
              <a:gd name="connsiteX10" fmla="*/ 43543 w 364348"/>
              <a:gd name="connsiteY10" fmla="*/ 174171 h 345315"/>
              <a:gd name="connsiteX11" fmla="*/ 58058 w 364348"/>
              <a:gd name="connsiteY11" fmla="*/ 43542 h 345315"/>
              <a:gd name="connsiteX12" fmla="*/ 87086 w 364348"/>
              <a:gd name="connsiteY12" fmla="*/ 0 h 345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64348" h="345315">
                <a:moveTo>
                  <a:pt x="0" y="87085"/>
                </a:moveTo>
                <a:cubicBezTo>
                  <a:pt x="9676" y="72571"/>
                  <a:pt x="14236" y="52787"/>
                  <a:pt x="29029" y="43542"/>
                </a:cubicBezTo>
                <a:cubicBezTo>
                  <a:pt x="54977" y="27325"/>
                  <a:pt x="116115" y="14514"/>
                  <a:pt x="116115" y="14514"/>
                </a:cubicBezTo>
                <a:cubicBezTo>
                  <a:pt x="169334" y="19352"/>
                  <a:pt x="222871" y="21471"/>
                  <a:pt x="275772" y="29028"/>
                </a:cubicBezTo>
                <a:cubicBezTo>
                  <a:pt x="290918" y="31192"/>
                  <a:pt x="307368" y="33985"/>
                  <a:pt x="319315" y="43542"/>
                </a:cubicBezTo>
                <a:cubicBezTo>
                  <a:pt x="344892" y="64003"/>
                  <a:pt x="353297" y="101945"/>
                  <a:pt x="362858" y="130628"/>
                </a:cubicBezTo>
                <a:cubicBezTo>
                  <a:pt x="358020" y="188685"/>
                  <a:pt x="364348" y="248783"/>
                  <a:pt x="348343" y="304800"/>
                </a:cubicBezTo>
                <a:cubicBezTo>
                  <a:pt x="343551" y="321573"/>
                  <a:pt x="322217" y="332860"/>
                  <a:pt x="304800" y="333828"/>
                </a:cubicBezTo>
                <a:cubicBezTo>
                  <a:pt x="232180" y="337862"/>
                  <a:pt x="159657" y="324152"/>
                  <a:pt x="87086" y="319314"/>
                </a:cubicBezTo>
                <a:cubicBezTo>
                  <a:pt x="52280" y="214892"/>
                  <a:pt x="94516" y="345315"/>
                  <a:pt x="58058" y="217714"/>
                </a:cubicBezTo>
                <a:cubicBezTo>
                  <a:pt x="53855" y="203003"/>
                  <a:pt x="48381" y="188685"/>
                  <a:pt x="43543" y="174171"/>
                </a:cubicBezTo>
                <a:cubicBezTo>
                  <a:pt x="48381" y="130628"/>
                  <a:pt x="47432" y="86045"/>
                  <a:pt x="58058" y="43542"/>
                </a:cubicBezTo>
                <a:cubicBezTo>
                  <a:pt x="62289" y="26619"/>
                  <a:pt x="87086" y="0"/>
                  <a:pt x="87086" y="0"/>
                </a:cubicBezTo>
              </a:path>
            </a:pathLst>
          </a:custGeom>
          <a:ln w="5715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solidFill>
                <a:prstClr val="black"/>
              </a:solidFill>
            </a:endParaRPr>
          </a:p>
        </p:txBody>
      </p:sp>
      <p:sp>
        <p:nvSpPr>
          <p:cNvPr id="14" name="Rounded Rectangular Callout 13"/>
          <p:cNvSpPr/>
          <p:nvPr/>
        </p:nvSpPr>
        <p:spPr>
          <a:xfrm>
            <a:off x="6096000" y="2057400"/>
            <a:ext cx="2667000" cy="2133600"/>
          </a:xfrm>
          <a:prstGeom prst="wedgeRoundRectCallout">
            <a:avLst>
              <a:gd name="adj1" fmla="val -65564"/>
              <a:gd name="adj2" fmla="val 109739"/>
              <a:gd name="adj3" fmla="val 16667"/>
            </a:avLst>
          </a:prstGeom>
          <a:solidFill>
            <a:srgbClr val="31859C"/>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en-US" sz="2000" b="1" dirty="0" smtClean="0">
                <a:solidFill>
                  <a:prstClr val="white"/>
                </a:solidFill>
              </a:rPr>
              <a:t>Use the Resources to help you take action. Go to the online version to explore what others have done. </a:t>
            </a:r>
            <a:endParaRPr lang="en-US" sz="2000" b="1" dirty="0">
              <a:solidFill>
                <a:prstClr val="white"/>
              </a:solidFill>
            </a:endParaRPr>
          </a:p>
        </p:txBody>
      </p:sp>
      <p:pic>
        <p:nvPicPr>
          <p:cNvPr id="4099" name="Picture 3"/>
          <p:cNvPicPr>
            <a:picLocks noChangeAspect="1" noChangeArrowheads="1"/>
          </p:cNvPicPr>
          <p:nvPr/>
        </p:nvPicPr>
        <p:blipFill>
          <a:blip r:embed="rId5" cstate="screen"/>
          <a:srcRect/>
          <a:stretch>
            <a:fillRect/>
          </a:stretch>
        </p:blipFill>
        <p:spPr bwMode="auto">
          <a:xfrm>
            <a:off x="2590800" y="762000"/>
            <a:ext cx="6172200" cy="5410200"/>
          </a:xfrm>
          <a:prstGeom prst="rect">
            <a:avLst/>
          </a:prstGeom>
          <a:noFill/>
          <a:ln w="9525">
            <a:solidFill>
              <a:srgbClr val="008080"/>
            </a:solidFill>
            <a:miter lim="800000"/>
            <a:headEnd/>
            <a:tailEnd/>
          </a:ln>
        </p:spPr>
      </p:pic>
      <p:sp>
        <p:nvSpPr>
          <p:cNvPr id="13" name="TextBox 12"/>
          <p:cNvSpPr txBox="1"/>
          <p:nvPr/>
        </p:nvSpPr>
        <p:spPr>
          <a:xfrm>
            <a:off x="304800" y="228600"/>
            <a:ext cx="4360361" cy="461665"/>
          </a:xfrm>
          <a:prstGeom prst="rect">
            <a:avLst/>
          </a:prstGeom>
          <a:noFill/>
        </p:spPr>
        <p:txBody>
          <a:bodyPr wrap="none">
            <a:spAutoFit/>
          </a:bodyPr>
          <a:lstStyle/>
          <a:p>
            <a:pPr>
              <a:defRPr/>
            </a:pPr>
            <a:r>
              <a:rPr lang="en-US" sz="2400" b="1" dirty="0" smtClean="0">
                <a:solidFill>
                  <a:prstClr val="black"/>
                </a:solidFill>
                <a:latin typeface="Calibri"/>
              </a:rPr>
              <a:t>Personal Financial Skills Pathway</a:t>
            </a:r>
            <a:endParaRPr lang="en-US" sz="2400" b="1" dirty="0">
              <a:solidFill>
                <a:prstClr val="black"/>
              </a:solidFill>
              <a:latin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0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ubtitle 2"/>
          <p:cNvSpPr txBox="1">
            <a:spLocks/>
          </p:cNvSpPr>
          <p:nvPr/>
        </p:nvSpPr>
        <p:spPr bwMode="auto">
          <a:xfrm>
            <a:off x="457200" y="3965575"/>
            <a:ext cx="3886200" cy="2892425"/>
          </a:xfrm>
          <a:prstGeom prst="rect">
            <a:avLst/>
          </a:prstGeom>
          <a:noFill/>
          <a:ln w="9525">
            <a:noFill/>
            <a:miter lim="800000"/>
            <a:headEnd/>
            <a:tailEnd/>
          </a:ln>
        </p:spPr>
        <p:txBody>
          <a:bodyPr/>
          <a:lstStyle/>
          <a:p>
            <a:pPr>
              <a:spcBef>
                <a:spcPct val="20000"/>
              </a:spcBef>
              <a:buFont typeface="Arial" charset="0"/>
              <a:buNone/>
            </a:pPr>
            <a:endParaRPr lang="en-US" sz="2400" b="1">
              <a:solidFill>
                <a:srgbClr val="898989"/>
              </a:solidFill>
            </a:endParaRPr>
          </a:p>
        </p:txBody>
      </p:sp>
      <p:sp>
        <p:nvSpPr>
          <p:cNvPr id="58371" name="Title 1"/>
          <p:cNvSpPr txBox="1">
            <a:spLocks/>
          </p:cNvSpPr>
          <p:nvPr/>
        </p:nvSpPr>
        <p:spPr bwMode="auto">
          <a:xfrm>
            <a:off x="457200" y="1524000"/>
            <a:ext cx="4419600" cy="1470025"/>
          </a:xfrm>
          <a:prstGeom prst="rect">
            <a:avLst/>
          </a:prstGeom>
          <a:noFill/>
          <a:ln w="9525">
            <a:noFill/>
            <a:miter lim="800000"/>
            <a:headEnd/>
            <a:tailEnd/>
          </a:ln>
        </p:spPr>
        <p:txBody>
          <a:bodyPr/>
          <a:lstStyle/>
          <a:p>
            <a:r>
              <a:rPr lang="en-US" sz="4400" b="1" dirty="0" smtClean="0">
                <a:solidFill>
                  <a:srgbClr val="7F7F7F"/>
                </a:solidFill>
                <a:latin typeface="Calibri" pitchFamily="34" charset="0"/>
                <a:cs typeface="Arial" charset="0"/>
              </a:rPr>
              <a:t>World Café Breakout</a:t>
            </a:r>
            <a:endParaRPr lang="en-US" sz="4400" b="1" dirty="0">
              <a:solidFill>
                <a:srgbClr val="7F7F7F"/>
              </a:solidFill>
              <a:latin typeface="Calibri" pitchFamily="34" charset="0"/>
              <a:cs typeface="Arial" charset="0"/>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6" name="Title 8"/>
          <p:cNvSpPr>
            <a:spLocks noGrp="1"/>
          </p:cNvSpPr>
          <p:nvPr>
            <p:ph type="title"/>
          </p:nvPr>
        </p:nvSpPr>
        <p:spPr bwMode="auto">
          <a:noFill/>
          <a:ln>
            <a:miter lim="800000"/>
            <a:headEnd/>
            <a:tailEnd/>
          </a:ln>
        </p:spPr>
        <p:txBody>
          <a:bodyPr vert="horz" wrap="square" lIns="91440" tIns="45720" rIns="91440" bIns="45720" numCol="1" anchor="t" anchorCtr="0" compatLnSpc="1">
            <a:prstTxWarp prst="textNoShape">
              <a:avLst/>
            </a:prstTxWarp>
          </a:bodyPr>
          <a:lstStyle/>
          <a:p>
            <a:pPr algn="l"/>
            <a:r>
              <a:rPr lang="en-US" sz="2800" b="1" dirty="0" smtClean="0">
                <a:solidFill>
                  <a:schemeClr val="bg1"/>
                </a:solidFill>
                <a:latin typeface="+mn-lt"/>
                <a:cs typeface="Arial" charset="0"/>
              </a:rPr>
              <a:t>World Café process</a:t>
            </a:r>
          </a:p>
        </p:txBody>
      </p:sp>
      <p:sp>
        <p:nvSpPr>
          <p:cNvPr id="8" name="TextBox 7"/>
          <p:cNvSpPr txBox="1"/>
          <p:nvPr/>
        </p:nvSpPr>
        <p:spPr>
          <a:xfrm>
            <a:off x="457200" y="914400"/>
            <a:ext cx="7613174" cy="5940088"/>
          </a:xfrm>
          <a:prstGeom prst="rect">
            <a:avLst/>
          </a:prstGeom>
          <a:noFill/>
        </p:spPr>
        <p:txBody>
          <a:bodyPr wrap="square" rtlCol="0">
            <a:spAutoFit/>
          </a:bodyPr>
          <a:lstStyle/>
          <a:p>
            <a:pPr marL="457200" indent="-457200">
              <a:buFont typeface="+mj-lt"/>
              <a:buAutoNum type="arabicPeriod"/>
            </a:pPr>
            <a:r>
              <a:rPr lang="en-US" sz="2000" dirty="0" smtClean="0">
                <a:latin typeface="+mn-lt"/>
              </a:rPr>
              <a:t>Take 10 minutes to look through pathways on your own</a:t>
            </a:r>
          </a:p>
          <a:p>
            <a:pPr marL="914400" lvl="1" indent="-457200">
              <a:buFont typeface="Wingdings" pitchFamily="2" charset="2"/>
              <a:buChar char="§"/>
            </a:pPr>
            <a:r>
              <a:rPr lang="en-US" sz="2000" dirty="0" smtClean="0">
                <a:latin typeface="+mn-lt"/>
              </a:rPr>
              <a:t>circle the priorities for what you’d like to do at your library</a:t>
            </a:r>
          </a:p>
          <a:p>
            <a:pPr marL="914400" lvl="1" indent="-457200">
              <a:buFont typeface="Wingdings" pitchFamily="2" charset="2"/>
              <a:buChar char="§"/>
            </a:pPr>
            <a:r>
              <a:rPr lang="en-US" sz="2000" dirty="0" smtClean="0">
                <a:latin typeface="+mn-lt"/>
              </a:rPr>
              <a:t>check off those items already accomplished</a:t>
            </a:r>
            <a:br>
              <a:rPr lang="en-US" sz="2000" dirty="0" smtClean="0">
                <a:latin typeface="+mn-lt"/>
              </a:rPr>
            </a:br>
            <a:endParaRPr lang="en-US" sz="2000" dirty="0" smtClean="0">
              <a:latin typeface="+mn-lt"/>
            </a:endParaRPr>
          </a:p>
          <a:p>
            <a:pPr marL="457200" indent="-457200">
              <a:buFont typeface="+mj-lt"/>
              <a:buAutoNum type="arabicPeriod"/>
            </a:pPr>
            <a:r>
              <a:rPr lang="en-US" sz="2000" dirty="0" smtClean="0">
                <a:latin typeface="+mn-lt"/>
              </a:rPr>
              <a:t>Talk to your table group (20 min)</a:t>
            </a:r>
          </a:p>
          <a:p>
            <a:pPr marL="914400" lvl="1" indent="-457200">
              <a:buFont typeface="Wingdings" pitchFamily="2" charset="2"/>
              <a:buChar char="§"/>
            </a:pPr>
            <a:r>
              <a:rPr lang="en-US" sz="2000" dirty="0" smtClean="0">
                <a:latin typeface="+mn-lt"/>
              </a:rPr>
              <a:t>discuss your priorities from the pathways</a:t>
            </a:r>
          </a:p>
          <a:p>
            <a:pPr marL="914400" lvl="1" indent="-457200">
              <a:buFont typeface="Wingdings" pitchFamily="2" charset="2"/>
              <a:buChar char="§"/>
            </a:pPr>
            <a:r>
              <a:rPr lang="en-US" sz="2000" dirty="0" smtClean="0">
                <a:latin typeface="+mn-lt"/>
              </a:rPr>
              <a:t>share needs, experiences, resources, ideas</a:t>
            </a:r>
          </a:p>
          <a:p>
            <a:pPr marL="914400" lvl="1" indent="-457200">
              <a:buFont typeface="Wingdings" pitchFamily="2" charset="2"/>
              <a:buChar char="§"/>
            </a:pPr>
            <a:r>
              <a:rPr lang="en-US" sz="2000" dirty="0" smtClean="0">
                <a:latin typeface="+mn-lt"/>
              </a:rPr>
              <a:t>write, doodle and draw key ideas on the paper </a:t>
            </a:r>
          </a:p>
          <a:p>
            <a:pPr marL="914400" lvl="1" indent="-457200">
              <a:buFont typeface="+mj-lt"/>
              <a:buAutoNum type="arabicPeriod"/>
            </a:pPr>
            <a:endParaRPr lang="en-US" sz="2000" dirty="0" smtClean="0">
              <a:latin typeface="+mn-lt"/>
            </a:endParaRPr>
          </a:p>
          <a:p>
            <a:pPr marL="457200" lvl="0" indent="-457200">
              <a:buFont typeface="+mj-lt"/>
              <a:buAutoNum type="arabicPeriod"/>
            </a:pPr>
            <a:r>
              <a:rPr lang="en-US" sz="2000" dirty="0" smtClean="0">
                <a:solidFill>
                  <a:prstClr val="black"/>
                </a:solidFill>
                <a:latin typeface="+mn-lt"/>
              </a:rPr>
              <a:t>Move to a new table on the other side of the room (20 min)</a:t>
            </a:r>
          </a:p>
          <a:p>
            <a:pPr marL="914400" lvl="1" indent="-457200">
              <a:buFont typeface="Wingdings" pitchFamily="2" charset="2"/>
              <a:buChar char="§"/>
            </a:pPr>
            <a:r>
              <a:rPr lang="en-US" sz="2000" dirty="0" smtClean="0">
                <a:solidFill>
                  <a:prstClr val="black"/>
                </a:solidFill>
                <a:latin typeface="+mn-lt"/>
              </a:rPr>
              <a:t>review the notes from the previous group and summarize verbally for each other</a:t>
            </a:r>
          </a:p>
          <a:p>
            <a:pPr marL="914400" lvl="1" indent="-457200">
              <a:buFont typeface="Wingdings" pitchFamily="2" charset="2"/>
              <a:buChar char="§"/>
            </a:pPr>
            <a:r>
              <a:rPr lang="en-US" sz="2000" i="1" dirty="0" smtClean="0">
                <a:solidFill>
                  <a:prstClr val="black"/>
                </a:solidFill>
                <a:latin typeface="+mn-lt"/>
              </a:rPr>
              <a:t>everyone</a:t>
            </a:r>
            <a:r>
              <a:rPr lang="en-US" sz="2000" dirty="0" smtClean="0">
                <a:solidFill>
                  <a:prstClr val="black"/>
                </a:solidFill>
                <a:latin typeface="+mn-lt"/>
              </a:rPr>
              <a:t> shake it up and regroup with different people</a:t>
            </a:r>
          </a:p>
          <a:p>
            <a:pPr marL="914400" lvl="1" indent="-457200">
              <a:buFont typeface="Wingdings" pitchFamily="2" charset="2"/>
              <a:buChar char="§"/>
            </a:pPr>
            <a:r>
              <a:rPr lang="en-US" sz="2000" dirty="0" smtClean="0">
                <a:solidFill>
                  <a:prstClr val="black"/>
                </a:solidFill>
                <a:latin typeface="+mn-lt"/>
              </a:rPr>
              <a:t>write, doodle and draw key ideas on top of what’s already there</a:t>
            </a:r>
          </a:p>
          <a:p>
            <a:pPr marL="914400" lvl="1" indent="-457200">
              <a:buFont typeface="+mj-lt"/>
              <a:buAutoNum type="arabicPeriod"/>
            </a:pPr>
            <a:endParaRPr lang="en-US" sz="2000" dirty="0" smtClean="0">
              <a:solidFill>
                <a:prstClr val="black"/>
              </a:solidFill>
              <a:latin typeface="+mn-lt"/>
            </a:endParaRPr>
          </a:p>
          <a:p>
            <a:pPr marL="457200" lvl="0" indent="-457200">
              <a:buFont typeface="+mj-lt"/>
              <a:buAutoNum type="arabicPeriod"/>
            </a:pPr>
            <a:r>
              <a:rPr lang="en-US" sz="2000" dirty="0" smtClean="0">
                <a:solidFill>
                  <a:prstClr val="black"/>
                </a:solidFill>
                <a:latin typeface="Calibri"/>
              </a:rPr>
              <a:t>Identify one person from each table to summarize the ideas shared for the whole room(10 min)</a:t>
            </a:r>
          </a:p>
          <a:p>
            <a:pPr marL="914400" lvl="1" indent="-457200"/>
            <a:endParaRPr lang="en-US" sz="2000" dirty="0" smtClean="0">
              <a:latin typeface="+mn-lt"/>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alphaModFix amt="75000"/>
            <a:lum/>
          </a:blip>
          <a:srcRect/>
          <a:stretch>
            <a:fillRect l="-3000" r="-3000"/>
          </a:stretch>
        </a:blipFill>
        <a:effectLst/>
      </p:bgPr>
    </p:bg>
    <p:spTree>
      <p:nvGrpSpPr>
        <p:cNvPr id="1" name=""/>
        <p:cNvGrpSpPr/>
        <p:nvPr/>
      </p:nvGrpSpPr>
      <p:grpSpPr>
        <a:xfrm>
          <a:off x="0" y="0"/>
          <a:ext cx="0" cy="0"/>
          <a:chOff x="0" y="0"/>
          <a:chExt cx="0" cy="0"/>
        </a:xfrm>
      </p:grpSpPr>
      <p:sp>
        <p:nvSpPr>
          <p:cNvPr id="59396" name="Title 8"/>
          <p:cNvSpPr>
            <a:spLocks noGrp="1"/>
          </p:cNvSpPr>
          <p:nvPr>
            <p:ph type="title"/>
          </p:nvPr>
        </p:nvSpPr>
        <p:spPr bwMode="auto">
          <a:noFill/>
          <a:ln>
            <a:miter lim="800000"/>
            <a:headEnd/>
            <a:tailEnd/>
          </a:ln>
        </p:spPr>
        <p:txBody>
          <a:bodyPr vert="horz" wrap="square" lIns="91440" tIns="45720" rIns="91440" bIns="45720" numCol="1" anchor="t" anchorCtr="0" compatLnSpc="1">
            <a:prstTxWarp prst="textNoShape">
              <a:avLst/>
            </a:prstTxWarp>
          </a:bodyPr>
          <a:lstStyle/>
          <a:p>
            <a:pPr algn="l"/>
            <a:r>
              <a:rPr lang="en-US" sz="2800" b="1" dirty="0" smtClean="0">
                <a:solidFill>
                  <a:schemeClr val="bg1"/>
                </a:solidFill>
                <a:latin typeface="+mn-lt"/>
                <a:cs typeface="Arial" charset="0"/>
              </a:rPr>
              <a:t>World Café etiquette</a:t>
            </a:r>
          </a:p>
        </p:txBody>
      </p:sp>
      <p:sp>
        <p:nvSpPr>
          <p:cNvPr id="10" name="Content Placeholder 2"/>
          <p:cNvSpPr txBox="1">
            <a:spLocks/>
          </p:cNvSpPr>
          <p:nvPr/>
        </p:nvSpPr>
        <p:spPr>
          <a:xfrm>
            <a:off x="457200" y="1570038"/>
            <a:ext cx="8229600" cy="4906962"/>
          </a:xfrm>
          <a:prstGeom prst="rect">
            <a:avLst/>
          </a:prstGeom>
        </p:spPr>
        <p:txBody>
          <a:bodyPr/>
          <a:lstStyle/>
          <a:p>
            <a:pPr marL="342900" indent="-342900" fontAlgn="auto">
              <a:spcBef>
                <a:spcPct val="20000"/>
              </a:spcBef>
              <a:spcAft>
                <a:spcPts val="0"/>
              </a:spcAft>
              <a:buFont typeface="Arial" pitchFamily="34" charset="0"/>
              <a:buChar char="•"/>
              <a:defRPr/>
            </a:pPr>
            <a:endParaRPr lang="en-US" sz="3200" b="1" dirty="0">
              <a:latin typeface="+mn-lt"/>
            </a:endParaRPr>
          </a:p>
        </p:txBody>
      </p:sp>
      <p:sp>
        <p:nvSpPr>
          <p:cNvPr id="8" name="TextBox 7"/>
          <p:cNvSpPr txBox="1"/>
          <p:nvPr/>
        </p:nvSpPr>
        <p:spPr>
          <a:xfrm>
            <a:off x="1295400" y="1295400"/>
            <a:ext cx="5562600" cy="4832092"/>
          </a:xfrm>
          <a:prstGeom prst="rect">
            <a:avLst/>
          </a:prstGeom>
          <a:solidFill>
            <a:srgbClr val="FFFFFF">
              <a:alpha val="50196"/>
            </a:srgbClr>
          </a:solidFill>
        </p:spPr>
        <p:txBody>
          <a:bodyPr wrap="square" rtlCol="0">
            <a:spAutoFit/>
          </a:bodyPr>
          <a:lstStyle/>
          <a:p>
            <a:pPr marL="457200" indent="-457200">
              <a:buClr>
                <a:srgbClr val="008080"/>
              </a:buClr>
              <a:buSzPct val="125000"/>
              <a:buFont typeface="Wingdings" pitchFamily="2" charset="2"/>
              <a:buChar char="§"/>
            </a:pPr>
            <a:r>
              <a:rPr lang="en-US" sz="2200" b="1" dirty="0" smtClean="0">
                <a:latin typeface="+mn-lt"/>
              </a:rPr>
              <a:t>Focus on what matters to you.</a:t>
            </a:r>
            <a:br>
              <a:rPr lang="en-US" sz="2200" b="1" dirty="0" smtClean="0">
                <a:latin typeface="+mn-lt"/>
              </a:rPr>
            </a:br>
            <a:endParaRPr lang="en-US" sz="2200" b="1" dirty="0" smtClean="0">
              <a:latin typeface="+mn-lt"/>
            </a:endParaRPr>
          </a:p>
          <a:p>
            <a:pPr marL="457200" indent="-457200">
              <a:buClr>
                <a:srgbClr val="008080"/>
              </a:buClr>
              <a:buSzPct val="125000"/>
              <a:buFont typeface="Wingdings" pitchFamily="2" charset="2"/>
              <a:buChar char="§"/>
            </a:pPr>
            <a:r>
              <a:rPr lang="en-US" sz="2200" b="1" dirty="0" smtClean="0">
                <a:latin typeface="+mn-lt"/>
              </a:rPr>
              <a:t>WRITE down your ideas on the paper.</a:t>
            </a:r>
            <a:br>
              <a:rPr lang="en-US" sz="2200" b="1" dirty="0" smtClean="0">
                <a:latin typeface="+mn-lt"/>
              </a:rPr>
            </a:br>
            <a:endParaRPr lang="en-US" sz="2200" b="1" dirty="0" smtClean="0">
              <a:latin typeface="+mn-lt"/>
            </a:endParaRPr>
          </a:p>
          <a:p>
            <a:pPr marL="457200" indent="-457200">
              <a:buClr>
                <a:srgbClr val="008080"/>
              </a:buClr>
              <a:buSzPct val="125000"/>
              <a:buFont typeface="Wingdings" pitchFamily="2" charset="2"/>
              <a:buChar char="§"/>
            </a:pPr>
            <a:r>
              <a:rPr lang="en-US" sz="2200" b="1" i="1" dirty="0" smtClean="0">
                <a:latin typeface="+mn-lt"/>
              </a:rPr>
              <a:t>Everyone</a:t>
            </a:r>
            <a:r>
              <a:rPr lang="en-US" sz="2200" b="1" dirty="0" smtClean="0">
                <a:latin typeface="+mn-lt"/>
              </a:rPr>
              <a:t> contributes.</a:t>
            </a:r>
            <a:br>
              <a:rPr lang="en-US" sz="2200" b="1" dirty="0" smtClean="0">
                <a:latin typeface="+mn-lt"/>
              </a:rPr>
            </a:br>
            <a:endParaRPr lang="en-US" sz="2200" b="1" dirty="0" smtClean="0">
              <a:latin typeface="+mn-lt"/>
            </a:endParaRPr>
          </a:p>
          <a:p>
            <a:pPr marL="457200" indent="-457200">
              <a:buClr>
                <a:srgbClr val="008080"/>
              </a:buClr>
              <a:buSzPct val="125000"/>
              <a:buFont typeface="Wingdings" pitchFamily="2" charset="2"/>
              <a:buChar char="§"/>
            </a:pPr>
            <a:r>
              <a:rPr lang="en-US" sz="2200" b="1" dirty="0" smtClean="0">
                <a:latin typeface="+mn-lt"/>
              </a:rPr>
              <a:t>Listen to understand.</a:t>
            </a:r>
            <a:br>
              <a:rPr lang="en-US" sz="2200" b="1" dirty="0" smtClean="0">
                <a:latin typeface="+mn-lt"/>
              </a:rPr>
            </a:br>
            <a:endParaRPr lang="en-US" sz="2200" b="1" dirty="0" smtClean="0">
              <a:latin typeface="+mn-lt"/>
            </a:endParaRPr>
          </a:p>
          <a:p>
            <a:pPr marL="457200" indent="-457200">
              <a:buClr>
                <a:srgbClr val="008080"/>
              </a:buClr>
              <a:buSzPct val="125000"/>
              <a:buFont typeface="Wingdings" pitchFamily="2" charset="2"/>
              <a:buChar char="§"/>
            </a:pPr>
            <a:r>
              <a:rPr lang="en-US" sz="2200" b="1" dirty="0" smtClean="0">
                <a:latin typeface="+mn-lt"/>
              </a:rPr>
              <a:t>Link and connect ideas.</a:t>
            </a:r>
            <a:br>
              <a:rPr lang="en-US" sz="2200" b="1" dirty="0" smtClean="0">
                <a:latin typeface="+mn-lt"/>
              </a:rPr>
            </a:br>
            <a:endParaRPr lang="en-US" sz="2200" b="1" dirty="0" smtClean="0">
              <a:latin typeface="+mn-lt"/>
            </a:endParaRPr>
          </a:p>
          <a:p>
            <a:pPr marL="457200" indent="-457200">
              <a:buClr>
                <a:srgbClr val="008080"/>
              </a:buClr>
              <a:buSzPct val="125000"/>
              <a:buFont typeface="Wingdings" pitchFamily="2" charset="2"/>
              <a:buChar char="§"/>
            </a:pPr>
            <a:r>
              <a:rPr lang="en-US" sz="2200" b="1" dirty="0" smtClean="0">
                <a:latin typeface="+mn-lt"/>
              </a:rPr>
              <a:t>Listen together for insights and deeper questions.</a:t>
            </a:r>
          </a:p>
          <a:p>
            <a:pPr marL="457200" indent="-457200">
              <a:buClr>
                <a:srgbClr val="008080"/>
              </a:buClr>
              <a:buSzPct val="125000"/>
              <a:buFont typeface="Wingdings" pitchFamily="2" charset="2"/>
              <a:buChar char="§"/>
            </a:pPr>
            <a:r>
              <a:rPr lang="en-US" sz="4400" dirty="0" smtClean="0">
                <a:solidFill>
                  <a:srgbClr val="008080"/>
                </a:solidFill>
                <a:latin typeface="+mn-lt"/>
              </a:rPr>
              <a:t>play, doodle, draw </a:t>
            </a:r>
            <a:r>
              <a:rPr lang="en-US" sz="4400" dirty="0" smtClean="0">
                <a:solidFill>
                  <a:srgbClr val="008080"/>
                </a:solidFill>
                <a:latin typeface="+mn-lt"/>
                <a:sym typeface="Wingdings" pitchFamily="2" charset="2"/>
              </a:rPr>
              <a:t></a:t>
            </a:r>
            <a:endParaRPr lang="en-US" sz="4400" dirty="0" smtClean="0">
              <a:solidFill>
                <a:srgbClr val="008080"/>
              </a:solidFill>
              <a:latin typeface="+mn-lt"/>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1" name="Title 1"/>
          <p:cNvSpPr txBox="1">
            <a:spLocks/>
          </p:cNvSpPr>
          <p:nvPr/>
        </p:nvSpPr>
        <p:spPr bwMode="auto">
          <a:xfrm>
            <a:off x="457200" y="1524000"/>
            <a:ext cx="4419600" cy="1524000"/>
          </a:xfrm>
          <a:prstGeom prst="rect">
            <a:avLst/>
          </a:prstGeom>
          <a:noFill/>
          <a:ln w="9525">
            <a:noFill/>
            <a:miter lim="800000"/>
            <a:headEnd/>
            <a:tailEnd/>
          </a:ln>
        </p:spPr>
        <p:txBody>
          <a:bodyPr/>
          <a:lstStyle/>
          <a:p>
            <a:r>
              <a:rPr lang="en-US" sz="4400" b="1" dirty="0" smtClean="0">
                <a:solidFill>
                  <a:srgbClr val="7F7F7F"/>
                </a:solidFill>
                <a:latin typeface="Calibri" pitchFamily="34" charset="0"/>
                <a:cs typeface="Arial" charset="0"/>
              </a:rPr>
              <a:t>BREAK </a:t>
            </a:r>
            <a:r>
              <a:rPr lang="en-US" sz="4400" b="1" dirty="0" smtClean="0">
                <a:solidFill>
                  <a:srgbClr val="7F7F7F"/>
                </a:solidFill>
                <a:latin typeface="Calibri" pitchFamily="34" charset="0"/>
                <a:cs typeface="Arial" charset="0"/>
                <a:sym typeface="Wingdings" pitchFamily="2" charset="2"/>
              </a:rPr>
              <a:t></a:t>
            </a:r>
          </a:p>
          <a:p>
            <a:endParaRPr lang="en-US" sz="2400" b="1" dirty="0" smtClean="0">
              <a:solidFill>
                <a:srgbClr val="7F7F7F"/>
              </a:solidFill>
              <a:latin typeface="Calibri" pitchFamily="34" charset="0"/>
              <a:cs typeface="Arial" charset="0"/>
              <a:sym typeface="Wingdings" pitchFamily="2" charset="2"/>
            </a:endParaRPr>
          </a:p>
          <a:p>
            <a:endParaRPr lang="en-US" sz="4400" b="1" dirty="0">
              <a:solidFill>
                <a:srgbClr val="7F7F7F"/>
              </a:solidFill>
              <a:latin typeface="Calibri" pitchFamily="34" charset="0"/>
              <a:cs typeface="Arial" charset="0"/>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74CBC8"/>
            </a:gs>
            <a:gs pos="50000">
              <a:srgbClr val="E9F7F7"/>
            </a:gs>
          </a:gsLst>
          <a:lin ang="16200000" scaled="1"/>
          <a:tileRect/>
        </a:gradFill>
        <a:effectLst/>
      </p:bgPr>
    </p:bg>
    <p:spTree>
      <p:nvGrpSpPr>
        <p:cNvPr id="1" name=""/>
        <p:cNvGrpSpPr/>
        <p:nvPr/>
      </p:nvGrpSpPr>
      <p:grpSpPr>
        <a:xfrm>
          <a:off x="0" y="0"/>
          <a:ext cx="0" cy="0"/>
          <a:chOff x="0" y="0"/>
          <a:chExt cx="0" cy="0"/>
        </a:xfrm>
      </p:grpSpPr>
      <p:cxnSp>
        <p:nvCxnSpPr>
          <p:cNvPr id="5" name="Straight Connector 4"/>
          <p:cNvCxnSpPr/>
          <p:nvPr/>
        </p:nvCxnSpPr>
        <p:spPr bwMode="auto">
          <a:xfrm rot="16200000" flipH="1">
            <a:off x="1633821" y="2319620"/>
            <a:ext cx="542357" cy="2"/>
          </a:xfrm>
          <a:prstGeom prst="line">
            <a:avLst/>
          </a:prstGeom>
          <a:ln w="25400">
            <a:solidFill>
              <a:schemeClr val="bg2">
                <a:lumMod val="1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bwMode="auto">
          <a:xfrm rot="16200000" flipH="1">
            <a:off x="3009683" y="2323882"/>
            <a:ext cx="685799" cy="435"/>
          </a:xfrm>
          <a:prstGeom prst="line">
            <a:avLst/>
          </a:prstGeom>
          <a:ln w="25400">
            <a:solidFill>
              <a:schemeClr val="bg2">
                <a:lumMod val="1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bwMode="auto">
          <a:xfrm rot="5400000" flipH="1" flipV="1">
            <a:off x="4916637" y="2325837"/>
            <a:ext cx="512998" cy="16928"/>
          </a:xfrm>
          <a:prstGeom prst="line">
            <a:avLst/>
          </a:prstGeom>
          <a:ln w="25400">
            <a:solidFill>
              <a:schemeClr val="bg2">
                <a:lumMod val="1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bwMode="auto">
          <a:xfrm rot="16200000" flipV="1">
            <a:off x="6431866" y="2317067"/>
            <a:ext cx="685799" cy="14068"/>
          </a:xfrm>
          <a:prstGeom prst="line">
            <a:avLst/>
          </a:prstGeom>
          <a:ln w="25400">
            <a:solidFill>
              <a:schemeClr val="bg2">
                <a:lumMod val="1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21" name="Rounded Rectangle 20"/>
          <p:cNvSpPr/>
          <p:nvPr/>
        </p:nvSpPr>
        <p:spPr>
          <a:xfrm>
            <a:off x="1371600" y="2590800"/>
            <a:ext cx="6400800" cy="3581400"/>
          </a:xfrm>
          <a:prstGeom prst="roundRect">
            <a:avLst/>
          </a:prstGeom>
          <a:gradFill>
            <a:gsLst>
              <a:gs pos="0">
                <a:schemeClr val="accent6">
                  <a:lumMod val="60000"/>
                  <a:lumOff val="40000"/>
                </a:schemeClr>
              </a:gs>
              <a:gs pos="98000">
                <a:schemeClr val="accent6">
                  <a:lumMod val="75000"/>
                  <a:alpha val="73000"/>
                </a:schemeClr>
              </a:gs>
            </a:gsLst>
            <a:lin ang="5400000" scaled="0"/>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1200"/>
              </a:spcAft>
              <a:buFont typeface="Wingdings" pitchFamily="2" charset="2"/>
              <a:buChar char="§"/>
              <a:defRPr/>
            </a:pPr>
            <a:r>
              <a:rPr lang="en-US" sz="2400" b="1" dirty="0" smtClean="0">
                <a:solidFill>
                  <a:srgbClr val="1F497D">
                    <a:lumMod val="75000"/>
                  </a:srgbClr>
                </a:solidFill>
              </a:rPr>
              <a:t> </a:t>
            </a:r>
            <a:r>
              <a:rPr lang="en-US" sz="2400" dirty="0" smtClean="0">
                <a:solidFill>
                  <a:srgbClr val="1F497D">
                    <a:lumMod val="75000"/>
                  </a:srgbClr>
                </a:solidFill>
              </a:rPr>
              <a:t>Select circled areas on pathways for </a:t>
            </a:r>
            <a:br>
              <a:rPr lang="en-US" sz="2400" dirty="0" smtClean="0">
                <a:solidFill>
                  <a:srgbClr val="1F497D">
                    <a:lumMod val="75000"/>
                  </a:srgbClr>
                </a:solidFill>
              </a:rPr>
            </a:br>
            <a:r>
              <a:rPr lang="en-US" sz="2400" dirty="0" smtClean="0">
                <a:solidFill>
                  <a:srgbClr val="1F497D">
                    <a:lumMod val="75000"/>
                  </a:srgbClr>
                </a:solidFill>
              </a:rPr>
              <a:t>focused actions</a:t>
            </a:r>
          </a:p>
          <a:p>
            <a:pPr fontAlgn="auto">
              <a:spcBef>
                <a:spcPts val="0"/>
              </a:spcBef>
              <a:spcAft>
                <a:spcPts val="1200"/>
              </a:spcAft>
              <a:buFont typeface="Wingdings" pitchFamily="2" charset="2"/>
              <a:buChar char="§"/>
              <a:defRPr/>
            </a:pPr>
            <a:r>
              <a:rPr lang="en-US" sz="2400" dirty="0" smtClean="0">
                <a:solidFill>
                  <a:srgbClr val="1F497D">
                    <a:lumMod val="75000"/>
                  </a:srgbClr>
                </a:solidFill>
              </a:rPr>
              <a:t> Identify relevant strategies, tools, partners, communication plans, etc.</a:t>
            </a:r>
          </a:p>
          <a:p>
            <a:pPr fontAlgn="auto">
              <a:spcBef>
                <a:spcPts val="0"/>
              </a:spcBef>
              <a:spcAft>
                <a:spcPts val="1200"/>
              </a:spcAft>
              <a:buFont typeface="Wingdings" pitchFamily="2" charset="2"/>
              <a:buChar char="§"/>
              <a:defRPr/>
            </a:pPr>
            <a:r>
              <a:rPr lang="en-US" sz="2400" dirty="0" smtClean="0">
                <a:solidFill>
                  <a:srgbClr val="1F497D">
                    <a:lumMod val="75000"/>
                  </a:srgbClr>
                </a:solidFill>
              </a:rPr>
              <a:t> Get a better idea of what success looks like</a:t>
            </a:r>
          </a:p>
        </p:txBody>
      </p:sp>
      <p:sp>
        <p:nvSpPr>
          <p:cNvPr id="13" name="Rounded Rectangle 12"/>
          <p:cNvSpPr/>
          <p:nvPr/>
        </p:nvSpPr>
        <p:spPr>
          <a:xfrm>
            <a:off x="1371600" y="685800"/>
            <a:ext cx="6400800" cy="1371600"/>
          </a:xfrm>
          <a:prstGeom prst="roundRect">
            <a:avLst/>
          </a:prstGeom>
          <a:solidFill>
            <a:schemeClr val="tx2">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r>
              <a:rPr lang="en-US" sz="4400" b="1" dirty="0" smtClean="0">
                <a:solidFill>
                  <a:srgbClr val="FFD44B"/>
                </a:solidFill>
              </a:rPr>
              <a:t>Your Action Plan</a:t>
            </a:r>
            <a:endParaRPr lang="en-US" sz="4400" b="1" dirty="0">
              <a:solidFill>
                <a:srgbClr val="FFD44B"/>
              </a:solidFill>
            </a:endParaRPr>
          </a:p>
        </p:txBody>
      </p:sp>
    </p:spTree>
  </p:cSld>
  <p:clrMapOvr>
    <a:overrideClrMapping bg1="lt1" tx1="dk1" bg2="lt2" tx2="dk2" accent1="accent1" accent2="accent2" accent3="accent3" accent4="accent4" accent5="accent5" accent6="accent6" hlink="hlink" folHlink="folHlink"/>
  </p:clrMapOvr>
  <p:transition advTm="19461"/>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ubtitle 2"/>
          <p:cNvSpPr txBox="1">
            <a:spLocks/>
          </p:cNvSpPr>
          <p:nvPr/>
        </p:nvSpPr>
        <p:spPr bwMode="auto">
          <a:xfrm>
            <a:off x="457200" y="3965575"/>
            <a:ext cx="3886200" cy="2892425"/>
          </a:xfrm>
          <a:prstGeom prst="rect">
            <a:avLst/>
          </a:prstGeom>
          <a:noFill/>
          <a:ln w="9525">
            <a:noFill/>
            <a:miter lim="800000"/>
            <a:headEnd/>
            <a:tailEnd/>
          </a:ln>
        </p:spPr>
        <p:txBody>
          <a:bodyPr/>
          <a:lstStyle/>
          <a:p>
            <a:pPr>
              <a:spcBef>
                <a:spcPct val="20000"/>
              </a:spcBef>
              <a:buFont typeface="Arial" charset="0"/>
              <a:buNone/>
            </a:pPr>
            <a:endParaRPr lang="en-US" sz="2400" b="1">
              <a:solidFill>
                <a:srgbClr val="898989"/>
              </a:solidFill>
            </a:endParaRPr>
          </a:p>
        </p:txBody>
      </p:sp>
      <p:sp>
        <p:nvSpPr>
          <p:cNvPr id="58371" name="Title 1"/>
          <p:cNvSpPr txBox="1">
            <a:spLocks/>
          </p:cNvSpPr>
          <p:nvPr/>
        </p:nvSpPr>
        <p:spPr bwMode="auto">
          <a:xfrm>
            <a:off x="457200" y="1524000"/>
            <a:ext cx="4419600" cy="1470025"/>
          </a:xfrm>
          <a:prstGeom prst="rect">
            <a:avLst/>
          </a:prstGeom>
          <a:noFill/>
          <a:ln w="9525">
            <a:noFill/>
            <a:miter lim="800000"/>
            <a:headEnd/>
            <a:tailEnd/>
          </a:ln>
        </p:spPr>
        <p:txBody>
          <a:bodyPr/>
          <a:lstStyle/>
          <a:p>
            <a:r>
              <a:rPr lang="en-US" sz="4400" b="1" dirty="0" smtClean="0">
                <a:solidFill>
                  <a:srgbClr val="7F7F7F"/>
                </a:solidFill>
                <a:latin typeface="Calibri" pitchFamily="34" charset="0"/>
                <a:cs typeface="Arial" charset="0"/>
              </a:rPr>
              <a:t>Staying Sane Discussion</a:t>
            </a:r>
            <a:endParaRPr lang="en-US" sz="4400" b="1" dirty="0">
              <a:solidFill>
                <a:srgbClr val="7F7F7F"/>
              </a:solidFill>
              <a:latin typeface="Calibri" pitchFamily="34" charset="0"/>
              <a:cs typeface="Arial" charset="0"/>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latin typeface="+mn-lt"/>
              </a:rPr>
              <a:t>Staying Sane</a:t>
            </a:r>
            <a:endParaRPr lang="en-US" sz="3200" dirty="0">
              <a:latin typeface="+mn-lt"/>
            </a:endParaRPr>
          </a:p>
        </p:txBody>
      </p:sp>
      <p:pic>
        <p:nvPicPr>
          <p:cNvPr id="1026" name="Picture 2"/>
          <p:cNvPicPr>
            <a:picLocks noChangeAspect="1" noChangeArrowheads="1"/>
          </p:cNvPicPr>
          <p:nvPr/>
        </p:nvPicPr>
        <p:blipFill>
          <a:blip r:embed="rId3" cstate="screen"/>
          <a:srcRect/>
          <a:stretch>
            <a:fillRect/>
          </a:stretch>
        </p:blipFill>
        <p:spPr bwMode="auto">
          <a:xfrm>
            <a:off x="0" y="914400"/>
            <a:ext cx="5181600" cy="5943600"/>
          </a:xfrm>
          <a:prstGeom prst="rect">
            <a:avLst/>
          </a:prstGeom>
          <a:ln>
            <a:noFill/>
          </a:ln>
          <a:effectLst>
            <a:softEdge rad="112500"/>
          </a:effectLst>
        </p:spPr>
      </p:pic>
      <p:sp>
        <p:nvSpPr>
          <p:cNvPr id="7" name="TextBox 6"/>
          <p:cNvSpPr txBox="1"/>
          <p:nvPr/>
        </p:nvSpPr>
        <p:spPr>
          <a:xfrm>
            <a:off x="5486400" y="1905000"/>
            <a:ext cx="2884957" cy="3539430"/>
          </a:xfrm>
          <a:prstGeom prst="rect">
            <a:avLst/>
          </a:prstGeom>
          <a:noFill/>
        </p:spPr>
        <p:txBody>
          <a:bodyPr wrap="none" rtlCol="0">
            <a:spAutoFit/>
          </a:bodyPr>
          <a:lstStyle/>
          <a:p>
            <a:pPr fontAlgn="auto">
              <a:spcBef>
                <a:spcPts val="0"/>
              </a:spcBef>
              <a:spcAft>
                <a:spcPts val="0"/>
              </a:spcAft>
            </a:pPr>
            <a:r>
              <a:rPr lang="en-US" sz="3200" b="1" dirty="0">
                <a:solidFill>
                  <a:prstClr val="white"/>
                </a:solidFill>
                <a:latin typeface="Calibri"/>
              </a:rPr>
              <a:t>Ensuring YOU </a:t>
            </a:r>
          </a:p>
          <a:p>
            <a:pPr fontAlgn="auto">
              <a:spcBef>
                <a:spcPts val="0"/>
              </a:spcBef>
              <a:spcAft>
                <a:spcPts val="0"/>
              </a:spcAft>
            </a:pPr>
            <a:r>
              <a:rPr lang="en-US" sz="3200" b="1" dirty="0">
                <a:solidFill>
                  <a:prstClr val="white"/>
                </a:solidFill>
                <a:latin typeface="Calibri"/>
              </a:rPr>
              <a:t>stay sane</a:t>
            </a:r>
          </a:p>
          <a:p>
            <a:pPr fontAlgn="auto">
              <a:spcBef>
                <a:spcPts val="0"/>
              </a:spcBef>
              <a:spcAft>
                <a:spcPts val="0"/>
              </a:spcAft>
            </a:pPr>
            <a:endParaRPr lang="en-US" sz="3200" b="1" dirty="0">
              <a:solidFill>
                <a:prstClr val="white"/>
              </a:solidFill>
              <a:latin typeface="Calibri"/>
            </a:endParaRPr>
          </a:p>
          <a:p>
            <a:pPr fontAlgn="auto">
              <a:spcBef>
                <a:spcPts val="0"/>
              </a:spcBef>
              <a:spcAft>
                <a:spcPts val="0"/>
              </a:spcAft>
            </a:pPr>
            <a:endParaRPr lang="en-US" sz="3200" b="1" dirty="0">
              <a:solidFill>
                <a:prstClr val="white"/>
              </a:solidFill>
              <a:latin typeface="Calibri"/>
            </a:endParaRPr>
          </a:p>
          <a:p>
            <a:pPr fontAlgn="auto">
              <a:spcBef>
                <a:spcPts val="0"/>
              </a:spcBef>
              <a:spcAft>
                <a:spcPts val="0"/>
              </a:spcAft>
            </a:pPr>
            <a:endParaRPr lang="en-US" sz="3200" b="1" dirty="0">
              <a:solidFill>
                <a:prstClr val="white"/>
              </a:solidFill>
              <a:latin typeface="Calibri"/>
            </a:endParaRPr>
          </a:p>
          <a:p>
            <a:pPr fontAlgn="auto">
              <a:spcBef>
                <a:spcPts val="0"/>
              </a:spcBef>
              <a:spcAft>
                <a:spcPts val="0"/>
              </a:spcAft>
            </a:pPr>
            <a:r>
              <a:rPr lang="en-US" sz="3200" b="1" dirty="0">
                <a:solidFill>
                  <a:prstClr val="white"/>
                </a:solidFill>
                <a:latin typeface="Calibri"/>
              </a:rPr>
              <a:t>Helping </a:t>
            </a:r>
            <a:r>
              <a:rPr lang="en-US" sz="3200" b="1" dirty="0" smtClean="0">
                <a:solidFill>
                  <a:prstClr val="white"/>
                </a:solidFill>
                <a:latin typeface="Calibri"/>
              </a:rPr>
              <a:t>patrons</a:t>
            </a:r>
            <a:endParaRPr lang="en-US" sz="3200" b="1" dirty="0">
              <a:solidFill>
                <a:prstClr val="white"/>
              </a:solidFill>
              <a:latin typeface="Calibri"/>
            </a:endParaRPr>
          </a:p>
          <a:p>
            <a:pPr fontAlgn="auto">
              <a:spcBef>
                <a:spcPts val="0"/>
              </a:spcBef>
              <a:spcAft>
                <a:spcPts val="0"/>
              </a:spcAft>
            </a:pPr>
            <a:r>
              <a:rPr lang="en-US" sz="3200" b="1" dirty="0">
                <a:solidFill>
                  <a:prstClr val="white"/>
                </a:solidFill>
                <a:latin typeface="Calibri"/>
              </a:rPr>
              <a:t>stay sane</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74CBC8"/>
            </a:gs>
            <a:gs pos="50000">
              <a:srgbClr val="E9F7F7"/>
            </a:gs>
          </a:gsLst>
          <a:lin ang="16200000" scaled="1"/>
          <a:tileRect/>
        </a:gradFill>
        <a:effectLst/>
      </p:bgPr>
    </p:bg>
    <p:spTree>
      <p:nvGrpSpPr>
        <p:cNvPr id="1" name=""/>
        <p:cNvGrpSpPr/>
        <p:nvPr/>
      </p:nvGrpSpPr>
      <p:grpSpPr>
        <a:xfrm>
          <a:off x="0" y="0"/>
          <a:ext cx="0" cy="0"/>
          <a:chOff x="0" y="0"/>
          <a:chExt cx="0" cy="0"/>
        </a:xfrm>
      </p:grpSpPr>
      <p:sp>
        <p:nvSpPr>
          <p:cNvPr id="16" name="Right Arrow 15"/>
          <p:cNvSpPr/>
          <p:nvPr/>
        </p:nvSpPr>
        <p:spPr>
          <a:xfrm>
            <a:off x="2971800" y="3886200"/>
            <a:ext cx="533400" cy="381000"/>
          </a:xfrm>
          <a:prstGeom prst="rightArrow">
            <a:avLst/>
          </a:prstGeom>
          <a:gradFill>
            <a:gsLst>
              <a:gs pos="0">
                <a:srgbClr val="FFC000"/>
              </a:gs>
              <a:gs pos="78000">
                <a:schemeClr val="accent6">
                  <a:lumMod val="7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Arrow 12"/>
          <p:cNvSpPr/>
          <p:nvPr/>
        </p:nvSpPr>
        <p:spPr>
          <a:xfrm flipH="1">
            <a:off x="5638800" y="3886200"/>
            <a:ext cx="533400" cy="381000"/>
          </a:xfrm>
          <a:prstGeom prst="rightArrow">
            <a:avLst/>
          </a:prstGeom>
          <a:gradFill>
            <a:gsLst>
              <a:gs pos="0">
                <a:srgbClr val="FFC000"/>
              </a:gs>
              <a:gs pos="78000">
                <a:schemeClr val="accent6">
                  <a:lumMod val="7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ight Arrow 13"/>
          <p:cNvSpPr/>
          <p:nvPr/>
        </p:nvSpPr>
        <p:spPr>
          <a:xfrm flipH="1">
            <a:off x="5638800" y="2438400"/>
            <a:ext cx="533400" cy="381000"/>
          </a:xfrm>
          <a:prstGeom prst="rightArrow">
            <a:avLst/>
          </a:prstGeom>
          <a:gradFill>
            <a:gsLst>
              <a:gs pos="0">
                <a:srgbClr val="FFC000"/>
              </a:gs>
              <a:gs pos="78000">
                <a:schemeClr val="accent6">
                  <a:lumMod val="7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Arrow 11"/>
          <p:cNvSpPr/>
          <p:nvPr/>
        </p:nvSpPr>
        <p:spPr>
          <a:xfrm>
            <a:off x="2971800" y="2438400"/>
            <a:ext cx="533400" cy="381000"/>
          </a:xfrm>
          <a:prstGeom prst="rightArrow">
            <a:avLst/>
          </a:prstGeom>
          <a:gradFill>
            <a:gsLst>
              <a:gs pos="0">
                <a:srgbClr val="FFC000"/>
              </a:gs>
              <a:gs pos="78000">
                <a:schemeClr val="accent6">
                  <a:lumMod val="7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rmAutofit/>
          </a:bodyPr>
          <a:lstStyle/>
          <a:p>
            <a:r>
              <a:rPr lang="en-US" sz="3200" dirty="0" smtClean="0">
                <a:latin typeface="+mn-lt"/>
              </a:rPr>
              <a:t>Patron stress</a:t>
            </a:r>
            <a:endParaRPr lang="en-US" sz="3200" dirty="0">
              <a:latin typeface="+mn-lt"/>
            </a:endParaRPr>
          </a:p>
        </p:txBody>
      </p:sp>
      <p:sp>
        <p:nvSpPr>
          <p:cNvPr id="6" name="Oval 5"/>
          <p:cNvSpPr/>
          <p:nvPr/>
        </p:nvSpPr>
        <p:spPr>
          <a:xfrm>
            <a:off x="3352800" y="2438400"/>
            <a:ext cx="2362200" cy="1524000"/>
          </a:xfrm>
          <a:prstGeom prst="ellipse">
            <a:avLst/>
          </a:prstGeom>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fontAlgn="auto">
              <a:spcBef>
                <a:spcPts val="0"/>
              </a:spcBef>
              <a:spcAft>
                <a:spcPts val="0"/>
              </a:spcAft>
            </a:pPr>
            <a:r>
              <a:rPr lang="en-US" sz="2800" dirty="0" smtClean="0">
                <a:solidFill>
                  <a:schemeClr val="tx2">
                    <a:lumMod val="50000"/>
                  </a:schemeClr>
                </a:solidFill>
              </a:rPr>
              <a:t>The “new” job loss</a:t>
            </a:r>
          </a:p>
        </p:txBody>
      </p:sp>
      <p:sp>
        <p:nvSpPr>
          <p:cNvPr id="7" name="Rounded Rectangle 6"/>
          <p:cNvSpPr/>
          <p:nvPr/>
        </p:nvSpPr>
        <p:spPr>
          <a:xfrm>
            <a:off x="6134100" y="1905000"/>
            <a:ext cx="2514600" cy="1143000"/>
          </a:xfrm>
          <a:prstGeom prst="roundRect">
            <a:avLst/>
          </a:prstGeom>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2800" dirty="0" smtClean="0">
                <a:solidFill>
                  <a:schemeClr val="tx2">
                    <a:lumMod val="50000"/>
                  </a:schemeClr>
                </a:solidFill>
              </a:rPr>
              <a:t>demands for new skill sets</a:t>
            </a:r>
          </a:p>
        </p:txBody>
      </p:sp>
      <p:sp>
        <p:nvSpPr>
          <p:cNvPr id="8" name="Rounded Rectangle 7"/>
          <p:cNvSpPr/>
          <p:nvPr/>
        </p:nvSpPr>
        <p:spPr>
          <a:xfrm>
            <a:off x="6134100" y="3429000"/>
            <a:ext cx="2514600" cy="1524000"/>
          </a:xfrm>
          <a:prstGeom prst="roundRect">
            <a:avLst/>
          </a:prstGeom>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0" rIns="0" bIns="0" rtlCol="0" anchor="ctr"/>
          <a:lstStyle/>
          <a:p>
            <a:pPr algn="ctr" fontAlgn="auto">
              <a:spcBef>
                <a:spcPts val="0"/>
              </a:spcBef>
              <a:spcAft>
                <a:spcPts val="0"/>
              </a:spcAft>
            </a:pPr>
            <a:r>
              <a:rPr lang="en-US" sz="2800" dirty="0" smtClean="0">
                <a:solidFill>
                  <a:schemeClr val="tx2">
                    <a:lumMod val="50000"/>
                  </a:schemeClr>
                </a:solidFill>
              </a:rPr>
              <a:t>“down-sizing” and the “jobless recovery”</a:t>
            </a:r>
          </a:p>
        </p:txBody>
      </p:sp>
      <p:sp>
        <p:nvSpPr>
          <p:cNvPr id="9" name="Rounded Rectangle 8"/>
          <p:cNvSpPr/>
          <p:nvPr/>
        </p:nvSpPr>
        <p:spPr>
          <a:xfrm>
            <a:off x="3276600" y="4724400"/>
            <a:ext cx="2514600" cy="1447800"/>
          </a:xfrm>
          <a:prstGeom prst="roundRect">
            <a:avLst/>
          </a:prstGeom>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2800" dirty="0" smtClean="0">
                <a:solidFill>
                  <a:schemeClr val="tx2">
                    <a:lumMod val="50000"/>
                  </a:schemeClr>
                </a:solidFill>
              </a:rPr>
              <a:t>cultural shifts in the workplace</a:t>
            </a:r>
          </a:p>
        </p:txBody>
      </p:sp>
      <p:sp>
        <p:nvSpPr>
          <p:cNvPr id="10" name="Rounded Rectangle 9"/>
          <p:cNvSpPr/>
          <p:nvPr/>
        </p:nvSpPr>
        <p:spPr>
          <a:xfrm>
            <a:off x="457200" y="3429000"/>
            <a:ext cx="2514600" cy="1527048"/>
          </a:xfrm>
          <a:prstGeom prst="roundRect">
            <a:avLst/>
          </a:prstGeom>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2800" dirty="0" smtClean="0">
                <a:solidFill>
                  <a:schemeClr val="tx2">
                    <a:lumMod val="50000"/>
                  </a:schemeClr>
                </a:solidFill>
              </a:rPr>
              <a:t>“job security” is a thing of the past</a:t>
            </a:r>
          </a:p>
        </p:txBody>
      </p:sp>
      <p:sp>
        <p:nvSpPr>
          <p:cNvPr id="11" name="Rounded Rectangle 10"/>
          <p:cNvSpPr/>
          <p:nvPr/>
        </p:nvSpPr>
        <p:spPr>
          <a:xfrm>
            <a:off x="457200" y="1905000"/>
            <a:ext cx="2514600" cy="1143000"/>
          </a:xfrm>
          <a:prstGeom prst="roundRect">
            <a:avLst/>
          </a:prstGeom>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2800" dirty="0" smtClean="0">
                <a:solidFill>
                  <a:schemeClr val="tx2">
                    <a:lumMod val="50000"/>
                  </a:schemeClr>
                </a:solidFill>
              </a:rPr>
              <a:t>sense of failure and grief</a:t>
            </a:r>
            <a:endParaRPr lang="en-US" sz="2800" dirty="0">
              <a:solidFill>
                <a:schemeClr val="tx2">
                  <a:lumMod val="50000"/>
                </a:schemeClr>
              </a:solidFill>
            </a:endParaRPr>
          </a:p>
        </p:txBody>
      </p:sp>
      <p:sp>
        <p:nvSpPr>
          <p:cNvPr id="15" name="Right Arrow 14"/>
          <p:cNvSpPr/>
          <p:nvPr/>
        </p:nvSpPr>
        <p:spPr>
          <a:xfrm rot="16200000">
            <a:off x="4267200" y="4267201"/>
            <a:ext cx="533400" cy="381000"/>
          </a:xfrm>
          <a:prstGeom prst="rightArrow">
            <a:avLst/>
          </a:prstGeom>
          <a:gradFill>
            <a:gsLst>
              <a:gs pos="0">
                <a:srgbClr val="FFC000"/>
              </a:gs>
              <a:gs pos="78000">
                <a:schemeClr val="accent6">
                  <a:lumMod val="7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04800" y="1371601"/>
            <a:ext cx="7772400" cy="1904999"/>
          </a:xfrm>
          <a:prstGeom prst="rect">
            <a:avLst/>
          </a:prstGeom>
        </p:spPr>
        <p:txBody>
          <a:bodyPr/>
          <a:lstStyle/>
          <a:p>
            <a:pPr fontAlgn="auto">
              <a:spcAft>
                <a:spcPts val="0"/>
              </a:spcAft>
              <a:defRPr/>
            </a:pPr>
            <a:r>
              <a:rPr lang="en-US" sz="3200" b="1" dirty="0">
                <a:solidFill>
                  <a:prstClr val="white">
                    <a:lumMod val="50000"/>
                  </a:prstClr>
                </a:solidFill>
                <a:latin typeface="Calibri"/>
                <a:cs typeface="Arial" pitchFamily="34" charset="0"/>
              </a:rPr>
              <a:t>The</a:t>
            </a:r>
            <a:r>
              <a:rPr lang="en-US" sz="4000" b="1" dirty="0">
                <a:solidFill>
                  <a:prstClr val="white">
                    <a:lumMod val="50000"/>
                  </a:prstClr>
                </a:solidFill>
                <a:latin typeface="Calibri"/>
                <a:cs typeface="Arial" pitchFamily="34" charset="0"/>
              </a:rPr>
              <a:t> Library, </a:t>
            </a:r>
            <a:br>
              <a:rPr lang="en-US" sz="4000" b="1" dirty="0">
                <a:solidFill>
                  <a:prstClr val="white">
                    <a:lumMod val="50000"/>
                  </a:prstClr>
                </a:solidFill>
                <a:latin typeface="Calibri"/>
                <a:cs typeface="Arial" pitchFamily="34" charset="0"/>
              </a:rPr>
            </a:br>
            <a:r>
              <a:rPr lang="en-US" sz="3200" b="1" dirty="0">
                <a:solidFill>
                  <a:prstClr val="white">
                    <a:lumMod val="50000"/>
                  </a:prstClr>
                </a:solidFill>
                <a:latin typeface="Calibri"/>
                <a:cs typeface="Arial" pitchFamily="34" charset="0"/>
              </a:rPr>
              <a:t>the</a:t>
            </a:r>
            <a:r>
              <a:rPr lang="en-US" sz="4000" b="1" dirty="0">
                <a:solidFill>
                  <a:prstClr val="white">
                    <a:lumMod val="50000"/>
                  </a:prstClr>
                </a:solidFill>
                <a:latin typeface="Calibri"/>
                <a:cs typeface="Arial" pitchFamily="34" charset="0"/>
              </a:rPr>
              <a:t> Workforce </a:t>
            </a:r>
            <a:br>
              <a:rPr lang="en-US" sz="4000" b="1" dirty="0">
                <a:solidFill>
                  <a:prstClr val="white">
                    <a:lumMod val="50000"/>
                  </a:prstClr>
                </a:solidFill>
                <a:latin typeface="Calibri"/>
                <a:cs typeface="Arial" pitchFamily="34" charset="0"/>
              </a:rPr>
            </a:br>
            <a:r>
              <a:rPr lang="en-US" sz="3200" b="1" dirty="0">
                <a:solidFill>
                  <a:prstClr val="white">
                    <a:lumMod val="50000"/>
                  </a:prstClr>
                </a:solidFill>
                <a:latin typeface="Calibri"/>
                <a:cs typeface="Arial" pitchFamily="34" charset="0"/>
              </a:rPr>
              <a:t>and the </a:t>
            </a:r>
            <a:r>
              <a:rPr lang="en-US" sz="4000" b="1" dirty="0">
                <a:solidFill>
                  <a:prstClr val="white">
                    <a:lumMod val="50000"/>
                  </a:prstClr>
                </a:solidFill>
                <a:latin typeface="Calibri"/>
                <a:cs typeface="Arial" pitchFamily="34" charset="0"/>
              </a:rPr>
              <a:t>21</a:t>
            </a:r>
            <a:r>
              <a:rPr lang="en-US" sz="4000" b="1" baseline="30000" dirty="0">
                <a:solidFill>
                  <a:prstClr val="white">
                    <a:lumMod val="50000"/>
                  </a:prstClr>
                </a:solidFill>
                <a:latin typeface="Calibri"/>
                <a:cs typeface="Arial" pitchFamily="34" charset="0"/>
              </a:rPr>
              <a:t>st</a:t>
            </a:r>
            <a:r>
              <a:rPr lang="en-US" sz="4000" b="1" dirty="0">
                <a:solidFill>
                  <a:prstClr val="white">
                    <a:lumMod val="50000"/>
                  </a:prstClr>
                </a:solidFill>
                <a:latin typeface="Calibri"/>
                <a:cs typeface="Arial" pitchFamily="34" charset="0"/>
              </a:rPr>
              <a:t> Century</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74CBC8"/>
            </a:gs>
            <a:gs pos="50000">
              <a:srgbClr val="E9F7F7"/>
            </a:gs>
          </a:gsLst>
          <a:lin ang="162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latin typeface="+mn-lt"/>
              </a:rPr>
              <a:t>YOUR stress</a:t>
            </a:r>
            <a:endParaRPr lang="en-US" sz="3200" dirty="0">
              <a:latin typeface="+mn-lt"/>
            </a:endParaRPr>
          </a:p>
        </p:txBody>
      </p:sp>
      <p:sp>
        <p:nvSpPr>
          <p:cNvPr id="6" name="Oval 5"/>
          <p:cNvSpPr/>
          <p:nvPr/>
        </p:nvSpPr>
        <p:spPr>
          <a:xfrm>
            <a:off x="3352800" y="2438400"/>
            <a:ext cx="2362200" cy="1524000"/>
          </a:xfrm>
          <a:prstGeom prst="ellipse">
            <a:avLst/>
          </a:prstGeom>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fontAlgn="auto">
              <a:spcBef>
                <a:spcPts val="0"/>
              </a:spcBef>
              <a:spcAft>
                <a:spcPts val="0"/>
              </a:spcAft>
            </a:pPr>
            <a:r>
              <a:rPr lang="en-US" sz="2800" dirty="0" smtClean="0">
                <a:solidFill>
                  <a:schemeClr val="tx2">
                    <a:lumMod val="50000"/>
                  </a:schemeClr>
                </a:solidFill>
              </a:rPr>
              <a:t>Staff stress</a:t>
            </a:r>
          </a:p>
        </p:txBody>
      </p:sp>
      <p:sp>
        <p:nvSpPr>
          <p:cNvPr id="9" name="Rounded Rectangle 8"/>
          <p:cNvSpPr/>
          <p:nvPr/>
        </p:nvSpPr>
        <p:spPr>
          <a:xfrm>
            <a:off x="3276600" y="4724400"/>
            <a:ext cx="2514600" cy="1447800"/>
          </a:xfrm>
          <a:prstGeom prst="roundRect">
            <a:avLst/>
          </a:prstGeom>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2800" dirty="0" smtClean="0">
                <a:solidFill>
                  <a:schemeClr val="tx2">
                    <a:lumMod val="50000"/>
                  </a:schemeClr>
                </a:solidFill>
              </a:rPr>
              <a:t>Attacks on the value of the library</a:t>
            </a:r>
          </a:p>
        </p:txBody>
      </p:sp>
      <p:sp>
        <p:nvSpPr>
          <p:cNvPr id="10" name="Rounded Rectangle 9"/>
          <p:cNvSpPr/>
          <p:nvPr/>
        </p:nvSpPr>
        <p:spPr>
          <a:xfrm>
            <a:off x="457200" y="3276600"/>
            <a:ext cx="2514600" cy="1527048"/>
          </a:xfrm>
          <a:prstGeom prst="roundRect">
            <a:avLst/>
          </a:prstGeom>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2800" dirty="0" smtClean="0">
                <a:solidFill>
                  <a:schemeClr val="tx2">
                    <a:lumMod val="50000"/>
                  </a:schemeClr>
                </a:solidFill>
              </a:rPr>
              <a:t>reduced staffing and hours</a:t>
            </a:r>
          </a:p>
        </p:txBody>
      </p:sp>
      <p:sp>
        <p:nvSpPr>
          <p:cNvPr id="11" name="Rounded Rectangle 10"/>
          <p:cNvSpPr/>
          <p:nvPr/>
        </p:nvSpPr>
        <p:spPr>
          <a:xfrm>
            <a:off x="457200" y="1905000"/>
            <a:ext cx="2514600" cy="1143000"/>
          </a:xfrm>
          <a:prstGeom prst="roundRect">
            <a:avLst/>
          </a:prstGeom>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2800" dirty="0" smtClean="0">
                <a:solidFill>
                  <a:schemeClr val="tx2">
                    <a:lumMod val="50000"/>
                  </a:schemeClr>
                </a:solidFill>
              </a:rPr>
              <a:t>distressed patrons</a:t>
            </a:r>
            <a:endParaRPr lang="en-US" sz="2800" dirty="0">
              <a:solidFill>
                <a:schemeClr val="tx2">
                  <a:lumMod val="50000"/>
                </a:schemeClr>
              </a:solidFill>
            </a:endParaRPr>
          </a:p>
        </p:txBody>
      </p:sp>
      <p:sp>
        <p:nvSpPr>
          <p:cNvPr id="12" name="Right Arrow 11"/>
          <p:cNvSpPr/>
          <p:nvPr/>
        </p:nvSpPr>
        <p:spPr>
          <a:xfrm>
            <a:off x="2971800" y="2438400"/>
            <a:ext cx="533400" cy="381000"/>
          </a:xfrm>
          <a:prstGeom prst="rightArrow">
            <a:avLst/>
          </a:prstGeom>
          <a:gradFill>
            <a:gsLst>
              <a:gs pos="0">
                <a:srgbClr val="FFC000"/>
              </a:gs>
              <a:gs pos="78000">
                <a:schemeClr val="accent6">
                  <a:lumMod val="7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p:cNvGrpSpPr/>
          <p:nvPr/>
        </p:nvGrpSpPr>
        <p:grpSpPr>
          <a:xfrm>
            <a:off x="5562600" y="1981200"/>
            <a:ext cx="3086100" cy="1524000"/>
            <a:chOff x="5562600" y="3429000"/>
            <a:chExt cx="3086100" cy="1524000"/>
          </a:xfrm>
        </p:grpSpPr>
        <p:sp>
          <p:nvSpPr>
            <p:cNvPr id="8" name="Rounded Rectangle 7"/>
            <p:cNvSpPr/>
            <p:nvPr/>
          </p:nvSpPr>
          <p:spPr>
            <a:xfrm>
              <a:off x="6134100" y="3429000"/>
              <a:ext cx="2514600" cy="1524000"/>
            </a:xfrm>
            <a:prstGeom prst="roundRect">
              <a:avLst/>
            </a:prstGeom>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0" rIns="0" bIns="0" rtlCol="0" anchor="ctr"/>
            <a:lstStyle/>
            <a:p>
              <a:pPr algn="ctr" fontAlgn="auto">
                <a:spcBef>
                  <a:spcPts val="0"/>
                </a:spcBef>
                <a:spcAft>
                  <a:spcPts val="0"/>
                </a:spcAft>
              </a:pPr>
              <a:r>
                <a:rPr lang="en-US" sz="2800" dirty="0" smtClean="0">
                  <a:solidFill>
                    <a:schemeClr val="tx2">
                      <a:lumMod val="50000"/>
                    </a:schemeClr>
                  </a:solidFill>
                </a:rPr>
                <a:t>increased traffic and patron demands</a:t>
              </a:r>
            </a:p>
          </p:txBody>
        </p:sp>
        <p:sp>
          <p:nvSpPr>
            <p:cNvPr id="13" name="Right Arrow 12"/>
            <p:cNvSpPr/>
            <p:nvPr/>
          </p:nvSpPr>
          <p:spPr>
            <a:xfrm flipH="1">
              <a:off x="5562600" y="3886200"/>
              <a:ext cx="533400" cy="381000"/>
            </a:xfrm>
            <a:prstGeom prst="rightArrow">
              <a:avLst/>
            </a:prstGeom>
            <a:gradFill>
              <a:gsLst>
                <a:gs pos="0">
                  <a:srgbClr val="FFC000"/>
                </a:gs>
                <a:gs pos="78000">
                  <a:schemeClr val="accent6">
                    <a:lumMod val="7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Rounded Rectangle 6"/>
          <p:cNvSpPr/>
          <p:nvPr/>
        </p:nvSpPr>
        <p:spPr>
          <a:xfrm>
            <a:off x="6134100" y="3660648"/>
            <a:ext cx="2514600" cy="1143000"/>
          </a:xfrm>
          <a:prstGeom prst="roundRect">
            <a:avLst/>
          </a:prstGeom>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2800" dirty="0" smtClean="0">
                <a:solidFill>
                  <a:schemeClr val="tx2">
                    <a:lumMod val="50000"/>
                  </a:schemeClr>
                </a:solidFill>
              </a:rPr>
              <a:t>doing more with less</a:t>
            </a:r>
          </a:p>
        </p:txBody>
      </p:sp>
      <p:sp>
        <p:nvSpPr>
          <p:cNvPr id="14" name="Right Arrow 13"/>
          <p:cNvSpPr/>
          <p:nvPr/>
        </p:nvSpPr>
        <p:spPr>
          <a:xfrm flipH="1">
            <a:off x="5562600" y="3886200"/>
            <a:ext cx="533400" cy="381000"/>
          </a:xfrm>
          <a:prstGeom prst="rightArrow">
            <a:avLst/>
          </a:prstGeom>
          <a:gradFill>
            <a:gsLst>
              <a:gs pos="0">
                <a:srgbClr val="FFC000"/>
              </a:gs>
              <a:gs pos="78000">
                <a:schemeClr val="accent6">
                  <a:lumMod val="7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ight Arrow 14"/>
          <p:cNvSpPr/>
          <p:nvPr/>
        </p:nvSpPr>
        <p:spPr>
          <a:xfrm rot="16200000">
            <a:off x="4267200" y="4267201"/>
            <a:ext cx="533400" cy="381000"/>
          </a:xfrm>
          <a:prstGeom prst="rightArrow">
            <a:avLst/>
          </a:prstGeom>
          <a:gradFill>
            <a:gsLst>
              <a:gs pos="0">
                <a:srgbClr val="FFC000"/>
              </a:gs>
              <a:gs pos="78000">
                <a:schemeClr val="accent6">
                  <a:lumMod val="7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ight Arrow 15"/>
          <p:cNvSpPr/>
          <p:nvPr/>
        </p:nvSpPr>
        <p:spPr>
          <a:xfrm>
            <a:off x="2971800" y="3886200"/>
            <a:ext cx="533400" cy="381000"/>
          </a:xfrm>
          <a:prstGeom prst="rightArrow">
            <a:avLst/>
          </a:prstGeom>
          <a:gradFill>
            <a:gsLst>
              <a:gs pos="0">
                <a:srgbClr val="FFC000"/>
              </a:gs>
              <a:gs pos="78000">
                <a:schemeClr val="accent6">
                  <a:lumMod val="7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p:cNvSpPr txBox="1">
            <a:spLocks/>
          </p:cNvSpPr>
          <p:nvPr/>
        </p:nvSpPr>
        <p:spPr bwMode="auto">
          <a:xfrm>
            <a:off x="304800" y="1371600"/>
            <a:ext cx="5410200" cy="2209800"/>
          </a:xfrm>
          <a:prstGeom prst="rect">
            <a:avLst/>
          </a:prstGeom>
          <a:noFill/>
          <a:ln w="9525">
            <a:noFill/>
            <a:miter lim="800000"/>
            <a:headEnd/>
            <a:tailEnd/>
          </a:ln>
        </p:spPr>
        <p:txBody>
          <a:bodyPr/>
          <a:lstStyle/>
          <a:p>
            <a:r>
              <a:rPr lang="en-US" sz="4400" b="1" dirty="0" smtClean="0">
                <a:solidFill>
                  <a:srgbClr val="7F7F7F"/>
                </a:solidFill>
                <a:latin typeface="Calibri" pitchFamily="34" charset="0"/>
                <a:cs typeface="Arial" charset="0"/>
              </a:rPr>
              <a:t>Workforce Resources 	on </a:t>
            </a:r>
          </a:p>
          <a:p>
            <a:r>
              <a:rPr lang="en-US" sz="4400" b="1" dirty="0" smtClean="0">
                <a:solidFill>
                  <a:srgbClr val="7F7F7F"/>
                </a:solidFill>
                <a:latin typeface="Calibri" pitchFamily="34" charset="0"/>
                <a:cs typeface="Arial" charset="0"/>
              </a:rPr>
              <a:t>WebJunction</a:t>
            </a:r>
            <a:endParaRPr lang="en-US" sz="4400" b="1" dirty="0">
              <a:solidFill>
                <a:srgbClr val="7F7F7F"/>
              </a:solidFill>
              <a:latin typeface="Calibri" pitchFamily="34" charset="0"/>
              <a:cs typeface="Arial" charset="0"/>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p:cNvSpPr>
            <a:spLocks noGrp="1"/>
          </p:cNvSpPr>
          <p:nvPr>
            <p:ph type="ctrTitle"/>
          </p:nvPr>
        </p:nvSpPr>
        <p:spPr/>
        <p:txBody>
          <a:bodyPr/>
          <a:lstStyle/>
          <a:p>
            <a:endParaRPr lang="en-US" smtClean="0"/>
          </a:p>
        </p:txBody>
      </p:sp>
      <p:sp>
        <p:nvSpPr>
          <p:cNvPr id="3" name="Subtitle 2"/>
          <p:cNvSpPr>
            <a:spLocks noGrp="1"/>
          </p:cNvSpPr>
          <p:nvPr>
            <p:ph type="subTitle" idx="1"/>
          </p:nvPr>
        </p:nvSpPr>
        <p:spPr/>
        <p:txBody>
          <a:bodyPr rtlCol="0">
            <a:normAutofit/>
          </a:bodyPr>
          <a:lstStyle/>
          <a:p>
            <a:pPr fontAlgn="auto">
              <a:spcAft>
                <a:spcPts val="0"/>
              </a:spcAft>
              <a:buFont typeface="Arial" pitchFamily="34" charset="0"/>
              <a:buNone/>
              <a:defRPr/>
            </a:pPr>
            <a:endParaRPr lang="en-US"/>
          </a:p>
        </p:txBody>
      </p:sp>
      <p:pic>
        <p:nvPicPr>
          <p:cNvPr id="62468" name="Picture 4"/>
          <p:cNvPicPr>
            <a:picLocks noChangeAspect="1" noChangeArrowheads="1"/>
          </p:cNvPicPr>
          <p:nvPr/>
        </p:nvPicPr>
        <p:blipFill>
          <a:blip r:embed="rId3" cstate="screen"/>
          <a:srcRect/>
          <a:stretch>
            <a:fillRect/>
          </a:stretch>
        </p:blipFill>
        <p:spPr bwMode="auto">
          <a:xfrm>
            <a:off x="-28575" y="685800"/>
            <a:ext cx="9248775" cy="6096000"/>
          </a:xfrm>
          <a:prstGeom prst="rect">
            <a:avLst/>
          </a:prstGeom>
          <a:noFill/>
          <a:ln w="9525">
            <a:noFill/>
            <a:miter lim="800000"/>
            <a:headEnd/>
            <a:tailEnd/>
          </a:ln>
        </p:spPr>
      </p:pic>
      <p:sp>
        <p:nvSpPr>
          <p:cNvPr id="62469" name="Title 1"/>
          <p:cNvSpPr txBox="1">
            <a:spLocks/>
          </p:cNvSpPr>
          <p:nvPr/>
        </p:nvSpPr>
        <p:spPr bwMode="auto">
          <a:xfrm>
            <a:off x="304800" y="-228600"/>
            <a:ext cx="8229600" cy="1143000"/>
          </a:xfrm>
          <a:prstGeom prst="rect">
            <a:avLst/>
          </a:prstGeom>
          <a:noFill/>
          <a:ln w="9525">
            <a:noFill/>
            <a:miter lim="800000"/>
            <a:headEnd/>
            <a:tailEnd/>
          </a:ln>
        </p:spPr>
        <p:txBody>
          <a:bodyPr anchor="ctr"/>
          <a:lstStyle/>
          <a:p>
            <a:pPr algn="ctr"/>
            <a:r>
              <a:rPr lang="en-US" sz="4400">
                <a:solidFill>
                  <a:srgbClr val="008080"/>
                </a:solidFill>
                <a:latin typeface="Calibri" pitchFamily="34" charset="0"/>
                <a:cs typeface="Times New Roman" pitchFamily="18" charset="0"/>
              </a:rPr>
              <a:t>WebJunction.org</a:t>
            </a:r>
          </a:p>
        </p:txBody>
      </p:sp>
      <p:cxnSp>
        <p:nvCxnSpPr>
          <p:cNvPr id="62470" name="AutoShape 6"/>
          <p:cNvCxnSpPr>
            <a:cxnSpLocks noChangeShapeType="1"/>
          </p:cNvCxnSpPr>
          <p:nvPr/>
        </p:nvCxnSpPr>
        <p:spPr bwMode="auto">
          <a:xfrm>
            <a:off x="609600" y="990600"/>
            <a:ext cx="6477000" cy="5486400"/>
          </a:xfrm>
          <a:prstGeom prst="straightConnector1">
            <a:avLst/>
          </a:prstGeom>
          <a:noFill/>
          <a:ln w="57150">
            <a:solidFill>
              <a:srgbClr val="C00000"/>
            </a:solidFill>
            <a:round/>
            <a:headEnd/>
            <a:tailEnd type="triangle" w="lg" len="lg"/>
          </a:ln>
        </p:spPr>
      </p:cxnSp>
      <p:sp>
        <p:nvSpPr>
          <p:cNvPr id="62471" name="AutoShape 7"/>
          <p:cNvSpPr>
            <a:spLocks noChangeArrowheads="1"/>
          </p:cNvSpPr>
          <p:nvPr/>
        </p:nvSpPr>
        <p:spPr bwMode="auto">
          <a:xfrm>
            <a:off x="7086600" y="6400800"/>
            <a:ext cx="1190625" cy="238125"/>
          </a:xfrm>
          <a:prstGeom prst="roundRect">
            <a:avLst>
              <a:gd name="adj" fmla="val 16667"/>
            </a:avLst>
          </a:prstGeom>
          <a:noFill/>
          <a:ln w="25400">
            <a:solidFill>
              <a:srgbClr val="C00000"/>
            </a:solidFill>
            <a:round/>
            <a:headEnd/>
            <a:tailEnd/>
          </a:ln>
        </p:spPr>
        <p:txBody>
          <a:bodyPr/>
          <a:lstStyle/>
          <a:p>
            <a:endParaRPr lang="en-US">
              <a:solidFill>
                <a:srgbClr val="000000"/>
              </a:solidFill>
              <a:latin typeface="Calibri" pitchFamily="34" charset="0"/>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CoP_main_may011.jpg"/>
          <p:cNvPicPr>
            <a:picLocks noChangeAspect="1"/>
          </p:cNvPicPr>
          <p:nvPr/>
        </p:nvPicPr>
        <p:blipFill>
          <a:blip r:embed="rId3" cstate="screen"/>
          <a:stretch>
            <a:fillRect/>
          </a:stretch>
        </p:blipFill>
        <p:spPr>
          <a:xfrm>
            <a:off x="420503" y="762001"/>
            <a:ext cx="8418697" cy="6096000"/>
          </a:xfrm>
          <a:prstGeom prst="rect">
            <a:avLst/>
          </a:prstGeom>
        </p:spPr>
      </p:pic>
      <p:sp>
        <p:nvSpPr>
          <p:cNvPr id="5" name="TextBox 6"/>
          <p:cNvSpPr txBox="1">
            <a:spLocks noChangeArrowheads="1"/>
          </p:cNvSpPr>
          <p:nvPr/>
        </p:nvSpPr>
        <p:spPr bwMode="auto">
          <a:xfrm>
            <a:off x="1981200" y="228600"/>
            <a:ext cx="5257800" cy="430212"/>
          </a:xfrm>
          <a:prstGeom prst="rect">
            <a:avLst/>
          </a:prstGeom>
          <a:solidFill>
            <a:schemeClr val="accent5">
              <a:lumMod val="75000"/>
            </a:schemeClr>
          </a:solidFill>
          <a:ln cap="flat">
            <a:solidFill>
              <a:schemeClr val="bg1">
                <a:lumMod val="75000"/>
              </a:schemeClr>
            </a:solidFill>
            <a:headEnd/>
            <a:tailEnd/>
          </a:ln>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n-US" sz="2200" b="1" dirty="0">
                <a:solidFill>
                  <a:schemeClr val="bg1"/>
                </a:solidFill>
                <a:latin typeface="Calibri" pitchFamily="34" charset="0"/>
              </a:rPr>
              <a:t>webjunction.org/workforce-resources</a:t>
            </a:r>
          </a:p>
        </p:txBody>
      </p:sp>
      <p:sp>
        <p:nvSpPr>
          <p:cNvPr id="8" name="AutoShape 3"/>
          <p:cNvSpPr>
            <a:spLocks noChangeArrowheads="1"/>
          </p:cNvSpPr>
          <p:nvPr/>
        </p:nvSpPr>
        <p:spPr bwMode="auto">
          <a:xfrm>
            <a:off x="2990850" y="2476500"/>
            <a:ext cx="2952750" cy="571500"/>
          </a:xfrm>
          <a:prstGeom prst="roundRect">
            <a:avLst>
              <a:gd name="adj" fmla="val 16667"/>
            </a:avLst>
          </a:prstGeom>
          <a:noFill/>
          <a:ln w="25400">
            <a:solidFill>
              <a:srgbClr val="C00000"/>
            </a:solidFill>
            <a:round/>
            <a:headEnd/>
            <a:tailEnd/>
          </a:ln>
        </p:spPr>
        <p:txBody>
          <a:bodyPr/>
          <a:lstStyle/>
          <a:p>
            <a:endParaRPr lang="en-US">
              <a:solidFill>
                <a:srgbClr val="000000"/>
              </a:solidFill>
              <a:latin typeface="Calibri" pitchFamily="34" charset="0"/>
            </a:endParaRPr>
          </a:p>
        </p:txBody>
      </p:sp>
      <p:grpSp>
        <p:nvGrpSpPr>
          <p:cNvPr id="2" name="Group 16"/>
          <p:cNvGrpSpPr/>
          <p:nvPr/>
        </p:nvGrpSpPr>
        <p:grpSpPr>
          <a:xfrm>
            <a:off x="6096000" y="1600200"/>
            <a:ext cx="2895600" cy="2971800"/>
            <a:chOff x="6096000" y="1600200"/>
            <a:chExt cx="2895600" cy="2971800"/>
          </a:xfrm>
        </p:grpSpPr>
        <p:sp>
          <p:nvSpPr>
            <p:cNvPr id="6" name="Text Box 7"/>
            <p:cNvSpPr txBox="1">
              <a:spLocks noChangeArrowheads="1"/>
            </p:cNvSpPr>
            <p:nvPr/>
          </p:nvSpPr>
          <p:spPr bwMode="auto">
            <a:xfrm>
              <a:off x="6781800" y="3276600"/>
              <a:ext cx="2209800" cy="1219200"/>
            </a:xfrm>
            <a:prstGeom prst="rect">
              <a:avLst/>
            </a:prstGeom>
            <a:solidFill>
              <a:srgbClr val="FFFFFF"/>
            </a:solidFill>
            <a:ln w="25400">
              <a:noFill/>
              <a:miter lim="800000"/>
              <a:headEnd/>
              <a:tailEnd/>
            </a:ln>
          </p:spPr>
          <p:txBody>
            <a:bodyPr/>
            <a:lstStyle/>
            <a:p>
              <a:pPr>
                <a:spcAft>
                  <a:spcPts val="1000"/>
                </a:spcAft>
              </a:pPr>
              <a:r>
                <a:rPr lang="en-US" sz="1400" dirty="0">
                  <a:solidFill>
                    <a:srgbClr val="000000"/>
                  </a:solidFill>
                  <a:latin typeface="Calibri" pitchFamily="34" charset="0"/>
                </a:rPr>
                <a:t>See </a:t>
              </a:r>
              <a:r>
                <a:rPr lang="en-US" sz="1400" b="1" dirty="0" smtClean="0">
                  <a:solidFill>
                    <a:srgbClr val="000000"/>
                  </a:solidFill>
                  <a:latin typeface="Calibri" pitchFamily="34" charset="0"/>
                </a:rPr>
                <a:t>Member </a:t>
              </a:r>
              <a:r>
                <a:rPr lang="en-US" sz="1400" b="1" dirty="0">
                  <a:solidFill>
                    <a:srgbClr val="000000"/>
                  </a:solidFill>
                  <a:latin typeface="Calibri" pitchFamily="34" charset="0"/>
                </a:rPr>
                <a:t>Center</a:t>
              </a:r>
              <a:r>
                <a:rPr lang="en-US" sz="1400" dirty="0">
                  <a:solidFill>
                    <a:srgbClr val="000000"/>
                  </a:solidFill>
                  <a:latin typeface="Calibri" pitchFamily="34" charset="0"/>
                </a:rPr>
                <a:t> </a:t>
              </a:r>
              <a:r>
                <a:rPr lang="en-US" sz="1400" dirty="0" smtClean="0">
                  <a:solidFill>
                    <a:srgbClr val="000000"/>
                  </a:solidFill>
                  <a:latin typeface="Calibri" pitchFamily="34" charset="0"/>
                </a:rPr>
                <a:t/>
              </a:r>
              <a:br>
                <a:rPr lang="en-US" sz="1400" dirty="0" smtClean="0">
                  <a:solidFill>
                    <a:srgbClr val="000000"/>
                  </a:solidFill>
                  <a:latin typeface="Calibri" pitchFamily="34" charset="0"/>
                </a:rPr>
              </a:br>
              <a:r>
                <a:rPr lang="en-US" sz="1400" dirty="0" smtClean="0">
                  <a:solidFill>
                    <a:srgbClr val="000000"/>
                  </a:solidFill>
                  <a:latin typeface="Calibri" pitchFamily="34" charset="0"/>
                </a:rPr>
                <a:t>for  help with: </a:t>
              </a:r>
              <a:br>
                <a:rPr lang="en-US" sz="1400" dirty="0" smtClean="0">
                  <a:solidFill>
                    <a:srgbClr val="000000"/>
                  </a:solidFill>
                  <a:latin typeface="Calibri" pitchFamily="34" charset="0"/>
                </a:rPr>
              </a:br>
              <a:r>
                <a:rPr lang="en-US" sz="1400" dirty="0" smtClean="0">
                  <a:solidFill>
                    <a:srgbClr val="000000"/>
                  </a:solidFill>
                  <a:latin typeface="Calibri" pitchFamily="34" charset="0"/>
                </a:rPr>
                <a:t>setting </a:t>
              </a:r>
              <a:r>
                <a:rPr lang="en-US" sz="1400" dirty="0">
                  <a:solidFill>
                    <a:srgbClr val="000000"/>
                  </a:solidFill>
                  <a:latin typeface="Calibri" pitchFamily="34" charset="0"/>
                </a:rPr>
                <a:t>up an </a:t>
              </a:r>
              <a:r>
                <a:rPr lang="en-US" sz="1400" dirty="0" smtClean="0">
                  <a:solidFill>
                    <a:srgbClr val="000000"/>
                  </a:solidFill>
                  <a:latin typeface="Calibri" pitchFamily="34" charset="0"/>
                </a:rPr>
                <a:t>account,</a:t>
              </a:r>
              <a:br>
                <a:rPr lang="en-US" sz="1400" dirty="0" smtClean="0">
                  <a:solidFill>
                    <a:srgbClr val="000000"/>
                  </a:solidFill>
                  <a:latin typeface="Calibri" pitchFamily="34" charset="0"/>
                </a:rPr>
              </a:br>
              <a:r>
                <a:rPr lang="en-US" sz="1400" dirty="0" smtClean="0">
                  <a:solidFill>
                    <a:srgbClr val="000000"/>
                  </a:solidFill>
                  <a:latin typeface="Calibri" pitchFamily="34" charset="0"/>
                </a:rPr>
                <a:t>posting </a:t>
              </a:r>
              <a:r>
                <a:rPr lang="en-US" sz="1400" dirty="0">
                  <a:solidFill>
                    <a:srgbClr val="000000"/>
                  </a:solidFill>
                  <a:latin typeface="Calibri" pitchFamily="34" charset="0"/>
                </a:rPr>
                <a:t>to </a:t>
              </a:r>
              <a:r>
                <a:rPr lang="en-US" sz="1400" dirty="0" smtClean="0">
                  <a:solidFill>
                    <a:srgbClr val="000000"/>
                  </a:solidFill>
                  <a:latin typeface="Calibri" pitchFamily="34" charset="0"/>
                </a:rPr>
                <a:t>discussions, </a:t>
              </a:r>
              <a:br>
                <a:rPr lang="en-US" sz="1400" dirty="0" smtClean="0">
                  <a:solidFill>
                    <a:srgbClr val="000000"/>
                  </a:solidFill>
                  <a:latin typeface="Calibri" pitchFamily="34" charset="0"/>
                </a:rPr>
              </a:br>
              <a:r>
                <a:rPr lang="en-US" sz="1400" dirty="0" smtClean="0">
                  <a:solidFill>
                    <a:srgbClr val="000000"/>
                  </a:solidFill>
                  <a:latin typeface="Calibri" pitchFamily="34" charset="0"/>
                </a:rPr>
                <a:t>creating documents</a:t>
              </a:r>
              <a:r>
                <a:rPr lang="en-US" sz="1400" dirty="0">
                  <a:solidFill>
                    <a:srgbClr val="000000"/>
                  </a:solidFill>
                  <a:latin typeface="Calibri" pitchFamily="34" charset="0"/>
                </a:rPr>
                <a:t>.</a:t>
              </a:r>
              <a:endParaRPr lang="en-US" sz="1400" dirty="0">
                <a:solidFill>
                  <a:srgbClr val="000000"/>
                </a:solidFill>
              </a:endParaRPr>
            </a:p>
          </p:txBody>
        </p:sp>
        <p:sp>
          <p:nvSpPr>
            <p:cNvPr id="7" name="AutoShape 8"/>
            <p:cNvSpPr>
              <a:spLocks noChangeArrowheads="1"/>
            </p:cNvSpPr>
            <p:nvPr/>
          </p:nvSpPr>
          <p:spPr bwMode="auto">
            <a:xfrm>
              <a:off x="6781800" y="3200400"/>
              <a:ext cx="2133600" cy="1371600"/>
            </a:xfrm>
            <a:prstGeom prst="roundRect">
              <a:avLst>
                <a:gd name="adj" fmla="val 16667"/>
              </a:avLst>
            </a:prstGeom>
            <a:noFill/>
            <a:ln w="25400">
              <a:solidFill>
                <a:srgbClr val="C00000"/>
              </a:solidFill>
              <a:round/>
              <a:headEnd/>
              <a:tailEnd/>
            </a:ln>
          </p:spPr>
          <p:txBody>
            <a:bodyPr/>
            <a:lstStyle/>
            <a:p>
              <a:endParaRPr lang="en-US">
                <a:solidFill>
                  <a:srgbClr val="000000"/>
                </a:solidFill>
                <a:latin typeface="Calibri" pitchFamily="34" charset="0"/>
              </a:endParaRPr>
            </a:p>
          </p:txBody>
        </p:sp>
        <p:cxnSp>
          <p:nvCxnSpPr>
            <p:cNvPr id="11" name="AutoShape 9"/>
            <p:cNvCxnSpPr>
              <a:cxnSpLocks noChangeShapeType="1"/>
              <a:stCxn id="7" idx="0"/>
            </p:cNvCxnSpPr>
            <p:nvPr/>
          </p:nvCxnSpPr>
          <p:spPr bwMode="auto">
            <a:xfrm rot="16200000" flipV="1">
              <a:off x="6172200" y="1524000"/>
              <a:ext cx="1600200" cy="1752600"/>
            </a:xfrm>
            <a:prstGeom prst="straightConnector1">
              <a:avLst/>
            </a:prstGeom>
            <a:noFill/>
            <a:ln w="25400">
              <a:solidFill>
                <a:srgbClr val="C00000"/>
              </a:solidFill>
              <a:round/>
              <a:headEnd/>
              <a:tailEnd type="triangle" w="lg" len="lg"/>
            </a:ln>
          </p:spPr>
        </p:cxnSp>
      </p:grpSp>
      <p:sp>
        <p:nvSpPr>
          <p:cNvPr id="14" name="AutoShape 4"/>
          <p:cNvSpPr>
            <a:spLocks noChangeArrowheads="1"/>
          </p:cNvSpPr>
          <p:nvPr/>
        </p:nvSpPr>
        <p:spPr bwMode="auto">
          <a:xfrm>
            <a:off x="533400" y="3657600"/>
            <a:ext cx="2209800" cy="1371600"/>
          </a:xfrm>
          <a:prstGeom prst="roundRect">
            <a:avLst>
              <a:gd name="adj" fmla="val 16667"/>
            </a:avLst>
          </a:prstGeom>
          <a:noFill/>
          <a:ln w="25400">
            <a:solidFill>
              <a:srgbClr val="C00000"/>
            </a:solidFill>
            <a:round/>
            <a:headEnd/>
            <a:tailEnd/>
          </a:ln>
        </p:spPr>
        <p:txBody>
          <a:bodyPr/>
          <a:lstStyle/>
          <a:p>
            <a:endParaRPr lang="en-US">
              <a:solidFill>
                <a:srgbClr val="000000"/>
              </a:solidFill>
              <a:latin typeface="Calibri" pitchFamily="34" charset="0"/>
            </a:endParaRPr>
          </a:p>
        </p:txBody>
      </p:sp>
      <p:sp>
        <p:nvSpPr>
          <p:cNvPr id="15" name="AutoShape 8"/>
          <p:cNvSpPr>
            <a:spLocks noChangeArrowheads="1"/>
          </p:cNvSpPr>
          <p:nvPr/>
        </p:nvSpPr>
        <p:spPr bwMode="auto">
          <a:xfrm>
            <a:off x="6781800" y="4648200"/>
            <a:ext cx="2133600" cy="2209800"/>
          </a:xfrm>
          <a:prstGeom prst="roundRect">
            <a:avLst>
              <a:gd name="adj" fmla="val 16667"/>
            </a:avLst>
          </a:prstGeom>
          <a:noFill/>
          <a:ln w="25400">
            <a:solidFill>
              <a:srgbClr val="C00000"/>
            </a:solidFill>
            <a:round/>
            <a:headEnd/>
            <a:tailEnd/>
          </a:ln>
        </p:spPr>
        <p:txBody>
          <a:bodyPr/>
          <a:lstStyle/>
          <a:p>
            <a:endParaRPr lang="en-US">
              <a:solidFill>
                <a:srgbClr val="000000"/>
              </a:solidFill>
              <a:latin typeface="Calibri" pitchFamily="34" charset="0"/>
            </a:endParaRPr>
          </a:p>
        </p:txBody>
      </p:sp>
      <p:sp>
        <p:nvSpPr>
          <p:cNvPr id="13" name="AutoShape 3"/>
          <p:cNvSpPr>
            <a:spLocks noChangeArrowheads="1"/>
          </p:cNvSpPr>
          <p:nvPr/>
        </p:nvSpPr>
        <p:spPr bwMode="auto">
          <a:xfrm>
            <a:off x="3219450" y="6248400"/>
            <a:ext cx="3257550" cy="457200"/>
          </a:xfrm>
          <a:prstGeom prst="roundRect">
            <a:avLst>
              <a:gd name="adj" fmla="val 16667"/>
            </a:avLst>
          </a:prstGeom>
          <a:noFill/>
          <a:ln w="25400">
            <a:solidFill>
              <a:srgbClr val="C00000"/>
            </a:solidFill>
            <a:round/>
            <a:headEnd/>
            <a:tailEnd/>
          </a:ln>
        </p:spPr>
        <p:txBody>
          <a:bodyPr/>
          <a:lstStyle/>
          <a:p>
            <a:endParaRPr lang="en-US">
              <a:solidFill>
                <a:srgbClr val="000000"/>
              </a:solidFill>
              <a:latin typeface="Calibri" pitchFamily="34" charset="0"/>
            </a:endParaRPr>
          </a:p>
        </p:txBody>
      </p:sp>
      <p:sp>
        <p:nvSpPr>
          <p:cNvPr id="19" name="AutoShape 4"/>
          <p:cNvSpPr>
            <a:spLocks noChangeArrowheads="1"/>
          </p:cNvSpPr>
          <p:nvPr/>
        </p:nvSpPr>
        <p:spPr bwMode="auto">
          <a:xfrm>
            <a:off x="533400" y="5029200"/>
            <a:ext cx="2209800" cy="1371600"/>
          </a:xfrm>
          <a:prstGeom prst="roundRect">
            <a:avLst>
              <a:gd name="adj" fmla="val 16667"/>
            </a:avLst>
          </a:prstGeom>
          <a:noFill/>
          <a:ln w="31750">
            <a:solidFill>
              <a:srgbClr val="C00000"/>
            </a:solidFill>
            <a:round/>
            <a:headEnd/>
            <a:tailEnd/>
          </a:ln>
        </p:spPr>
        <p:txBody>
          <a:bodyPr/>
          <a:lstStyle/>
          <a:p>
            <a:endParaRPr lang="en-US">
              <a:solidFill>
                <a:srgbClr val="000000"/>
              </a:solidFill>
              <a:latin typeface="Calibri" pitchFamily="34" charset="0"/>
            </a:endParaRPr>
          </a:p>
        </p:txBody>
      </p:sp>
      <p:grpSp>
        <p:nvGrpSpPr>
          <p:cNvPr id="3" name="Group 44"/>
          <p:cNvGrpSpPr/>
          <p:nvPr/>
        </p:nvGrpSpPr>
        <p:grpSpPr>
          <a:xfrm>
            <a:off x="2667000" y="2069068"/>
            <a:ext cx="6248400" cy="4560332"/>
            <a:chOff x="1447800" y="2057400"/>
            <a:chExt cx="6248400" cy="4560332"/>
          </a:xfrm>
        </p:grpSpPr>
        <p:sp>
          <p:nvSpPr>
            <p:cNvPr id="46" name="TextBox 6"/>
            <p:cNvSpPr txBox="1">
              <a:spLocks noChangeArrowheads="1"/>
            </p:cNvSpPr>
            <p:nvPr/>
          </p:nvSpPr>
          <p:spPr bwMode="auto">
            <a:xfrm>
              <a:off x="1447800" y="2133600"/>
              <a:ext cx="2743200" cy="4216539"/>
            </a:xfrm>
            <a:prstGeom prst="rect">
              <a:avLst/>
            </a:prstGeom>
            <a:solidFill>
              <a:schemeClr val="bg1"/>
            </a:solidFill>
            <a:ln w="9525">
              <a:noFill/>
              <a:miter lim="800000"/>
              <a:headEnd/>
              <a:tailEnd/>
            </a:ln>
          </p:spPr>
          <p:txBody>
            <a:bodyPr wrap="square">
              <a:spAutoFit/>
            </a:bodyPr>
            <a:lstStyle/>
            <a:p>
              <a:pPr algn="r"/>
              <a:r>
                <a:rPr lang="en-US" sz="7200" b="1" dirty="0">
                  <a:solidFill>
                    <a:srgbClr val="7F7F7F"/>
                  </a:solidFill>
                  <a:latin typeface="Calibri" pitchFamily="34" charset="0"/>
                </a:rPr>
                <a:t>You</a:t>
              </a:r>
              <a:r>
                <a:rPr lang="en-US" sz="2800" b="1" dirty="0">
                  <a:solidFill>
                    <a:srgbClr val="404040"/>
                  </a:solidFill>
                  <a:latin typeface="Calibri" pitchFamily="34" charset="0"/>
                </a:rPr>
                <a:t> </a:t>
              </a:r>
              <a:br>
                <a:rPr lang="en-US" sz="2800" b="1" dirty="0">
                  <a:solidFill>
                    <a:srgbClr val="404040"/>
                  </a:solidFill>
                  <a:latin typeface="Calibri" pitchFamily="34" charset="0"/>
                </a:rPr>
              </a:br>
              <a:r>
                <a:rPr lang="en-US" sz="2800" b="1" dirty="0">
                  <a:solidFill>
                    <a:srgbClr val="404040"/>
                  </a:solidFill>
                  <a:latin typeface="Calibri" pitchFamily="34" charset="0"/>
                </a:rPr>
                <a:t>can tweet to </a:t>
              </a:r>
              <a:br>
                <a:rPr lang="en-US" sz="2800" b="1" dirty="0">
                  <a:solidFill>
                    <a:srgbClr val="404040"/>
                  </a:solidFill>
                  <a:latin typeface="Calibri" pitchFamily="34" charset="0"/>
                </a:rPr>
              </a:br>
              <a:r>
                <a:rPr lang="en-US" sz="2800" b="1" dirty="0">
                  <a:solidFill>
                    <a:srgbClr val="404040"/>
                  </a:solidFill>
                  <a:latin typeface="Calibri" pitchFamily="34" charset="0"/>
                </a:rPr>
                <a:t>this </a:t>
              </a:r>
              <a:r>
                <a:rPr lang="en-US" sz="2800" b="1" dirty="0" err="1">
                  <a:solidFill>
                    <a:srgbClr val="404040"/>
                  </a:solidFill>
                  <a:latin typeface="Calibri" pitchFamily="34" charset="0"/>
                </a:rPr>
                <a:t>hashtag</a:t>
              </a:r>
              <a:r>
                <a:rPr lang="en-US" sz="2800" b="1" dirty="0" smtClean="0">
                  <a:solidFill>
                    <a:srgbClr val="404040"/>
                  </a:solidFill>
                  <a:latin typeface="Calibri" pitchFamily="34" charset="0"/>
                </a:rPr>
                <a:t>!</a:t>
              </a:r>
            </a:p>
            <a:p>
              <a:pPr algn="r"/>
              <a:endParaRPr lang="en-US" sz="2800" b="1" dirty="0" smtClean="0">
                <a:solidFill>
                  <a:srgbClr val="404040"/>
                </a:solidFill>
                <a:latin typeface="Calibri" pitchFamily="34" charset="0"/>
              </a:endParaRPr>
            </a:p>
            <a:p>
              <a:pPr algn="r"/>
              <a:endParaRPr lang="en-US" sz="2800" b="1" dirty="0" smtClean="0">
                <a:solidFill>
                  <a:srgbClr val="404040"/>
                </a:solidFill>
                <a:latin typeface="Calibri" pitchFamily="34" charset="0"/>
              </a:endParaRPr>
            </a:p>
            <a:p>
              <a:pPr algn="r"/>
              <a:endParaRPr lang="en-US" sz="2800" b="1" dirty="0" smtClean="0">
                <a:solidFill>
                  <a:srgbClr val="404040"/>
                </a:solidFill>
                <a:latin typeface="Calibri" pitchFamily="34" charset="0"/>
              </a:endParaRPr>
            </a:p>
            <a:p>
              <a:pPr algn="r"/>
              <a:endParaRPr lang="en-US" sz="2800" b="1" dirty="0" smtClean="0">
                <a:solidFill>
                  <a:srgbClr val="404040"/>
                </a:solidFill>
                <a:latin typeface="Calibri" pitchFamily="34" charset="0"/>
              </a:endParaRPr>
            </a:p>
            <a:p>
              <a:pPr algn="r"/>
              <a:endParaRPr lang="en-US" sz="2800" b="1" dirty="0">
                <a:solidFill>
                  <a:srgbClr val="404040"/>
                </a:solidFill>
                <a:latin typeface="Calibri" pitchFamily="34" charset="0"/>
              </a:endParaRPr>
            </a:p>
          </p:txBody>
        </p:sp>
        <p:grpSp>
          <p:nvGrpSpPr>
            <p:cNvPr id="4" name="Group 12"/>
            <p:cNvGrpSpPr/>
            <p:nvPr/>
          </p:nvGrpSpPr>
          <p:grpSpPr>
            <a:xfrm>
              <a:off x="2971800" y="2057400"/>
              <a:ext cx="4724400" cy="4560332"/>
              <a:chOff x="2971800" y="2057400"/>
              <a:chExt cx="4724400" cy="4560332"/>
            </a:xfrm>
          </p:grpSpPr>
          <p:grpSp>
            <p:nvGrpSpPr>
              <p:cNvPr id="9" name="Group 7"/>
              <p:cNvGrpSpPr/>
              <p:nvPr/>
            </p:nvGrpSpPr>
            <p:grpSpPr>
              <a:xfrm>
                <a:off x="4179596" y="2057400"/>
                <a:ext cx="3516604" cy="4560332"/>
                <a:chOff x="4179596" y="2057400"/>
                <a:chExt cx="3516604" cy="4560332"/>
              </a:xfrm>
            </p:grpSpPr>
            <p:pic>
              <p:nvPicPr>
                <p:cNvPr id="50" name="Picture 5" descr="libs4jobs-feed_jul28.jpg"/>
                <p:cNvPicPr>
                  <a:picLocks noChangeAspect="1"/>
                </p:cNvPicPr>
                <p:nvPr/>
              </p:nvPicPr>
              <p:blipFill>
                <a:blip r:embed="rId4" cstate="screen"/>
                <a:srcRect/>
                <a:stretch>
                  <a:fillRect/>
                </a:stretch>
              </p:blipFill>
              <p:spPr bwMode="auto">
                <a:xfrm>
                  <a:off x="4179596" y="2057400"/>
                  <a:ext cx="3516604" cy="4267200"/>
                </a:xfrm>
                <a:prstGeom prst="rect">
                  <a:avLst/>
                </a:prstGeom>
                <a:noFill/>
                <a:ln w="28575">
                  <a:solidFill>
                    <a:srgbClr val="FF0000"/>
                  </a:solidFill>
                  <a:miter lim="800000"/>
                  <a:headEnd/>
                  <a:tailEnd/>
                </a:ln>
              </p:spPr>
            </p:pic>
            <p:sp>
              <p:nvSpPr>
                <p:cNvPr id="51" name="TextBox 50"/>
                <p:cNvSpPr txBox="1"/>
                <p:nvPr/>
              </p:nvSpPr>
              <p:spPr>
                <a:xfrm>
                  <a:off x="4267200" y="6248400"/>
                  <a:ext cx="3186193" cy="369332"/>
                </a:xfrm>
                <a:prstGeom prst="rect">
                  <a:avLst/>
                </a:prstGeom>
                <a:solidFill>
                  <a:schemeClr val="bg1"/>
                </a:solidFill>
                <a:ln w="28575">
                  <a:solidFill>
                    <a:srgbClr val="FF0000"/>
                  </a:solidFill>
                </a:ln>
              </p:spPr>
              <p:txBody>
                <a:bodyPr wrap="none" rtlCol="0">
                  <a:spAutoFit/>
                </a:bodyPr>
                <a:lstStyle/>
                <a:p>
                  <a:r>
                    <a:rPr lang="en-US" dirty="0" smtClean="0">
                      <a:latin typeface="+mn-lt"/>
                    </a:rPr>
                    <a:t>See also </a:t>
                  </a:r>
                  <a:r>
                    <a:rPr lang="en-US" b="1" u="sng" dirty="0" smtClean="0">
                      <a:solidFill>
                        <a:schemeClr val="accent1">
                          <a:lumMod val="75000"/>
                        </a:schemeClr>
                      </a:solidFill>
                      <a:latin typeface="+mn-lt"/>
                    </a:rPr>
                    <a:t>archive</a:t>
                  </a:r>
                  <a:r>
                    <a:rPr lang="en-US" dirty="0" smtClean="0">
                      <a:latin typeface="+mn-lt"/>
                    </a:rPr>
                    <a:t> of these tweets</a:t>
                  </a:r>
                  <a:endParaRPr lang="en-US" dirty="0">
                    <a:latin typeface="+mn-lt"/>
                  </a:endParaRPr>
                </a:p>
              </p:txBody>
            </p:sp>
          </p:grpSp>
          <p:cxnSp>
            <p:nvCxnSpPr>
              <p:cNvPr id="49" name="AutoShape 9"/>
              <p:cNvCxnSpPr>
                <a:cxnSpLocks noChangeShapeType="1"/>
              </p:cNvCxnSpPr>
              <p:nvPr/>
            </p:nvCxnSpPr>
            <p:spPr bwMode="auto">
              <a:xfrm>
                <a:off x="2971800" y="4953000"/>
                <a:ext cx="1447800" cy="1371600"/>
              </a:xfrm>
              <a:prstGeom prst="straightConnector1">
                <a:avLst/>
              </a:prstGeom>
              <a:noFill/>
              <a:ln w="88900">
                <a:solidFill>
                  <a:srgbClr val="C00000"/>
                </a:solidFill>
                <a:round/>
                <a:headEnd/>
                <a:tailEnd type="triangle" w="lg" len="lg"/>
              </a:ln>
            </p:spPr>
          </p:cxn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subTnLst>
                                    <p:set>
                                      <p:cBhvr override="childStyle">
                                        <p:cTn dur="1" fill="hold" display="0" masterRel="nextClick" afterEffect="1"/>
                                        <p:tgtEl>
                                          <p:spTgt spid="3"/>
                                        </p:tgtEl>
                                        <p:attrNameLst>
                                          <p:attrName>style.visibility</p:attrName>
                                        </p:attrNameLst>
                                      </p:cBhvr>
                                      <p:to>
                                        <p:strVal val="hidden"/>
                                      </p:to>
                                    </p:set>
                                  </p:subTnLst>
                                </p:cTn>
                              </p:par>
                              <p:par>
                                <p:cTn id="7" presetID="1" presetClass="exit"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hidden"/>
                                      </p:to>
                                    </p:set>
                                  </p:childTnLst>
                                </p:cTn>
                              </p:par>
                              <p:par>
                                <p:cTn id="15" presetID="1" presetClass="exit"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4" grpId="0" animBg="1"/>
      <p:bldP spid="15" grpId="0" animBg="1"/>
      <p:bldP spid="13" grpId="0" animBg="1"/>
      <p:bldP spid="19"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6" name="Title 8"/>
          <p:cNvSpPr>
            <a:spLocks noGrp="1"/>
          </p:cNvSpPr>
          <p:nvPr>
            <p:ph type="title"/>
          </p:nvPr>
        </p:nvSpPr>
        <p:spPr bwMode="auto">
          <a:noFill/>
          <a:ln>
            <a:miter lim="800000"/>
            <a:headEnd/>
            <a:tailEnd/>
          </a:ln>
        </p:spPr>
        <p:txBody>
          <a:bodyPr vert="horz" wrap="square" lIns="91440" tIns="45720" rIns="91440" bIns="45720" numCol="1" anchor="t" anchorCtr="0" compatLnSpc="1">
            <a:prstTxWarp prst="textNoShape">
              <a:avLst/>
            </a:prstTxWarp>
          </a:bodyPr>
          <a:lstStyle/>
          <a:p>
            <a:r>
              <a:rPr lang="en-US" sz="2800" dirty="0" smtClean="0">
                <a:latin typeface="+mn-lt"/>
                <a:cs typeface="Arial" charset="0"/>
              </a:rPr>
              <a:t>Key Resources</a:t>
            </a:r>
          </a:p>
        </p:txBody>
      </p:sp>
      <p:sp>
        <p:nvSpPr>
          <p:cNvPr id="64517" name="Content Placeholder 3"/>
          <p:cNvSpPr>
            <a:spLocks noGrp="1"/>
          </p:cNvSpPr>
          <p:nvPr>
            <p:ph idx="1"/>
          </p:nvPr>
        </p:nvSpPr>
        <p:spPr bwMode="auto">
          <a:noFill/>
          <a:ln>
            <a:miter lim="800000"/>
            <a:headEnd/>
            <a:tailEnd/>
          </a:ln>
        </p:spPr>
        <p:txBody>
          <a:bodyPr vert="horz" wrap="square" lIns="91440" tIns="45720" rIns="91440" bIns="45720" numCol="1" anchor="t" anchorCtr="0" compatLnSpc="1">
            <a:prstTxWarp prst="textNoShape">
              <a:avLst/>
            </a:prstTxWarp>
          </a:bodyPr>
          <a:lstStyle/>
          <a:p>
            <a:pPr>
              <a:buFont typeface="Wingdings" pitchFamily="2" charset="2"/>
              <a:buChar char="§"/>
            </a:pPr>
            <a:r>
              <a:rPr lang="en-US" b="0" dirty="0" smtClean="0">
                <a:solidFill>
                  <a:srgbClr val="000000"/>
                </a:solidFill>
                <a:cs typeface="Arial" charset="0"/>
              </a:rPr>
              <a:t>Digital version of each pathway </a:t>
            </a:r>
          </a:p>
          <a:p>
            <a:pPr lvl="1">
              <a:buFont typeface="Wingdings" pitchFamily="2" charset="2"/>
              <a:buChar char="§"/>
            </a:pPr>
            <a:r>
              <a:rPr lang="en-US" b="0" dirty="0" smtClean="0">
                <a:solidFill>
                  <a:srgbClr val="000000"/>
                </a:solidFill>
                <a:cs typeface="Arial" charset="0"/>
              </a:rPr>
              <a:t>with live links to all resources</a:t>
            </a:r>
          </a:p>
          <a:p>
            <a:pPr lvl="0">
              <a:buFont typeface="Wingdings" pitchFamily="2" charset="2"/>
              <a:buChar char="§"/>
            </a:pPr>
            <a:r>
              <a:rPr lang="en-US" b="0" dirty="0" smtClean="0">
                <a:solidFill>
                  <a:srgbClr val="000000"/>
                </a:solidFill>
                <a:cs typeface="Arial" charset="0"/>
              </a:rPr>
              <a:t>All workshop curriculum materials and workbooks</a:t>
            </a:r>
          </a:p>
          <a:p>
            <a:pPr lvl="1">
              <a:buFont typeface="Wingdings" pitchFamily="2" charset="2"/>
              <a:buChar char="§"/>
            </a:pPr>
            <a:r>
              <a:rPr lang="en-US" dirty="0" smtClean="0">
                <a:solidFill>
                  <a:srgbClr val="000000"/>
                </a:solidFill>
                <a:cs typeface="Arial" charset="0"/>
              </a:rPr>
              <a:t>Free to download and repurpose</a:t>
            </a:r>
            <a:r>
              <a:rPr lang="en-US" b="0" dirty="0" smtClean="0">
                <a:solidFill>
                  <a:srgbClr val="000000"/>
                </a:solidFill>
                <a:cs typeface="Arial" charset="0"/>
              </a:rPr>
              <a:t> </a:t>
            </a:r>
          </a:p>
          <a:p>
            <a:pPr>
              <a:buFont typeface="Wingdings" pitchFamily="2" charset="2"/>
              <a:buChar char="§"/>
            </a:pPr>
            <a:r>
              <a:rPr lang="en-US" b="0" dirty="0" smtClean="0">
                <a:solidFill>
                  <a:srgbClr val="000000"/>
                </a:solidFill>
                <a:cs typeface="Arial" charset="0"/>
              </a:rPr>
              <a:t>Links to upcoming and archived webinars related to workforce recovery</a:t>
            </a:r>
          </a:p>
          <a:p>
            <a:pPr>
              <a:buFont typeface="Wingdings" pitchFamily="2" charset="2"/>
              <a:buChar char="§"/>
            </a:pPr>
            <a:r>
              <a:rPr lang="en-US" b="0" dirty="0" smtClean="0">
                <a:solidFill>
                  <a:srgbClr val="000000"/>
                </a:solidFill>
                <a:cs typeface="Arial" charset="0"/>
              </a:rPr>
              <a:t>Content of two online workshops</a:t>
            </a:r>
          </a:p>
          <a:p>
            <a:pPr>
              <a:buFont typeface="Wingdings" pitchFamily="2" charset="2"/>
              <a:buChar char="§"/>
            </a:pPr>
            <a:r>
              <a:rPr lang="en-US" b="0" dirty="0" smtClean="0">
                <a:solidFill>
                  <a:srgbClr val="000000"/>
                </a:solidFill>
                <a:cs typeface="Arial" charset="0"/>
              </a:rPr>
              <a:t>The </a:t>
            </a:r>
            <a:r>
              <a:rPr lang="en-US" b="0" dirty="0" err="1" smtClean="0">
                <a:solidFill>
                  <a:srgbClr val="000000"/>
                </a:solidFill>
                <a:cs typeface="Arial" charset="0"/>
              </a:rPr>
              <a:t>hashtag</a:t>
            </a:r>
            <a:r>
              <a:rPr lang="en-US" b="0" dirty="0" smtClean="0">
                <a:solidFill>
                  <a:srgbClr val="000000"/>
                </a:solidFill>
                <a:cs typeface="Arial" charset="0"/>
              </a:rPr>
              <a:t>! #libs4jobs</a:t>
            </a: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itle 8"/>
          <p:cNvSpPr>
            <a:spLocks noGrp="1"/>
          </p:cNvSpPr>
          <p:nvPr>
            <p:ph type="title"/>
          </p:nvPr>
        </p:nvSpPr>
        <p:spPr bwMode="auto">
          <a:xfrm>
            <a:off x="381000" y="228600"/>
            <a:ext cx="8229600" cy="762000"/>
          </a:xfrm>
          <a:noFill/>
          <a:ln>
            <a:miter lim="800000"/>
            <a:headEnd/>
            <a:tailEnd/>
          </a:ln>
        </p:spPr>
        <p:txBody>
          <a:bodyPr vert="horz" wrap="square" lIns="91440" tIns="45720" rIns="91440" bIns="45720" numCol="1" anchor="t" anchorCtr="0" compatLnSpc="1">
            <a:prstTxWarp prst="textNoShape">
              <a:avLst/>
            </a:prstTxWarp>
          </a:bodyPr>
          <a:lstStyle/>
          <a:p>
            <a:r>
              <a:rPr lang="en-US" sz="2800" dirty="0" smtClean="0">
                <a:latin typeface="+mj-lt"/>
                <a:cs typeface="Arial" charset="0"/>
              </a:rPr>
              <a:t>Growing Workforce Resources</a:t>
            </a:r>
          </a:p>
        </p:txBody>
      </p:sp>
      <p:sp>
        <p:nvSpPr>
          <p:cNvPr id="68611" name="Content Placeholder 3"/>
          <p:cNvSpPr>
            <a:spLocks noGrp="1"/>
          </p:cNvSpPr>
          <p:nvPr>
            <p:ph idx="1"/>
          </p:nvPr>
        </p:nvSpPr>
        <p:spPr bwMode="auto">
          <a:noFill/>
          <a:ln>
            <a:miter lim="800000"/>
            <a:headEnd/>
            <a:tailEnd/>
          </a:ln>
        </p:spPr>
        <p:txBody>
          <a:bodyPr vert="horz" wrap="square" lIns="91440" tIns="45720" rIns="91440" bIns="45720" numCol="1" anchor="t" anchorCtr="0" compatLnSpc="1">
            <a:prstTxWarp prst="textNoShape">
              <a:avLst/>
            </a:prstTxWarp>
          </a:bodyPr>
          <a:lstStyle/>
          <a:p>
            <a:pPr>
              <a:buFont typeface="Arial" charset="0"/>
              <a:buNone/>
            </a:pPr>
            <a:r>
              <a:rPr lang="en-US" sz="2800" b="0" dirty="0" smtClean="0">
                <a:solidFill>
                  <a:srgbClr val="000000"/>
                </a:solidFill>
                <a:cs typeface="Arial" charset="0"/>
              </a:rPr>
              <a:t>National community continues to contribute to:</a:t>
            </a:r>
          </a:p>
          <a:p>
            <a:pPr lvl="1">
              <a:buFont typeface="Wingdings" pitchFamily="2" charset="2"/>
              <a:buChar char="§"/>
            </a:pPr>
            <a:r>
              <a:rPr lang="en-US" sz="2400" b="0" dirty="0" smtClean="0">
                <a:solidFill>
                  <a:srgbClr val="000000"/>
                </a:solidFill>
                <a:cs typeface="Arial" charset="0"/>
              </a:rPr>
              <a:t>Resources</a:t>
            </a:r>
          </a:p>
          <a:p>
            <a:pPr lvl="1">
              <a:buFont typeface="Wingdings" pitchFamily="2" charset="2"/>
              <a:buChar char="§"/>
            </a:pPr>
            <a:r>
              <a:rPr lang="en-US" sz="2400" b="0" dirty="0" smtClean="0">
                <a:solidFill>
                  <a:srgbClr val="000000"/>
                </a:solidFill>
                <a:cs typeface="Arial" charset="0"/>
              </a:rPr>
              <a:t>Templates</a:t>
            </a:r>
          </a:p>
          <a:p>
            <a:pPr lvl="1">
              <a:buFont typeface="Wingdings" pitchFamily="2" charset="2"/>
              <a:buChar char="§"/>
            </a:pPr>
            <a:r>
              <a:rPr lang="en-US" sz="2400" b="0" dirty="0" smtClean="0">
                <a:solidFill>
                  <a:srgbClr val="000000"/>
                </a:solidFill>
                <a:cs typeface="Arial" charset="0"/>
              </a:rPr>
              <a:t>Questions/Answers</a:t>
            </a:r>
          </a:p>
          <a:p>
            <a:pPr lvl="1">
              <a:buFont typeface="Wingdings" pitchFamily="2" charset="2"/>
              <a:buChar char="§"/>
            </a:pPr>
            <a:r>
              <a:rPr lang="en-US" sz="2400" b="0" dirty="0" smtClean="0">
                <a:solidFill>
                  <a:srgbClr val="000000"/>
                </a:solidFill>
                <a:cs typeface="Arial" charset="0"/>
              </a:rPr>
              <a:t>Webinars</a:t>
            </a:r>
          </a:p>
          <a:p>
            <a:pPr lvl="1">
              <a:buFont typeface="Wingdings" pitchFamily="2" charset="2"/>
              <a:buChar char="§"/>
            </a:pPr>
            <a:r>
              <a:rPr lang="en-US" sz="2400" b="0" dirty="0" smtClean="0">
                <a:solidFill>
                  <a:srgbClr val="000000"/>
                </a:solidFill>
                <a:cs typeface="Arial" charset="0"/>
              </a:rPr>
              <a:t>Twitter </a:t>
            </a:r>
            <a:r>
              <a:rPr lang="en-US" sz="2400" b="0" dirty="0" smtClean="0">
                <a:cs typeface="Arial" charset="0"/>
              </a:rPr>
              <a:t>#libs4jobs</a:t>
            </a:r>
          </a:p>
          <a:p>
            <a:endParaRPr lang="en-US" sz="2800" b="0" dirty="0" smtClean="0">
              <a:cs typeface="Arial" charset="0"/>
            </a:endParaRPr>
          </a:p>
          <a:p>
            <a:pPr>
              <a:buFont typeface="Arial" charset="0"/>
              <a:buNone/>
            </a:pPr>
            <a:r>
              <a:rPr lang="en-US" sz="2800" b="0" dirty="0" smtClean="0">
                <a:cs typeface="Arial" charset="0"/>
              </a:rPr>
              <a:t>No contribution or question is too small</a:t>
            </a:r>
            <a:br>
              <a:rPr lang="en-US" sz="2800" b="0" dirty="0" smtClean="0">
                <a:cs typeface="Arial" charset="0"/>
              </a:rPr>
            </a:br>
            <a:r>
              <a:rPr lang="en-US" sz="2800" b="0" dirty="0" smtClean="0">
                <a:cs typeface="Arial" charset="0"/>
              </a:rPr>
              <a:t>…all are welcome!</a:t>
            </a:r>
          </a:p>
        </p:txBody>
      </p:sp>
      <p:sp>
        <p:nvSpPr>
          <p:cNvPr id="8" name="Oval Callout 7"/>
          <p:cNvSpPr/>
          <p:nvPr/>
        </p:nvSpPr>
        <p:spPr>
          <a:xfrm>
            <a:off x="4800600" y="4953000"/>
            <a:ext cx="3048000" cy="1676400"/>
          </a:xfrm>
          <a:prstGeom prst="wedgeEllipseCallout">
            <a:avLst>
              <a:gd name="adj1" fmla="val -87790"/>
              <a:gd name="adj2" fmla="val -37105"/>
            </a:avLst>
          </a:prstGeom>
          <a:solidFill>
            <a:srgbClr val="31859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This means YOU!</a:t>
            </a:r>
            <a:endParaRPr lang="en-US" sz="3200" dirty="0"/>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3"/>
          <p:cNvSpPr txBox="1">
            <a:spLocks/>
          </p:cNvSpPr>
          <p:nvPr/>
        </p:nvSpPr>
        <p:spPr>
          <a:xfrm>
            <a:off x="533400" y="1143000"/>
            <a:ext cx="7543800" cy="5410200"/>
          </a:xfrm>
          <a:prstGeom prst="rect">
            <a:avLst/>
          </a:prstGeom>
        </p:spPr>
        <p:txBody>
          <a:bodyPr/>
          <a:lstStyle/>
          <a:p>
            <a:pPr marL="342900" indent="-342900" fontAlgn="auto">
              <a:spcBef>
                <a:spcPct val="20000"/>
              </a:spcBef>
              <a:spcAft>
                <a:spcPts val="0"/>
              </a:spcAft>
              <a:buFont typeface="Wingdings" pitchFamily="2" charset="2"/>
              <a:buChar char="§"/>
              <a:defRPr/>
            </a:pPr>
            <a:r>
              <a:rPr lang="en-US" sz="3600" b="1" dirty="0" smtClean="0">
                <a:solidFill>
                  <a:srgbClr val="009999"/>
                </a:solidFill>
                <a:latin typeface="Calibri"/>
              </a:rPr>
              <a:t>Take the post-workshop survey</a:t>
            </a:r>
          </a:p>
          <a:p>
            <a:pPr marL="342900" indent="-342900" fontAlgn="auto">
              <a:spcBef>
                <a:spcPct val="20000"/>
              </a:spcBef>
              <a:spcAft>
                <a:spcPts val="0"/>
              </a:spcAft>
              <a:buFont typeface="Wingdings" pitchFamily="2" charset="2"/>
              <a:buChar char="§"/>
              <a:defRPr/>
            </a:pPr>
            <a:r>
              <a:rPr lang="en-US" sz="3600" b="1" i="1" dirty="0" smtClean="0">
                <a:solidFill>
                  <a:srgbClr val="009999"/>
                </a:solidFill>
                <a:latin typeface="Calibri"/>
              </a:rPr>
              <a:t>Share</a:t>
            </a:r>
            <a:r>
              <a:rPr lang="en-US" sz="3600" b="1" dirty="0" smtClean="0">
                <a:solidFill>
                  <a:srgbClr val="009999"/>
                </a:solidFill>
                <a:latin typeface="Calibri"/>
              </a:rPr>
              <a:t> what you learned</a:t>
            </a:r>
          </a:p>
          <a:p>
            <a:pPr marL="800100" lvl="1" indent="-342900" fontAlgn="auto">
              <a:spcBef>
                <a:spcPct val="20000"/>
              </a:spcBef>
              <a:spcAft>
                <a:spcPts val="0"/>
              </a:spcAft>
              <a:buFont typeface="Wingdings" pitchFamily="2" charset="2"/>
              <a:buChar char="§"/>
              <a:defRPr/>
            </a:pPr>
            <a:r>
              <a:rPr lang="en-US" sz="3200" dirty="0" smtClean="0">
                <a:solidFill>
                  <a:schemeClr val="tx2">
                    <a:lumMod val="50000"/>
                  </a:schemeClr>
                </a:solidFill>
                <a:latin typeface="Calibri"/>
              </a:rPr>
              <a:t>With colleagues</a:t>
            </a:r>
          </a:p>
          <a:p>
            <a:pPr marL="800100" lvl="1" indent="-342900" fontAlgn="auto">
              <a:spcBef>
                <a:spcPct val="20000"/>
              </a:spcBef>
              <a:spcAft>
                <a:spcPts val="0"/>
              </a:spcAft>
              <a:buFont typeface="Wingdings" pitchFamily="2" charset="2"/>
              <a:buChar char="§"/>
              <a:defRPr/>
            </a:pPr>
            <a:r>
              <a:rPr lang="en-US" sz="3200" dirty="0" smtClean="0">
                <a:solidFill>
                  <a:schemeClr val="tx2">
                    <a:lumMod val="50000"/>
                  </a:schemeClr>
                </a:solidFill>
                <a:latin typeface="Calibri"/>
              </a:rPr>
              <a:t>With library administrators</a:t>
            </a:r>
          </a:p>
          <a:p>
            <a:pPr marL="342900" indent="-342900" fontAlgn="auto">
              <a:spcBef>
                <a:spcPct val="20000"/>
              </a:spcBef>
              <a:spcAft>
                <a:spcPts val="0"/>
              </a:spcAft>
              <a:buFont typeface="Wingdings" pitchFamily="2" charset="2"/>
              <a:buChar char="§"/>
              <a:defRPr/>
            </a:pPr>
            <a:r>
              <a:rPr lang="en-US" sz="3600" b="1" dirty="0" smtClean="0">
                <a:solidFill>
                  <a:srgbClr val="009999"/>
                </a:solidFill>
                <a:latin typeface="Calibri"/>
              </a:rPr>
              <a:t>Tell your success stories</a:t>
            </a:r>
          </a:p>
          <a:p>
            <a:pPr marL="800100" lvl="1" indent="-342900" fontAlgn="auto">
              <a:spcBef>
                <a:spcPct val="20000"/>
              </a:spcBef>
              <a:spcAft>
                <a:spcPts val="0"/>
              </a:spcAft>
              <a:buFont typeface="Wingdings" pitchFamily="2" charset="2"/>
              <a:buChar char="§"/>
              <a:defRPr/>
            </a:pPr>
            <a:r>
              <a:rPr lang="en-US" sz="3200" dirty="0" smtClean="0">
                <a:solidFill>
                  <a:srgbClr val="1F497D">
                    <a:lumMod val="50000"/>
                  </a:srgbClr>
                </a:solidFill>
                <a:latin typeface="Calibri"/>
              </a:rPr>
              <a:t>To the Project Compass team</a:t>
            </a:r>
          </a:p>
          <a:p>
            <a:pPr marL="800100" lvl="1" indent="-342900" fontAlgn="auto">
              <a:spcBef>
                <a:spcPct val="20000"/>
              </a:spcBef>
              <a:spcAft>
                <a:spcPts val="0"/>
              </a:spcAft>
              <a:buFont typeface="Wingdings" pitchFamily="2" charset="2"/>
              <a:buChar char="§"/>
              <a:defRPr/>
            </a:pPr>
            <a:r>
              <a:rPr lang="en-US" sz="3200" dirty="0" smtClean="0">
                <a:solidFill>
                  <a:srgbClr val="1F497D">
                    <a:lumMod val="50000"/>
                  </a:srgbClr>
                </a:solidFill>
                <a:latin typeface="Calibri"/>
              </a:rPr>
              <a:t>To your community</a:t>
            </a:r>
          </a:p>
          <a:p>
            <a:pPr marL="342900" indent="-342900" fontAlgn="auto">
              <a:spcBef>
                <a:spcPct val="20000"/>
              </a:spcBef>
              <a:spcAft>
                <a:spcPts val="0"/>
              </a:spcAft>
              <a:buFont typeface="Wingdings" pitchFamily="2" charset="2"/>
              <a:buChar char="§"/>
              <a:defRPr/>
            </a:pPr>
            <a:r>
              <a:rPr lang="en-US" sz="3600" b="1" dirty="0" smtClean="0">
                <a:solidFill>
                  <a:srgbClr val="009999"/>
                </a:solidFill>
                <a:latin typeface="Calibri"/>
              </a:rPr>
              <a:t>Questions?</a:t>
            </a:r>
            <a:endParaRPr lang="en-US" sz="3600" dirty="0">
              <a:solidFill>
                <a:prstClr val="black"/>
              </a:solidFill>
              <a:latin typeface="Calibri"/>
              <a:cs typeface="Arial" pitchFamily="34" charset="0"/>
            </a:endParaRPr>
          </a:p>
          <a:p>
            <a:pPr marL="742950" lvl="1" indent="-285750" fontAlgn="auto">
              <a:spcBef>
                <a:spcPct val="20000"/>
              </a:spcBef>
              <a:spcAft>
                <a:spcPts val="0"/>
              </a:spcAft>
              <a:buFont typeface="Arial" pitchFamily="34" charset="0"/>
              <a:buNone/>
              <a:defRPr/>
            </a:pPr>
            <a:endParaRPr lang="en-US" sz="3600" dirty="0">
              <a:solidFill>
                <a:prstClr val="black"/>
              </a:solidFill>
              <a:latin typeface="Calibri"/>
            </a:endParaRPr>
          </a:p>
        </p:txBody>
      </p:sp>
      <p:sp>
        <p:nvSpPr>
          <p:cNvPr id="4" name="Title 3"/>
          <p:cNvSpPr>
            <a:spLocks noGrp="1"/>
          </p:cNvSpPr>
          <p:nvPr>
            <p:ph type="title"/>
          </p:nvPr>
        </p:nvSpPr>
        <p:spPr/>
        <p:txBody>
          <a:bodyPr/>
          <a:lstStyle/>
          <a:p>
            <a:r>
              <a:rPr lang="en-US" dirty="0" smtClean="0"/>
              <a:t>What next?</a:t>
            </a:r>
            <a:endParaRPr lang="en-US" dirty="0"/>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74CBC8"/>
            </a:gs>
            <a:gs pos="50000">
              <a:srgbClr val="E9F7F7"/>
            </a:gs>
          </a:gsLst>
          <a:lin ang="16200000" scaled="1"/>
          <a:tileRect/>
        </a:gradFill>
        <a:effectLst/>
      </p:bgPr>
    </p:bg>
    <p:spTree>
      <p:nvGrpSpPr>
        <p:cNvPr id="1" name=""/>
        <p:cNvGrpSpPr/>
        <p:nvPr/>
      </p:nvGrpSpPr>
      <p:grpSpPr>
        <a:xfrm>
          <a:off x="0" y="0"/>
          <a:ext cx="0" cy="0"/>
          <a:chOff x="0" y="0"/>
          <a:chExt cx="0" cy="0"/>
        </a:xfrm>
      </p:grpSpPr>
      <p:sp>
        <p:nvSpPr>
          <p:cNvPr id="12" name="Rectangle 3"/>
          <p:cNvSpPr txBox="1">
            <a:spLocks/>
          </p:cNvSpPr>
          <p:nvPr/>
        </p:nvSpPr>
        <p:spPr>
          <a:xfrm>
            <a:off x="381000" y="1524000"/>
            <a:ext cx="5867400" cy="3733800"/>
          </a:xfrm>
          <a:prstGeom prst="rect">
            <a:avLst/>
          </a:prstGeom>
        </p:spPr>
        <p:txBody>
          <a:bodyPr anchor="ctr"/>
          <a:lstStyle/>
          <a:p>
            <a:pPr marL="742950" lvl="1" indent="-285750" algn="ctr" fontAlgn="auto">
              <a:spcBef>
                <a:spcPct val="20000"/>
              </a:spcBef>
              <a:spcAft>
                <a:spcPts val="0"/>
              </a:spcAft>
              <a:buFont typeface="Arial" pitchFamily="34" charset="0"/>
              <a:buNone/>
              <a:defRPr/>
            </a:pPr>
            <a:r>
              <a:rPr lang="en-US" sz="8800" b="1" dirty="0" smtClean="0">
                <a:solidFill>
                  <a:srgbClr val="008080"/>
                </a:solidFill>
                <a:latin typeface="Calibri"/>
              </a:rPr>
              <a:t>Prizes!</a:t>
            </a:r>
          </a:p>
          <a:p>
            <a:pPr marL="742950" lvl="1" indent="-285750" algn="ctr" fontAlgn="auto">
              <a:spcBef>
                <a:spcPct val="20000"/>
              </a:spcBef>
              <a:spcAft>
                <a:spcPts val="0"/>
              </a:spcAft>
              <a:buFont typeface="Arial" pitchFamily="34" charset="0"/>
              <a:buNone/>
              <a:defRPr/>
            </a:pPr>
            <a:r>
              <a:rPr lang="en-US" sz="6600" dirty="0" smtClean="0">
                <a:solidFill>
                  <a:srgbClr val="008080"/>
                </a:solidFill>
                <a:latin typeface="Calibri"/>
              </a:rPr>
              <a:t>and takeaways</a:t>
            </a:r>
            <a:endParaRPr lang="en-US" sz="6600" dirty="0">
              <a:solidFill>
                <a:srgbClr val="008080"/>
              </a:solidFill>
              <a:latin typeface="Calibri"/>
            </a:endParaRPr>
          </a:p>
        </p:txBody>
      </p:sp>
      <p:sp>
        <p:nvSpPr>
          <p:cNvPr id="6" name="Cloud Callout 5"/>
          <p:cNvSpPr/>
          <p:nvPr/>
        </p:nvSpPr>
        <p:spPr>
          <a:xfrm>
            <a:off x="5486400" y="685800"/>
            <a:ext cx="3657600" cy="2590800"/>
          </a:xfrm>
          <a:prstGeom prst="cloudCallout">
            <a:avLst>
              <a:gd name="adj1" fmla="val -51236"/>
              <a:gd name="adj2" fmla="val 40916"/>
            </a:avLst>
          </a:prstGeom>
          <a:gradFill>
            <a:gsLst>
              <a:gs pos="0">
                <a:srgbClr val="FFC000"/>
              </a:gs>
              <a:gs pos="72000">
                <a:schemeClr val="bg1">
                  <a:lumMod val="95000"/>
                </a:schemeClr>
              </a:gs>
            </a:gsLst>
            <a:lin ang="5400000" scaled="0"/>
          </a:gradFill>
          <a:ln>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a:spcAft>
                <a:spcPts val="1000"/>
              </a:spcAft>
            </a:pPr>
            <a:r>
              <a:rPr lang="en-US" sz="2400" i="1" dirty="0" smtClean="0">
                <a:solidFill>
                  <a:schemeClr val="tx1"/>
                </a:solidFill>
              </a:rPr>
              <a:t>Ideas for </a:t>
            </a:r>
            <a:br>
              <a:rPr lang="en-US" sz="2400" i="1" dirty="0" smtClean="0">
                <a:solidFill>
                  <a:schemeClr val="tx1"/>
                </a:solidFill>
              </a:rPr>
            </a:br>
            <a:r>
              <a:rPr lang="en-US" sz="2400" i="1" dirty="0" smtClean="0">
                <a:solidFill>
                  <a:schemeClr val="tx1"/>
                </a:solidFill>
              </a:rPr>
              <a:t>workforce renewal at your library</a:t>
            </a:r>
            <a:endParaRPr lang="en-US" sz="5400" i="1" dirty="0" smtClean="0">
              <a:solidFill>
                <a:schemeClr val="tx1"/>
              </a:solidFill>
            </a:endParaRP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74CBC8"/>
            </a:gs>
            <a:gs pos="50000">
              <a:srgbClr val="E9F7F7"/>
            </a:gs>
          </a:gsLst>
          <a:lin ang="16200000" scaled="1"/>
          <a:tileRect/>
        </a:gra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en-US" sz="8000" dirty="0" smtClean="0">
                <a:latin typeface="+mj-lt"/>
              </a:rPr>
              <a:t>Thank you!</a:t>
            </a:r>
            <a:endParaRPr lang="en-US" sz="8000" dirty="0">
              <a:latin typeface="+mj-lt"/>
            </a:endParaRPr>
          </a:p>
        </p:txBody>
      </p:sp>
      <p:pic>
        <p:nvPicPr>
          <p:cNvPr id="5" name="Picture 4" descr="Poster_PC2_crop.jpg"/>
          <p:cNvPicPr>
            <a:picLocks noChangeAspect="1"/>
          </p:cNvPicPr>
          <p:nvPr/>
        </p:nvPicPr>
        <p:blipFill>
          <a:blip r:embed="rId4" cstate="screen"/>
          <a:stretch>
            <a:fillRect/>
          </a:stretch>
        </p:blipFill>
        <p:spPr>
          <a:xfrm>
            <a:off x="990600" y="1219200"/>
            <a:ext cx="7059168" cy="5477256"/>
          </a:xfrm>
          <a:prstGeom prst="rect">
            <a:avLst/>
          </a:prstGeom>
        </p:spPr>
      </p:pic>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nchor="ctr"/>
          <a:lstStyle/>
          <a:p>
            <a:r>
              <a:rPr lang="en-US" sz="2800" dirty="0" smtClean="0">
                <a:solidFill>
                  <a:schemeClr val="accent3">
                    <a:lumMod val="40000"/>
                    <a:lumOff val="60000"/>
                  </a:schemeClr>
                </a:solidFill>
                <a:latin typeface="+mj-lt"/>
              </a:rPr>
              <a:t>Project Compass</a:t>
            </a:r>
            <a:endParaRPr lang="en-US" sz="2800" dirty="0">
              <a:solidFill>
                <a:schemeClr val="accent3">
                  <a:lumMod val="40000"/>
                  <a:lumOff val="60000"/>
                </a:schemeClr>
              </a:solidFill>
              <a:latin typeface="+mj-lt"/>
            </a:endParaRPr>
          </a:p>
        </p:txBody>
      </p:sp>
      <p:sp>
        <p:nvSpPr>
          <p:cNvPr id="4" name="Content Placeholder 3"/>
          <p:cNvSpPr>
            <a:spLocks noGrp="1"/>
          </p:cNvSpPr>
          <p:nvPr>
            <p:ph idx="1"/>
          </p:nvPr>
        </p:nvSpPr>
        <p:spPr/>
        <p:txBody>
          <a:bodyPr/>
          <a:lstStyle/>
          <a:p>
            <a:pPr algn="ctr">
              <a:buNone/>
            </a:pPr>
            <a:endParaRPr lang="en-US" dirty="0" smtClean="0"/>
          </a:p>
          <a:p>
            <a:pPr algn="ctr">
              <a:buNone/>
            </a:pPr>
            <a:endParaRPr lang="en-US" dirty="0" smtClean="0"/>
          </a:p>
          <a:p>
            <a:pPr algn="ctr">
              <a:buNone/>
            </a:pPr>
            <a:endParaRPr lang="en-US" dirty="0" smtClean="0"/>
          </a:p>
          <a:p>
            <a:pPr algn="ctr">
              <a:buNone/>
            </a:pPr>
            <a:r>
              <a:rPr lang="en-US" sz="4000" dirty="0" smtClean="0">
                <a:solidFill>
                  <a:srgbClr val="FFD44B"/>
                </a:solidFill>
              </a:rPr>
              <a:t>What are “21</a:t>
            </a:r>
            <a:r>
              <a:rPr lang="en-US" sz="4000" baseline="30000" dirty="0" smtClean="0">
                <a:solidFill>
                  <a:srgbClr val="FFD44B"/>
                </a:solidFill>
              </a:rPr>
              <a:t>st</a:t>
            </a:r>
            <a:r>
              <a:rPr lang="en-US" sz="4000" dirty="0" smtClean="0">
                <a:solidFill>
                  <a:srgbClr val="FFD44B"/>
                </a:solidFill>
              </a:rPr>
              <a:t> century skills”?</a:t>
            </a:r>
            <a:endParaRPr lang="en-US" dirty="0">
              <a:solidFill>
                <a:srgbClr val="FFD44B"/>
              </a:solidFill>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nchor="ctr"/>
          <a:lstStyle/>
          <a:p>
            <a:r>
              <a:rPr lang="en-US" sz="2800" dirty="0" smtClean="0">
                <a:latin typeface="+mj-lt"/>
              </a:rPr>
              <a:t>21</a:t>
            </a:r>
            <a:r>
              <a:rPr lang="en-US" sz="2800" baseline="30000" dirty="0" smtClean="0">
                <a:latin typeface="+mj-lt"/>
              </a:rPr>
              <a:t>st</a:t>
            </a:r>
            <a:r>
              <a:rPr lang="en-US" sz="2800" dirty="0" smtClean="0">
                <a:latin typeface="+mj-lt"/>
              </a:rPr>
              <a:t> century skills for the workforce</a:t>
            </a:r>
            <a:endParaRPr lang="en-US" sz="2800" dirty="0">
              <a:latin typeface="+mj-lt"/>
            </a:endParaRPr>
          </a:p>
        </p:txBody>
      </p:sp>
      <p:sp>
        <p:nvSpPr>
          <p:cNvPr id="4" name="Content Placeholder 3"/>
          <p:cNvSpPr>
            <a:spLocks noGrp="1"/>
          </p:cNvSpPr>
          <p:nvPr>
            <p:ph idx="1"/>
          </p:nvPr>
        </p:nvSpPr>
        <p:spPr>
          <a:xfrm>
            <a:off x="457200" y="1219201"/>
            <a:ext cx="3733800" cy="4571999"/>
          </a:xfrm>
        </p:spPr>
        <p:txBody>
          <a:bodyPr/>
          <a:lstStyle/>
          <a:p>
            <a:pPr>
              <a:buNone/>
            </a:pPr>
            <a:r>
              <a:rPr lang="en-US" sz="2400" b="0" dirty="0" smtClean="0">
                <a:solidFill>
                  <a:srgbClr val="FFD44B"/>
                </a:solidFill>
              </a:rPr>
              <a:t>Critical Thinking &amp; </a:t>
            </a:r>
            <a:br>
              <a:rPr lang="en-US" sz="2400" b="0" dirty="0" smtClean="0">
                <a:solidFill>
                  <a:srgbClr val="FFD44B"/>
                </a:solidFill>
              </a:rPr>
            </a:br>
            <a:r>
              <a:rPr lang="en-US" sz="2400" b="0" dirty="0" smtClean="0">
                <a:solidFill>
                  <a:srgbClr val="FFD44B"/>
                </a:solidFill>
              </a:rPr>
              <a:t>Problem Solving</a:t>
            </a:r>
          </a:p>
          <a:p>
            <a:pPr>
              <a:buNone/>
            </a:pPr>
            <a:r>
              <a:rPr lang="en-US" sz="2400" b="0" dirty="0" smtClean="0">
                <a:solidFill>
                  <a:srgbClr val="FFD44B"/>
                </a:solidFill>
              </a:rPr>
              <a:t> </a:t>
            </a:r>
          </a:p>
          <a:p>
            <a:pPr>
              <a:buNone/>
            </a:pPr>
            <a:r>
              <a:rPr lang="en-US" sz="2400" b="0" dirty="0" smtClean="0">
                <a:solidFill>
                  <a:srgbClr val="FFD44B"/>
                </a:solidFill>
              </a:rPr>
              <a:t>Communication &amp; Collaboration</a:t>
            </a:r>
          </a:p>
          <a:p>
            <a:pPr>
              <a:buNone/>
            </a:pPr>
            <a:r>
              <a:rPr lang="en-US" sz="2400" b="0" dirty="0" smtClean="0">
                <a:solidFill>
                  <a:srgbClr val="FFD44B"/>
                </a:solidFill>
              </a:rPr>
              <a:t> </a:t>
            </a:r>
          </a:p>
          <a:p>
            <a:pPr>
              <a:buNone/>
            </a:pPr>
            <a:r>
              <a:rPr lang="en-US" sz="2400" b="0" dirty="0" smtClean="0">
                <a:solidFill>
                  <a:srgbClr val="FFD44B"/>
                </a:solidFill>
              </a:rPr>
              <a:t>Technology Literacy, </a:t>
            </a:r>
            <a:br>
              <a:rPr lang="en-US" sz="2400" b="0" dirty="0" smtClean="0">
                <a:solidFill>
                  <a:srgbClr val="FFD44B"/>
                </a:solidFill>
              </a:rPr>
            </a:br>
            <a:r>
              <a:rPr lang="en-US" sz="2400" b="0" dirty="0" smtClean="0">
                <a:solidFill>
                  <a:srgbClr val="FFD44B"/>
                </a:solidFill>
              </a:rPr>
              <a:t>Media Literacy</a:t>
            </a:r>
          </a:p>
          <a:p>
            <a:pPr>
              <a:buNone/>
            </a:pPr>
            <a:r>
              <a:rPr lang="en-US" sz="2400" b="0" dirty="0" smtClean="0">
                <a:solidFill>
                  <a:srgbClr val="FFD44B"/>
                </a:solidFill>
              </a:rPr>
              <a:t> </a:t>
            </a:r>
          </a:p>
          <a:p>
            <a:pPr>
              <a:buNone/>
            </a:pPr>
            <a:r>
              <a:rPr lang="en-US" sz="2400" b="0" dirty="0" smtClean="0">
                <a:solidFill>
                  <a:srgbClr val="FFD44B"/>
                </a:solidFill>
              </a:rPr>
              <a:t>Flexibility &amp; Adaptability</a:t>
            </a:r>
          </a:p>
        </p:txBody>
      </p:sp>
      <p:sp>
        <p:nvSpPr>
          <p:cNvPr id="5" name="Content Placeholder 3"/>
          <p:cNvSpPr txBox="1">
            <a:spLocks/>
          </p:cNvSpPr>
          <p:nvPr/>
        </p:nvSpPr>
        <p:spPr>
          <a:xfrm>
            <a:off x="4267200" y="1219201"/>
            <a:ext cx="3733800" cy="4495800"/>
          </a:xfrm>
          <a:prstGeom prst="rect">
            <a:avLst/>
          </a:prstGeom>
        </p:spPr>
        <p:txBody>
          <a:bodyPr/>
          <a:lstStyle/>
          <a:p>
            <a:pPr marL="342900" indent="-342900" fontAlgn="auto">
              <a:spcBef>
                <a:spcPts val="50"/>
              </a:spcBef>
              <a:spcAft>
                <a:spcPts val="0"/>
              </a:spcAft>
              <a:buFont typeface="Arial" pitchFamily="34" charset="0"/>
              <a:buNone/>
              <a:defRPr/>
            </a:pPr>
            <a:r>
              <a:rPr lang="en-US" sz="2400" dirty="0">
                <a:solidFill>
                  <a:srgbClr val="FFD44B"/>
                </a:solidFill>
                <a:latin typeface="Calibri"/>
              </a:rPr>
              <a:t> Social &amp; Cross-cultural Skills</a:t>
            </a:r>
          </a:p>
          <a:p>
            <a:pPr marL="342900" indent="-342900" fontAlgn="auto">
              <a:spcBef>
                <a:spcPts val="50"/>
              </a:spcBef>
              <a:spcAft>
                <a:spcPts val="0"/>
              </a:spcAft>
              <a:buFont typeface="Arial" pitchFamily="34" charset="0"/>
              <a:buNone/>
              <a:defRPr/>
            </a:pPr>
            <a:r>
              <a:rPr lang="en-US" sz="2400" dirty="0">
                <a:solidFill>
                  <a:srgbClr val="FFD44B"/>
                </a:solidFill>
                <a:latin typeface="Calibri"/>
              </a:rPr>
              <a:t> </a:t>
            </a:r>
          </a:p>
          <a:p>
            <a:pPr marL="342900" indent="-342900" fontAlgn="auto">
              <a:spcBef>
                <a:spcPts val="50"/>
              </a:spcBef>
              <a:spcAft>
                <a:spcPts val="0"/>
              </a:spcAft>
              <a:buFont typeface="Arial" pitchFamily="34" charset="0"/>
              <a:buNone/>
              <a:defRPr/>
            </a:pPr>
            <a:r>
              <a:rPr lang="en-US" sz="2400" dirty="0">
                <a:solidFill>
                  <a:srgbClr val="FFD44B"/>
                </a:solidFill>
                <a:latin typeface="Calibri"/>
              </a:rPr>
              <a:t>Creative Thinking &amp; Innovation</a:t>
            </a:r>
          </a:p>
          <a:p>
            <a:pPr marL="342900" indent="-342900" fontAlgn="auto">
              <a:spcBef>
                <a:spcPts val="50"/>
              </a:spcBef>
              <a:spcAft>
                <a:spcPts val="0"/>
              </a:spcAft>
              <a:buFont typeface="Arial" pitchFamily="34" charset="0"/>
              <a:buNone/>
              <a:defRPr/>
            </a:pPr>
            <a:r>
              <a:rPr lang="en-US" sz="2400" dirty="0">
                <a:solidFill>
                  <a:srgbClr val="FFD44B"/>
                </a:solidFill>
                <a:latin typeface="Calibri"/>
              </a:rPr>
              <a:t> </a:t>
            </a:r>
          </a:p>
          <a:p>
            <a:pPr marL="342900" indent="-342900" fontAlgn="auto">
              <a:spcBef>
                <a:spcPts val="50"/>
              </a:spcBef>
              <a:spcAft>
                <a:spcPts val="0"/>
              </a:spcAft>
              <a:buFont typeface="Arial" pitchFamily="34" charset="0"/>
              <a:buNone/>
              <a:defRPr/>
            </a:pPr>
            <a:r>
              <a:rPr lang="en-US" sz="2400" dirty="0">
                <a:solidFill>
                  <a:srgbClr val="FFD44B"/>
                </a:solidFill>
                <a:latin typeface="Calibri"/>
              </a:rPr>
              <a:t>Productivity &amp; Accountability</a:t>
            </a:r>
          </a:p>
          <a:p>
            <a:pPr marL="342900" indent="-342900" fontAlgn="auto">
              <a:spcBef>
                <a:spcPts val="50"/>
              </a:spcBef>
              <a:spcAft>
                <a:spcPts val="0"/>
              </a:spcAft>
              <a:buFont typeface="Arial" pitchFamily="34" charset="0"/>
              <a:buNone/>
              <a:defRPr/>
            </a:pPr>
            <a:r>
              <a:rPr lang="en-US" sz="2400" dirty="0">
                <a:solidFill>
                  <a:srgbClr val="FFD44B"/>
                </a:solidFill>
                <a:latin typeface="Calibri"/>
              </a:rPr>
              <a:t> </a:t>
            </a:r>
          </a:p>
          <a:p>
            <a:pPr marL="342900" indent="-342900" fontAlgn="auto">
              <a:spcBef>
                <a:spcPts val="50"/>
              </a:spcBef>
              <a:spcAft>
                <a:spcPts val="0"/>
              </a:spcAft>
              <a:buFont typeface="Arial" pitchFamily="34" charset="0"/>
              <a:buNone/>
              <a:defRPr/>
            </a:pPr>
            <a:r>
              <a:rPr lang="en-US" sz="2400" dirty="0">
                <a:solidFill>
                  <a:srgbClr val="FFD44B"/>
                </a:solidFill>
                <a:latin typeface="Calibri"/>
              </a:rPr>
              <a:t>Teamwork</a:t>
            </a:r>
          </a:p>
          <a:p>
            <a:pPr marL="342900" indent="-342900" fontAlgn="auto">
              <a:spcBef>
                <a:spcPts val="50"/>
              </a:spcBef>
              <a:spcAft>
                <a:spcPts val="0"/>
              </a:spcAft>
              <a:buFont typeface="Arial" pitchFamily="34" charset="0"/>
              <a:buNone/>
              <a:defRPr/>
            </a:pPr>
            <a:r>
              <a:rPr lang="en-US" sz="2400" dirty="0">
                <a:solidFill>
                  <a:srgbClr val="FFD44B"/>
                </a:solidFill>
                <a:latin typeface="Calibri"/>
              </a:rPr>
              <a:t> </a:t>
            </a:r>
          </a:p>
          <a:p>
            <a:pPr marL="342900" indent="-342900" fontAlgn="auto">
              <a:spcBef>
                <a:spcPts val="50"/>
              </a:spcBef>
              <a:spcAft>
                <a:spcPts val="0"/>
              </a:spcAft>
              <a:buFont typeface="Arial" pitchFamily="34" charset="0"/>
              <a:buNone/>
              <a:defRPr/>
            </a:pPr>
            <a:r>
              <a:rPr lang="en-US" sz="2400" dirty="0">
                <a:solidFill>
                  <a:srgbClr val="FFD44B"/>
                </a:solidFill>
                <a:latin typeface="Calibri"/>
              </a:rPr>
              <a:t>Global Awareness</a:t>
            </a:r>
          </a:p>
        </p:txBody>
      </p:sp>
      <p:sp>
        <p:nvSpPr>
          <p:cNvPr id="6" name="TextBox 5"/>
          <p:cNvSpPr txBox="1"/>
          <p:nvPr/>
        </p:nvSpPr>
        <p:spPr>
          <a:xfrm>
            <a:off x="457200" y="5943600"/>
            <a:ext cx="7086600" cy="707886"/>
          </a:xfrm>
          <a:prstGeom prst="rect">
            <a:avLst/>
          </a:prstGeom>
          <a:noFill/>
        </p:spPr>
        <p:txBody>
          <a:bodyPr wrap="square" rtlCol="0">
            <a:spAutoFit/>
          </a:bodyPr>
          <a:lstStyle/>
          <a:p>
            <a:pPr algn="ctr" fontAlgn="auto">
              <a:spcBef>
                <a:spcPts val="0"/>
              </a:spcBef>
              <a:spcAft>
                <a:spcPts val="0"/>
              </a:spcAft>
            </a:pPr>
            <a:r>
              <a:rPr lang="en-US" sz="4000" dirty="0">
                <a:solidFill>
                  <a:srgbClr val="9BBB59">
                    <a:lumMod val="40000"/>
                    <a:lumOff val="60000"/>
                  </a:srgbClr>
                </a:solidFill>
                <a:latin typeface="Calibri"/>
                <a:cs typeface="Arial" pitchFamily="34" charset="0"/>
              </a:rPr>
              <a:t>What’s so new?</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Right)">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Motorola Brick"/>
          <p:cNvPicPr>
            <a:picLocks noChangeAspect="1" noChangeArrowheads="1"/>
          </p:cNvPicPr>
          <p:nvPr/>
        </p:nvPicPr>
        <p:blipFill>
          <a:blip r:embed="rId3" cstate="screen"/>
          <a:srcRect/>
          <a:stretch>
            <a:fillRect/>
          </a:stretch>
        </p:blipFill>
        <p:spPr bwMode="auto">
          <a:xfrm>
            <a:off x="304800" y="838200"/>
            <a:ext cx="4933950" cy="5410200"/>
          </a:xfrm>
          <a:prstGeom prst="rect">
            <a:avLst/>
          </a:prstGeom>
          <a:noFill/>
          <a:ln w="9525">
            <a:noFill/>
            <a:miter lim="800000"/>
            <a:headEnd/>
            <a:tailEnd/>
          </a:ln>
        </p:spPr>
      </p:pic>
      <p:sp>
        <p:nvSpPr>
          <p:cNvPr id="5123" name="Content Placeholder 2"/>
          <p:cNvSpPr>
            <a:spLocks noGrp="1"/>
          </p:cNvSpPr>
          <p:nvPr>
            <p:ph idx="1"/>
          </p:nvPr>
        </p:nvSpPr>
        <p:spPr>
          <a:xfrm>
            <a:off x="4114800" y="838200"/>
            <a:ext cx="4572000" cy="5410200"/>
          </a:xfrm>
          <a:solidFill>
            <a:schemeClr val="tx1"/>
          </a:solidFill>
        </p:spPr>
        <p:txBody>
          <a:bodyPr/>
          <a:lstStyle/>
          <a:p>
            <a:pPr eaLnBrk="1" hangingPunct="1">
              <a:buFont typeface="Arial" charset="0"/>
              <a:buNone/>
            </a:pPr>
            <a:r>
              <a:rPr lang="en-US" dirty="0" smtClean="0">
                <a:solidFill>
                  <a:schemeClr val="bg1"/>
                </a:solidFill>
              </a:rPr>
              <a:t>What skills do you need to use this 20</a:t>
            </a:r>
            <a:r>
              <a:rPr lang="en-US" baseline="30000" dirty="0" smtClean="0">
                <a:solidFill>
                  <a:schemeClr val="bg1"/>
                </a:solidFill>
              </a:rPr>
              <a:t>th</a:t>
            </a:r>
            <a:r>
              <a:rPr lang="en-US" dirty="0" smtClean="0">
                <a:solidFill>
                  <a:schemeClr val="bg1"/>
                </a:solidFill>
              </a:rPr>
              <a:t> century piece of technology?</a:t>
            </a:r>
          </a:p>
          <a:p>
            <a:pPr eaLnBrk="1" hangingPunct="1">
              <a:buFont typeface="Arial" charset="0"/>
              <a:buNone/>
            </a:pPr>
            <a:endParaRPr lang="en-US" dirty="0" smtClean="0">
              <a:solidFill>
                <a:schemeClr val="bg1"/>
              </a:solidFill>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Motorola Brick"/>
          <p:cNvPicPr>
            <a:picLocks noChangeAspect="1" noChangeArrowheads="1"/>
          </p:cNvPicPr>
          <p:nvPr/>
        </p:nvPicPr>
        <p:blipFill>
          <a:blip r:embed="rId3" cstate="screen"/>
          <a:srcRect/>
          <a:stretch>
            <a:fillRect/>
          </a:stretch>
        </p:blipFill>
        <p:spPr bwMode="auto">
          <a:xfrm>
            <a:off x="304800" y="838200"/>
            <a:ext cx="4933950" cy="5410200"/>
          </a:xfrm>
          <a:prstGeom prst="rect">
            <a:avLst/>
          </a:prstGeom>
          <a:noFill/>
          <a:ln w="9525">
            <a:noFill/>
            <a:miter lim="800000"/>
            <a:headEnd/>
            <a:tailEnd/>
          </a:ln>
        </p:spPr>
      </p:pic>
      <p:sp>
        <p:nvSpPr>
          <p:cNvPr id="6147" name="Content Placeholder 2"/>
          <p:cNvSpPr>
            <a:spLocks noGrp="1"/>
          </p:cNvSpPr>
          <p:nvPr>
            <p:ph idx="1"/>
          </p:nvPr>
        </p:nvSpPr>
        <p:spPr>
          <a:xfrm>
            <a:off x="4114800" y="838200"/>
            <a:ext cx="4572000" cy="5410200"/>
          </a:xfrm>
          <a:solidFill>
            <a:schemeClr val="tx1"/>
          </a:solidFill>
        </p:spPr>
        <p:txBody>
          <a:bodyPr/>
          <a:lstStyle/>
          <a:p>
            <a:pPr eaLnBrk="1" hangingPunct="1">
              <a:buFont typeface="Arial" charset="0"/>
              <a:buNone/>
            </a:pPr>
            <a:r>
              <a:rPr lang="en-US" dirty="0" smtClean="0">
                <a:solidFill>
                  <a:schemeClr val="bg1"/>
                </a:solidFill>
              </a:rPr>
              <a:t>What skills do you need to use this 20</a:t>
            </a:r>
            <a:r>
              <a:rPr lang="en-US" baseline="30000" dirty="0" smtClean="0">
                <a:solidFill>
                  <a:schemeClr val="bg1"/>
                </a:solidFill>
              </a:rPr>
              <a:t>th</a:t>
            </a:r>
            <a:r>
              <a:rPr lang="en-US" dirty="0" smtClean="0">
                <a:solidFill>
                  <a:schemeClr val="bg1"/>
                </a:solidFill>
              </a:rPr>
              <a:t> century piece of technology?</a:t>
            </a:r>
          </a:p>
          <a:p>
            <a:pPr eaLnBrk="1" hangingPunct="1">
              <a:buFont typeface="Arial" charset="0"/>
              <a:buNone/>
            </a:pPr>
            <a:endParaRPr lang="en-US" dirty="0" smtClean="0">
              <a:solidFill>
                <a:schemeClr val="bg1"/>
              </a:solidFill>
            </a:endParaRPr>
          </a:p>
          <a:p>
            <a:pPr eaLnBrk="1" hangingPunct="1">
              <a:buClr>
                <a:schemeClr val="bg1"/>
              </a:buClr>
              <a:buFont typeface="Wingdings" pitchFamily="2" charset="2"/>
              <a:buChar char="§"/>
            </a:pPr>
            <a:r>
              <a:rPr lang="en-US" dirty="0" smtClean="0">
                <a:solidFill>
                  <a:schemeClr val="bg1"/>
                </a:solidFill>
              </a:rPr>
              <a:t>Reading</a:t>
            </a:r>
          </a:p>
          <a:p>
            <a:pPr eaLnBrk="1" hangingPunct="1">
              <a:buClr>
                <a:schemeClr val="bg1"/>
              </a:buClr>
              <a:buFont typeface="Wingdings" pitchFamily="2" charset="2"/>
              <a:buChar char="§"/>
            </a:pPr>
            <a:r>
              <a:rPr lang="en-US" dirty="0" smtClean="0">
                <a:solidFill>
                  <a:schemeClr val="bg1"/>
                </a:solidFill>
              </a:rPr>
              <a:t>Critical Thinking</a:t>
            </a:r>
          </a:p>
          <a:p>
            <a:pPr eaLnBrk="1" hangingPunct="1">
              <a:buClr>
                <a:schemeClr val="bg1"/>
              </a:buClr>
              <a:buFont typeface="Wingdings" pitchFamily="2" charset="2"/>
              <a:buChar char="§"/>
            </a:pPr>
            <a:r>
              <a:rPr lang="en-US" dirty="0" smtClean="0">
                <a:solidFill>
                  <a:schemeClr val="bg1"/>
                </a:solidFill>
              </a:rPr>
              <a:t>Strong Forearms</a:t>
            </a:r>
          </a:p>
          <a:p>
            <a:pPr eaLnBrk="1" hangingPunct="1">
              <a:buFont typeface="Arial" charset="0"/>
              <a:buNone/>
            </a:pPr>
            <a:endParaRPr lang="en-US" dirty="0" smtClean="0">
              <a:solidFill>
                <a:schemeClr val="bg1"/>
              </a:solidFill>
            </a:endParaRPr>
          </a:p>
        </p:txBody>
      </p:sp>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52.2|9.7|29.3|23.3"/>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10.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1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4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13.xml><?xml version="1.0" encoding="utf-8"?>
<a:theme xmlns:a="http://schemas.openxmlformats.org/drawingml/2006/main" name="5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14.xml><?xml version="1.0" encoding="utf-8"?>
<a:theme xmlns:a="http://schemas.openxmlformats.org/drawingml/2006/main" name="6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15.xml><?xml version="1.0" encoding="utf-8"?>
<a:theme xmlns:a="http://schemas.openxmlformats.org/drawingml/2006/main" name="7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16.xml><?xml version="1.0" encoding="utf-8"?>
<a:theme xmlns:a="http://schemas.openxmlformats.org/drawingml/2006/main" name="8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17.xml><?xml version="1.0" encoding="utf-8"?>
<a:theme xmlns:a="http://schemas.openxmlformats.org/drawingml/2006/main" name="9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18.xml><?xml version="1.0" encoding="utf-8"?>
<a:theme xmlns:a="http://schemas.openxmlformats.org/drawingml/2006/main" name="10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19.xml><?xml version="1.0" encoding="utf-8"?>
<a:theme xmlns:a="http://schemas.openxmlformats.org/drawingml/2006/main" name="1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0.xml><?xml version="1.0" encoding="utf-8"?>
<a:theme xmlns:a="http://schemas.openxmlformats.org/drawingml/2006/main" name="1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1.xml><?xml version="1.0" encoding="utf-8"?>
<a:theme xmlns:a="http://schemas.openxmlformats.org/drawingml/2006/main" name="13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2.xml><?xml version="1.0" encoding="utf-8"?>
<a:theme xmlns:a="http://schemas.openxmlformats.org/drawingml/2006/main" name="14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3.xml><?xml version="1.0" encoding="utf-8"?>
<a:theme xmlns:a="http://schemas.openxmlformats.org/drawingml/2006/main" name="15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5.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6.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7.xml><?xml version="1.0" encoding="utf-8"?>
<a:theme xmlns:a="http://schemas.openxmlformats.org/drawingml/2006/main" name="16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8.xml><?xml version="1.0" encoding="utf-8"?>
<a:theme xmlns:a="http://schemas.openxmlformats.org/drawingml/2006/main" name="17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9.xml><?xml version="1.0" encoding="utf-8"?>
<a:theme xmlns:a="http://schemas.openxmlformats.org/drawingml/2006/main" name="18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0.xml><?xml version="1.0" encoding="utf-8"?>
<a:theme xmlns:a="http://schemas.openxmlformats.org/drawingml/2006/main" name="19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3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3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1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otalTime>2155</TotalTime>
  <Words>4704</Words>
  <Application>Microsoft Office PowerPoint</Application>
  <PresentationFormat>On-screen Show (4:3)</PresentationFormat>
  <Paragraphs>616</Paragraphs>
  <Slides>58</Slides>
  <Notes>57</Notes>
  <HiddenSlides>0</HiddenSlides>
  <MMClips>0</MMClips>
  <ScaleCrop>false</ScaleCrop>
  <HeadingPairs>
    <vt:vector size="4" baseType="variant">
      <vt:variant>
        <vt:lpstr>Theme</vt:lpstr>
      </vt:variant>
      <vt:variant>
        <vt:i4>30</vt:i4>
      </vt:variant>
      <vt:variant>
        <vt:lpstr>Slide Titles</vt:lpstr>
      </vt:variant>
      <vt:variant>
        <vt:i4>58</vt:i4>
      </vt:variant>
    </vt:vector>
  </HeadingPairs>
  <TitlesOfParts>
    <vt:vector size="88" baseType="lpstr">
      <vt:lpstr>Custom Design</vt:lpstr>
      <vt:lpstr>Office Theme</vt:lpstr>
      <vt:lpstr>1_Custom Design</vt:lpstr>
      <vt:lpstr>2_Custom Design</vt:lpstr>
      <vt:lpstr>8_Office Theme</vt:lpstr>
      <vt:lpstr>3_Custom Design</vt:lpstr>
      <vt:lpstr>12_Office Theme</vt:lpstr>
      <vt:lpstr>13_Office Theme</vt:lpstr>
      <vt:lpstr>10_Office Theme</vt:lpstr>
      <vt:lpstr>11_Office Theme</vt:lpstr>
      <vt:lpstr>14_Office Theme</vt:lpstr>
      <vt:lpstr>4_Custom Design</vt:lpstr>
      <vt:lpstr>5_Custom Design</vt:lpstr>
      <vt:lpstr>6_Custom Design</vt:lpstr>
      <vt:lpstr>7_Custom Design</vt:lpstr>
      <vt:lpstr>8_Custom Design</vt:lpstr>
      <vt:lpstr>9_Custom Design</vt:lpstr>
      <vt:lpstr>10_Custom Design</vt:lpstr>
      <vt:lpstr>11_Custom Design</vt:lpstr>
      <vt:lpstr>12_Custom Design</vt:lpstr>
      <vt:lpstr>13_Custom Design</vt:lpstr>
      <vt:lpstr>14_Custom Design</vt:lpstr>
      <vt:lpstr>15_Custom Design</vt:lpstr>
      <vt:lpstr>1_Office Theme</vt:lpstr>
      <vt:lpstr>2_Office Theme</vt:lpstr>
      <vt:lpstr>6_Office Theme</vt:lpstr>
      <vt:lpstr>16_Custom Design</vt:lpstr>
      <vt:lpstr>17_Custom Design</vt:lpstr>
      <vt:lpstr>18_Custom Design</vt:lpstr>
      <vt:lpstr>19_Custom Design</vt:lpstr>
      <vt:lpstr>Slide 1</vt:lpstr>
      <vt:lpstr>Slide 2</vt:lpstr>
      <vt:lpstr>Slide 3</vt:lpstr>
      <vt:lpstr>Slide 4</vt:lpstr>
      <vt:lpstr>Slide 5</vt:lpstr>
      <vt:lpstr>Project Compass</vt:lpstr>
      <vt:lpstr>21st century skills for the workforce</vt:lpstr>
      <vt:lpstr>Slide 8</vt:lpstr>
      <vt:lpstr>Slide 9</vt:lpstr>
      <vt:lpstr>Slide 10</vt:lpstr>
      <vt:lpstr>Slide 11</vt:lpstr>
      <vt:lpstr>Shift happens!</vt:lpstr>
      <vt:lpstr>Shifting nature of the workforce</vt:lpstr>
      <vt:lpstr>Lifelong learning</vt:lpstr>
      <vt:lpstr>Slide 15</vt:lpstr>
      <vt:lpstr>Slide 16</vt:lpstr>
      <vt:lpstr>Slide 17</vt:lpstr>
      <vt:lpstr>Slide 18</vt:lpstr>
      <vt:lpstr>Project Compass</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World Café process</vt:lpstr>
      <vt:lpstr>World Café etiquette</vt:lpstr>
      <vt:lpstr>Slide 34</vt:lpstr>
      <vt:lpstr>Today’s Panelists</vt:lpstr>
      <vt:lpstr>Slide 36</vt:lpstr>
      <vt:lpstr>Slide 37</vt:lpstr>
      <vt:lpstr>Slide 38</vt:lpstr>
      <vt:lpstr>Slide 39</vt:lpstr>
      <vt:lpstr>Slide 40</vt:lpstr>
      <vt:lpstr>Slide 41</vt:lpstr>
      <vt:lpstr>Slide 42</vt:lpstr>
      <vt:lpstr>World Café process</vt:lpstr>
      <vt:lpstr>World Café etiquette</vt:lpstr>
      <vt:lpstr>Slide 45</vt:lpstr>
      <vt:lpstr>Slide 46</vt:lpstr>
      <vt:lpstr>Slide 47</vt:lpstr>
      <vt:lpstr>Staying Sane</vt:lpstr>
      <vt:lpstr>Patron stress</vt:lpstr>
      <vt:lpstr>YOUR stress</vt:lpstr>
      <vt:lpstr>Slide 51</vt:lpstr>
      <vt:lpstr>Slide 52</vt:lpstr>
      <vt:lpstr>Slide 53</vt:lpstr>
      <vt:lpstr>Key Resources</vt:lpstr>
      <vt:lpstr>Growing Workforce Resources</vt:lpstr>
      <vt:lpstr>What next?</vt:lpstr>
      <vt:lpstr>Slide 57</vt:lpstr>
      <vt:lpstr>Thank you!</vt:lpstr>
    </vt:vector>
  </TitlesOfParts>
  <Company>OCLC</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dc:creator>
  <cp:lastModifiedBy>streamss</cp:lastModifiedBy>
  <cp:revision>283</cp:revision>
  <dcterms:created xsi:type="dcterms:W3CDTF">2010-08-19T13:24:44Z</dcterms:created>
  <dcterms:modified xsi:type="dcterms:W3CDTF">2012-03-06T21:05:39Z</dcterms:modified>
</cp:coreProperties>
</file>