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7.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ink/ink1.xml" ContentType="application/inkml+xml"/>
  <Override PartName="/ppt/theme/themeOverride1.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344" r:id="rId5"/>
    <p:sldId id="305" r:id="rId6"/>
    <p:sldId id="313" r:id="rId7"/>
    <p:sldId id="312" r:id="rId8"/>
    <p:sldId id="315" r:id="rId9"/>
    <p:sldId id="316" r:id="rId10"/>
    <p:sldId id="317" r:id="rId11"/>
    <p:sldId id="319" r:id="rId12"/>
    <p:sldId id="320" r:id="rId13"/>
    <p:sldId id="330" r:id="rId14"/>
    <p:sldId id="339" r:id="rId15"/>
    <p:sldId id="338" r:id="rId16"/>
    <p:sldId id="318" r:id="rId17"/>
    <p:sldId id="321" r:id="rId18"/>
    <p:sldId id="322" r:id="rId19"/>
    <p:sldId id="340" r:id="rId20"/>
    <p:sldId id="336" r:id="rId21"/>
    <p:sldId id="327" r:id="rId22"/>
    <p:sldId id="328" r:id="rId23"/>
    <p:sldId id="337" r:id="rId24"/>
    <p:sldId id="341" r:id="rId25"/>
    <p:sldId id="325" r:id="rId26"/>
    <p:sldId id="324" r:id="rId27"/>
    <p:sldId id="334" r:id="rId28"/>
    <p:sldId id="342" r:id="rId29"/>
    <p:sldId id="343" r:id="rId30"/>
    <p:sldId id="32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5" autoAdjust="0"/>
    <p:restoredTop sz="77818" autoAdjust="0"/>
  </p:normalViewPr>
  <p:slideViewPr>
    <p:cSldViewPr snapToGrid="0">
      <p:cViewPr>
        <p:scale>
          <a:sx n="92" d="100"/>
          <a:sy n="92" d="100"/>
        </p:scale>
        <p:origin x="1384" y="1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8-13T19:41:07.018"/>
    </inkml:context>
    <inkml:brush xml:id="br0">
      <inkml:brushProperty name="width" value="0.1" units="cm"/>
      <inkml:brushProperty name="height" value="0.1" units="cm"/>
      <inkml:brushProperty name="color" value="#E71224"/>
    </inkml:brush>
  </inkml:definitions>
  <inkml:trace contextRef="#ctx0" brushRef="#br0">11471 9376 16383 0 0,'-2'1'0'0'0,"0"0"0"0"0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4F7F2-6C92-4062-AB87-CD836C08393B}" type="datetimeFigureOut">
              <a:rPr lang="en-US" smtClean="0"/>
              <a:t>3/19/26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553FE-643D-4B7E-A299-6CEFD699BC40}" type="slidenum">
              <a:rPr lang="en-US" smtClean="0"/>
              <a:t>‹#›</a:t>
            </a:fld>
            <a:endParaRPr lang="en-US"/>
          </a:p>
        </p:txBody>
      </p:sp>
    </p:spTree>
    <p:extLst>
      <p:ext uri="{BB962C8B-B14F-4D97-AF65-F5344CB8AC3E}">
        <p14:creationId xmlns:p14="http://schemas.microsoft.com/office/powerpoint/2010/main" val="376518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rogramminglibrarian.org/programs/crime-scene-investigation-deadly-disinformation-series" TargetMode="External"/><Relationship Id="rId7" Type="http://schemas.openxmlformats.org/officeDocument/2006/relationships/hyperlink" Target="https://www.dallasnews.com/news/2025/03/18/inside-the-newsroom-learn-how-the-dallas-morning-news-is-made-at-this-april-event/"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allaslibrary.librarymarket.com/event/media-makers-inside-newsroom-dallas-morning-news-422271" TargetMode="External"/><Relationship Id="rId5" Type="http://schemas.openxmlformats.org/officeDocument/2006/relationships/hyperlink" Target="https://www.dallasobserver.com/arts-culture/dallas-public-library-will-have-a-parks-and-rec-themed-unity-concert-20214980/" TargetMode="External"/><Relationship Id="rId4" Type="http://schemas.openxmlformats.org/officeDocument/2006/relationships/hyperlink" Target="https://dallaslibrary.librarymarket.com/event/unity-concert-35855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ytimes.com/topic/subject/bird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1</a:t>
            </a:fld>
            <a:endParaRPr lang="en-US"/>
          </a:p>
        </p:txBody>
      </p:sp>
    </p:spTree>
    <p:extLst>
      <p:ext uri="{BB962C8B-B14F-4D97-AF65-F5344CB8AC3E}">
        <p14:creationId xmlns:p14="http://schemas.microsoft.com/office/powerpoint/2010/main" val="329493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Unpopular opinion but AI has benefits, like efficiency and atomization and enhanced productivity and idea generation. </a:t>
            </a:r>
            <a:r>
              <a:rPr lang="en-US" sz="1200" b="0" i="0" kern="1200" dirty="0">
                <a:solidFill>
                  <a:schemeClr val="tx1"/>
                </a:solidFill>
                <a:effectLst/>
                <a:latin typeface="+mn-lt"/>
                <a:ea typeface="+mn-ea"/>
                <a:cs typeface="+mn-cs"/>
              </a:rPr>
              <a:t> For now, it’s here and it’s important for information professionals to understand how it works, as patrons will ask questions about it or use it themselves. Note that this presentation does not dive into the ethics of data centers. </a:t>
            </a:r>
          </a:p>
          <a:p>
            <a:pPr rtl="0" fontAlgn="base"/>
            <a:r>
              <a:rPr lang="en-US" sz="1200" b="0" i="0" u="none" strike="noStrike" kern="1200" dirty="0">
                <a:solidFill>
                  <a:schemeClr val="tx1"/>
                </a:solidFill>
                <a:effectLst/>
                <a:latin typeface="+mn-lt"/>
                <a:ea typeface="+mn-ea"/>
                <a:cs typeface="+mn-cs"/>
              </a:rPr>
              <a:t>It can also lead to spreading disinformation and misinformation because it can be used to create deepfakes (AI can generate realistic fake images, videos and audio, making it easier to spread false narratives, for instance, showing you something a politician did that they never actually did), AI can create convincing but false news articles, social media posts, and fake websites, automated bots can mass produce misleading content.</a:t>
            </a:r>
            <a:r>
              <a:rPr lang="en-US" sz="1200" b="0" i="0"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AI also hallucinates, generating incorrect but believable information. If the AI is trained on false data, it can reinforce and spread misinformation unintentionally . And this happens with the use of common chat services more than most people think. </a:t>
            </a:r>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rise of deepfakes and AI generated content have contributed to the erosion of trust in the media.</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0A553FE-643D-4B7E-A299-6CEFD699BC40}" type="slidenum">
              <a:rPr lang="en-US" smtClean="0"/>
              <a:t>10</a:t>
            </a:fld>
            <a:endParaRPr lang="en-US"/>
          </a:p>
        </p:txBody>
      </p:sp>
    </p:spTree>
    <p:extLst>
      <p:ext uri="{BB962C8B-B14F-4D97-AF65-F5344CB8AC3E}">
        <p14:creationId xmlns:p14="http://schemas.microsoft.com/office/powerpoint/2010/main" val="2695300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Try this: Use ChatGPT or another bot to ask about something you know a lot about. Read the results and continue asking questions. You might be surprised to learn how much is false. Also, search Google for the same thing and you’ll notice some of ChatGPT’s opinions come from sources like Reddit. At the very best, AI should be treated no different than an acquaintance that you don’t completely trust. You should always verify information it has given you. </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11</a:t>
            </a:fld>
            <a:endParaRPr lang="en-US"/>
          </a:p>
        </p:txBody>
      </p:sp>
    </p:spTree>
    <p:extLst>
      <p:ext uri="{BB962C8B-B14F-4D97-AF65-F5344CB8AC3E}">
        <p14:creationId xmlns:p14="http://schemas.microsoft.com/office/powerpoint/2010/main" val="36135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09345-50A8-BBB9-5612-6D6504454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498CA-5EDA-6BBD-DC3A-8FBBB73CC4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8244C-4D81-C730-0A47-052AD681C60E}"/>
              </a:ext>
            </a:extLst>
          </p:cNvPr>
          <p:cNvSpPr>
            <a:spLocks noGrp="1"/>
          </p:cNvSpPr>
          <p:nvPr>
            <p:ph type="body" idx="1"/>
          </p:nvPr>
        </p:nvSpPr>
        <p:spPr/>
        <p:txBody>
          <a:bodyPr/>
          <a:lstStyle/>
          <a:p>
            <a:r>
              <a:rPr lang="en-US" dirty="0"/>
              <a:t>It’s becoming increasingly harder to spot AI. Don’t try to identify a picture or a source based on weird hands or ears. When looking at any pictures on the internet, unless they come from a credible cited source, assume that the image is AI until you know otherwise. You can fact check (Katy Perry and the MET Gala) or reverse image search. </a:t>
            </a:r>
          </a:p>
        </p:txBody>
      </p:sp>
      <p:sp>
        <p:nvSpPr>
          <p:cNvPr id="4" name="Slide Number Placeholder 3">
            <a:extLst>
              <a:ext uri="{FF2B5EF4-FFF2-40B4-BE49-F238E27FC236}">
                <a16:creationId xmlns:a16="http://schemas.microsoft.com/office/drawing/2014/main" id="{62FB9229-12A7-B431-D7D4-FCF76F118BD2}"/>
              </a:ext>
            </a:extLst>
          </p:cNvPr>
          <p:cNvSpPr>
            <a:spLocks noGrp="1"/>
          </p:cNvSpPr>
          <p:nvPr>
            <p:ph type="sldNum" sz="quarter" idx="5"/>
          </p:nvPr>
        </p:nvSpPr>
        <p:spPr/>
        <p:txBody>
          <a:bodyPr/>
          <a:lstStyle/>
          <a:p>
            <a:fld id="{C0A553FE-643D-4B7E-A299-6CEFD699BC40}" type="slidenum">
              <a:rPr lang="en-US" smtClean="0"/>
              <a:t>12</a:t>
            </a:fld>
            <a:endParaRPr lang="en-US"/>
          </a:p>
        </p:txBody>
      </p:sp>
    </p:spTree>
    <p:extLst>
      <p:ext uri="{BB962C8B-B14F-4D97-AF65-F5344CB8AC3E}">
        <p14:creationId xmlns:p14="http://schemas.microsoft.com/office/powerpoint/2010/main" val="35543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Civics encompasses a person’s rights and responsibilities within society. To exercise their rights, such as voting and the freedom of speech and assembly, and to fully participate in the democratic process, individuals need access to reliable and trustworthy information on which to base their decisions. </a:t>
            </a:r>
          </a:p>
          <a:p>
            <a:endParaRPr lang="en-US" dirty="0"/>
          </a:p>
          <a:p>
            <a:r>
              <a:rPr lang="en-US" dirty="0"/>
              <a:t>Where does civic information come from? Media, especially news media, is one important source, as journalists investigate and report on the actions, debates, and decisions of government officials and agencies. Government documents are primary sources and offer insight into agencies and elected officials. </a:t>
            </a:r>
          </a:p>
          <a:p>
            <a:endParaRPr lang="en-US" dirty="0"/>
          </a:p>
          <a:p>
            <a:r>
              <a:rPr lang="en-US" dirty="0"/>
              <a:t>In a democratic society where freedoms like speech, press, and assembly are meant in part as a check on government, the free exchange of ideas and engagement in open and civil debate can also come under the umbrella of civics. And this is interesting right now, at a time when a significant group of people do not trust the media. </a:t>
            </a:r>
          </a:p>
          <a:p>
            <a:endParaRPr lang="en-US" dirty="0"/>
          </a:p>
          <a:p>
            <a:r>
              <a:rPr lang="en-US" dirty="0"/>
              <a:t>So what do we do?</a:t>
            </a:r>
          </a:p>
          <a:p>
            <a:endParaRPr lang="en-US" dirty="0"/>
          </a:p>
          <a:p>
            <a:r>
              <a:rPr lang="en-US" dirty="0"/>
              <a:t>Libraries have an important role to play in the civic life of their patrons. We provide access to government and media information and assist our patrons in analyzing and evaluating that information. We are guided by the core values of libraries, access, service and intellectual freedom. </a:t>
            </a:r>
          </a:p>
          <a:p>
            <a:endParaRPr lang="en-US" dirty="0"/>
          </a:p>
          <a:p>
            <a:r>
              <a:rPr lang="en-US" dirty="0"/>
              <a:t>Beyond providing physical or virtual access to information and technology, libraries can encourage and facilitate conversations where community members exchange ideas and debate important questions. Public libraries are often considered limited public forums, or spaces. Did you know that Carnegie had originally thought of libraries as a community gathering space as much as a place to access knowledge? Now, when access is happening in new ways, besides books, we have an opportunity to really be that space for community engagement. People need that safe space to learn and talk to each other. </a:t>
            </a:r>
          </a:p>
          <a:p>
            <a:endParaRPr lang="en-US" dirty="0"/>
          </a:p>
          <a:p>
            <a:r>
              <a:rPr lang="en-US" dirty="0"/>
              <a:t>Libraries  offer space for civic conversation, but we enhance that physical or virtual space through our collections, resources, and programming, which allow our communities to access, create, and share information and engage with each other. </a:t>
            </a:r>
          </a:p>
          <a:p>
            <a:endParaRPr lang="en-US" dirty="0">
              <a:ea typeface="Calibri" panose="020F0502020204030204"/>
              <a:cs typeface="Calibri" panose="020F0502020204030204"/>
            </a:endParaRPr>
          </a:p>
          <a:p>
            <a:r>
              <a:rPr lang="en-US" dirty="0">
                <a:ea typeface="Calibri" panose="020F0502020204030204"/>
                <a:cs typeface="Calibri" panose="020F0502020204030204"/>
              </a:rPr>
              <a:t>Scenarios</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0A553FE-643D-4B7E-A299-6CEFD699BC40}" type="slidenum">
              <a:rPr lang="en-US" smtClean="0"/>
              <a:t>13</a:t>
            </a:fld>
            <a:endParaRPr lang="en-US"/>
          </a:p>
        </p:txBody>
      </p:sp>
    </p:spTree>
    <p:extLst>
      <p:ext uri="{BB962C8B-B14F-4D97-AF65-F5344CB8AC3E}">
        <p14:creationId xmlns:p14="http://schemas.microsoft.com/office/powerpoint/2010/main" val="150886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Libraries have an important role to play in the civic life of their patrons. We provide access to government and media information and assist our patrons in analyzing and evaluating that information. We are guided by the core values of libraries, access, service and intellectual freedom. </a:t>
            </a:r>
          </a:p>
          <a:p>
            <a:r>
              <a:rPr lang="en-US" sz="1200" kern="1200" dirty="0">
                <a:solidFill>
                  <a:schemeClr val="tx1"/>
                </a:solidFill>
                <a:effectLst/>
                <a:latin typeface="+mn-lt"/>
                <a:ea typeface="+mn-ea"/>
                <a:cs typeface="+mn-cs"/>
              </a:rPr>
              <a:t>libraries can encourage and facilitate conversations where community members exchange ideas and debate important questions. Public libraries are often considered limited public forums, or spaces. Did you know that Carnegie had originally thought of libraries as a community gathering space as much as a place to access knowledge? </a:t>
            </a:r>
          </a:p>
          <a:p>
            <a:r>
              <a:rPr lang="en-US" sz="1200" kern="1200" dirty="0">
                <a:solidFill>
                  <a:schemeClr val="tx1"/>
                </a:solidFill>
                <a:effectLst/>
                <a:latin typeface="+mn-lt"/>
                <a:ea typeface="+mn-ea"/>
                <a:cs typeface="+mn-cs"/>
              </a:rPr>
              <a:t>Libraries  offer space for civic conversation, but we enhance that physical or virtual space through our collections, resources, and programming, which allow our communities to access, create, and share information and engage with each other. </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14</a:t>
            </a:fld>
            <a:endParaRPr lang="en-US"/>
          </a:p>
        </p:txBody>
      </p:sp>
    </p:spTree>
    <p:extLst>
      <p:ext uri="{BB962C8B-B14F-4D97-AF65-F5344CB8AC3E}">
        <p14:creationId xmlns:p14="http://schemas.microsoft.com/office/powerpoint/2010/main" val="125140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really easy to shut down a conversation with a patron that I guided by misinformation or disinformation, because it can sound like the patron is just sharing their opinion or that they don’t want to hear what you have to say anyway. And a lot of times these interactions with customers centered around misinformation and disinformation can be emotionally or politically fueled. but often times, these interactions are our opportunity to share media literacy skills with a patron. If a conversation starts, first do a self-check- are you in the right headspace for this conversation right now? If you’re not, it’s ok. But I do encourage you to have these conversations with patrons. IT’s an opportunity to plant a seed of fact and truth in a world with a lot of untruth. </a:t>
            </a:r>
          </a:p>
          <a:p>
            <a:endParaRPr lang="en-US" dirty="0"/>
          </a:p>
          <a:p>
            <a:r>
              <a:rPr lang="en-US" dirty="0"/>
              <a:t>When a patron asks us a question and we want to say “I can’t talk about politics at work,” instead consider asking ”where did you find that information?” or ”what sources are you looking at regularly?” </a:t>
            </a:r>
          </a:p>
          <a:p>
            <a:endParaRPr lang="en-US" dirty="0"/>
          </a:p>
          <a:p>
            <a:r>
              <a:rPr lang="en-US" dirty="0"/>
              <a:t>Speaking with patrons about AI carries a lot of the same connotations. And they may feel silly or embarrassed if the thing they are talking about turns out to be AI generated. A lot of times, if you are debunking, it can help to show your work on the computer screen. </a:t>
            </a:r>
          </a:p>
        </p:txBody>
      </p:sp>
      <p:sp>
        <p:nvSpPr>
          <p:cNvPr id="4" name="Slide Number Placeholder 3"/>
          <p:cNvSpPr>
            <a:spLocks noGrp="1"/>
          </p:cNvSpPr>
          <p:nvPr>
            <p:ph type="sldNum" sz="quarter" idx="5"/>
          </p:nvPr>
        </p:nvSpPr>
        <p:spPr/>
        <p:txBody>
          <a:bodyPr/>
          <a:lstStyle/>
          <a:p>
            <a:fld id="{C0A553FE-643D-4B7E-A299-6CEFD699BC40}" type="slidenum">
              <a:rPr lang="en-US" smtClean="0"/>
              <a:t>15</a:t>
            </a:fld>
            <a:endParaRPr lang="en-US"/>
          </a:p>
        </p:txBody>
      </p:sp>
    </p:spTree>
    <p:extLst>
      <p:ext uri="{BB962C8B-B14F-4D97-AF65-F5344CB8AC3E}">
        <p14:creationId xmlns:p14="http://schemas.microsoft.com/office/powerpoint/2010/main" val="205266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546DB-8073-3DB3-8116-8A606817E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FD86F-2686-F859-20B2-9C481D21B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94851-2873-F09B-0D8B-2313478C4BEF}"/>
              </a:ext>
            </a:extLst>
          </p:cNvPr>
          <p:cNvSpPr>
            <a:spLocks noGrp="1"/>
          </p:cNvSpPr>
          <p:nvPr>
            <p:ph type="body" idx="1"/>
          </p:nvPr>
        </p:nvSpPr>
        <p:spPr/>
        <p:txBody>
          <a:bodyPr/>
          <a:lstStyle/>
          <a:p>
            <a:pPr rtl="0"/>
            <a:r>
              <a:rPr lang="en-US" dirty="0"/>
              <a:t>So let’s say you decide to have the conversation and go down the rabbit hole.  You are going to be a lot more successful in your interaction if you create a moment of connection. </a:t>
            </a:r>
            <a:r>
              <a:rPr lang="en-US" sz="1200" b="0" i="0" u="none" strike="noStrike" kern="1200" dirty="0">
                <a:solidFill>
                  <a:schemeClr val="tx1"/>
                </a:solidFill>
                <a:effectLst/>
                <a:latin typeface="+mn-lt"/>
                <a:ea typeface="+mn-ea"/>
                <a:cs typeface="+mn-cs"/>
              </a:rPr>
              <a:t>Super communicators book example: </a:t>
            </a:r>
            <a:endParaRPr lang="en-US" b="0" dirty="0">
              <a:effectLst/>
            </a:endParaRPr>
          </a:p>
          <a:p>
            <a:pPr rtl="0"/>
            <a:r>
              <a:rPr lang="en-US" sz="1200" b="0" i="0" u="none" strike="noStrike" kern="1200" dirty="0">
                <a:solidFill>
                  <a:schemeClr val="tx1"/>
                </a:solidFill>
                <a:effectLst/>
                <a:latin typeface="+mn-lt"/>
                <a:ea typeface="+mn-ea"/>
                <a:cs typeface="+mn-cs"/>
              </a:rPr>
              <a:t>Dr has convo with patients and relies on statistics, outcomes and survival rates, medical charts, </a:t>
            </a:r>
            <a:r>
              <a:rPr lang="en-US" sz="1200" b="0" i="0" u="none" strike="noStrike" kern="1200" dirty="0" err="1">
                <a:solidFill>
                  <a:schemeClr val="tx1"/>
                </a:solidFill>
                <a:effectLst/>
                <a:latin typeface="+mn-lt"/>
                <a:ea typeface="+mn-ea"/>
                <a:cs typeface="+mn-cs"/>
              </a:rPr>
              <a:t>xrays</a:t>
            </a:r>
            <a:r>
              <a:rPr lang="en-US" sz="1200" b="0" i="0" u="none" strike="noStrike" kern="1200" dirty="0">
                <a:solidFill>
                  <a:schemeClr val="tx1"/>
                </a:solidFill>
                <a:effectLst/>
                <a:latin typeface="+mn-lt"/>
                <a:ea typeface="+mn-ea"/>
                <a:cs typeface="+mn-cs"/>
              </a:rPr>
              <a:t>, and logic. Even though he gave all this data, patients </a:t>
            </a:r>
            <a:r>
              <a:rPr lang="en-US" sz="1200" b="0" i="0" u="none" strike="noStrike" kern="1200" dirty="0" err="1">
                <a:solidFill>
                  <a:schemeClr val="tx1"/>
                </a:solidFill>
                <a:effectLst/>
                <a:latin typeface="+mn-lt"/>
                <a:ea typeface="+mn-ea"/>
                <a:cs typeface="+mn-cs"/>
              </a:rPr>
              <a:t>werent</a:t>
            </a:r>
            <a:r>
              <a:rPr lang="en-US" sz="1200" b="0" i="0" u="none" strike="noStrike" kern="1200" dirty="0">
                <a:solidFill>
                  <a:schemeClr val="tx1"/>
                </a:solidFill>
                <a:effectLst/>
                <a:latin typeface="+mn-lt"/>
                <a:ea typeface="+mn-ea"/>
                <a:cs typeface="+mn-cs"/>
              </a:rPr>
              <a:t> likely to follow it and he was baffled/frustrated </a:t>
            </a:r>
            <a:r>
              <a:rPr lang="en-US" sz="1200" b="0" i="0" u="none" strike="noStrike" kern="1200" dirty="0" err="1">
                <a:solidFill>
                  <a:schemeClr val="tx1"/>
                </a:solidFill>
                <a:effectLst/>
                <a:latin typeface="+mn-lt"/>
                <a:ea typeface="+mn-ea"/>
                <a:cs typeface="+mn-cs"/>
              </a:rPr>
              <a:t>bc</a:t>
            </a:r>
            <a:r>
              <a:rPr lang="en-US" sz="1200" b="0" i="0" u="none" strike="noStrike" kern="1200" dirty="0">
                <a:solidFill>
                  <a:schemeClr val="tx1"/>
                </a:solidFill>
                <a:effectLst/>
                <a:latin typeface="+mn-lt"/>
                <a:ea typeface="+mn-ea"/>
                <a:cs typeface="+mn-cs"/>
              </a:rPr>
              <a:t> he genuinely wanted the best outcome for the patient. The dr had a moment of breakthrough and realized he was having a practical conversation with someone and they were having an emotional conversation- he wasn't meeting them where they are. He started practicing vulnerability to bridge the gap- in addition to a recovery plan, he started sharing anecdotes from his life that mirrored their internal concerns- if a patient was scared of surgery he might mention a time he felt anxious about something out of control in his life. The data didn't change but the connection did. Once the patient felt seen, their brains became less defensive and they became more collaborative in their thinking- they weren't just following medical advice, they were following the advice of someone who met them on their level that they trusted. Scientifically, when you have this sort of matching conversation, brain waves actually start to align, making the facts and data easier to digest later in the convo. This allows you to break through the wall of being the government service worker and get on the level of whoever you’re talking to. They will feel more comfortable with you and you’re developing trust to share facts. You’re in this together! </a:t>
            </a:r>
            <a:endParaRPr lang="en-US" b="0" dirty="0">
              <a:effectLst/>
            </a:endParaRPr>
          </a:p>
          <a:p>
            <a:pPr rtl="0"/>
            <a:r>
              <a:rPr lang="en-US" sz="1200" b="0" i="0" u="none" strike="noStrike" kern="1200" dirty="0">
                <a:solidFill>
                  <a:schemeClr val="tx1"/>
                </a:solidFill>
                <a:effectLst/>
                <a:latin typeface="+mn-lt"/>
                <a:ea typeface="+mn-ea"/>
                <a:cs typeface="+mn-cs"/>
              </a:rPr>
              <a:t>You do need to have resources ready to share but using just facts won’t get you there</a:t>
            </a:r>
            <a:endParaRPr lang="en-US" b="0" dirty="0">
              <a:effectLst/>
            </a:endParaRPr>
          </a:p>
          <a:p>
            <a:pPr rtl="0"/>
            <a:r>
              <a:rPr lang="en-US" sz="1200" b="0" i="0" u="none" strike="noStrike" kern="1200" dirty="0">
                <a:solidFill>
                  <a:schemeClr val="tx1"/>
                </a:solidFill>
                <a:effectLst/>
                <a:latin typeface="+mn-lt"/>
                <a:ea typeface="+mn-ea"/>
                <a:cs typeface="+mn-cs"/>
              </a:rPr>
              <a:t>PEN America talks about this idea of trusted messengers- there are folks in the community who are not necessarily experts but people trust- pastors, barbers, coaches, bartenders- in many ways libraries are trusted messengers too (and we are experts) so it’s important for us to take the time to share accurate information </a:t>
            </a:r>
            <a:endParaRPr lang="en-US" b="0" dirty="0">
              <a:effectLst/>
            </a:endParaRPr>
          </a:p>
          <a:p>
            <a:br>
              <a:rPr lang="en-US" dirty="0"/>
            </a:br>
            <a:endParaRPr lang="en-US" dirty="0"/>
          </a:p>
          <a:p>
            <a:endParaRPr lang="en-US" dirty="0"/>
          </a:p>
        </p:txBody>
      </p:sp>
      <p:sp>
        <p:nvSpPr>
          <p:cNvPr id="4" name="Slide Number Placeholder 3">
            <a:extLst>
              <a:ext uri="{FF2B5EF4-FFF2-40B4-BE49-F238E27FC236}">
                <a16:creationId xmlns:a16="http://schemas.microsoft.com/office/drawing/2014/main" id="{FDC9EA6A-1436-FCE3-BEA3-289BF41C3A3D}"/>
              </a:ext>
            </a:extLst>
          </p:cNvPr>
          <p:cNvSpPr>
            <a:spLocks noGrp="1"/>
          </p:cNvSpPr>
          <p:nvPr>
            <p:ph type="sldNum" sz="quarter" idx="5"/>
          </p:nvPr>
        </p:nvSpPr>
        <p:spPr/>
        <p:txBody>
          <a:bodyPr/>
          <a:lstStyle/>
          <a:p>
            <a:fld id="{C0A553FE-643D-4B7E-A299-6CEFD699BC40}" type="slidenum">
              <a:rPr lang="en-US" smtClean="0"/>
              <a:t>16</a:t>
            </a:fld>
            <a:endParaRPr lang="en-US"/>
          </a:p>
        </p:txBody>
      </p:sp>
    </p:spTree>
    <p:extLst>
      <p:ext uri="{BB962C8B-B14F-4D97-AF65-F5344CB8AC3E}">
        <p14:creationId xmlns:p14="http://schemas.microsoft.com/office/powerpoint/2010/main" val="1851929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dirty="0">
                <a:latin typeface="Abadi Extra Light" panose="020B0204020104020204" pitchFamily="34" charset="0"/>
              </a:rPr>
              <a:t>Book clubs Relate themes to current events</a:t>
            </a:r>
          </a:p>
          <a:p>
            <a:r>
              <a:rPr lang="en-US" sz="1200" dirty="0">
                <a:latin typeface="Abadi Extra Light" panose="020B0204020104020204" pitchFamily="34" charset="0"/>
              </a:rPr>
              <a:t>Discuss how media portrays those events and why</a:t>
            </a:r>
          </a:p>
          <a:p>
            <a:r>
              <a:rPr lang="en-US" sz="1200" dirty="0">
                <a:latin typeface="Abadi Extra Light" panose="020B0204020104020204" pitchFamily="34" charset="0"/>
              </a:rPr>
              <a:t>Ask about related media lit principles</a:t>
            </a:r>
          </a:p>
          <a:p>
            <a:r>
              <a:rPr lang="en-US" dirty="0"/>
              <a:t>de about programming</a:t>
            </a:r>
          </a:p>
          <a:p>
            <a:endParaRPr lang="en-US" dirty="0"/>
          </a:p>
          <a:p>
            <a:r>
              <a:rPr lang="en-US" sz="1200" dirty="0">
                <a:latin typeface="Abadi Extra Light" panose="020B0204020104020204" pitchFamily="34" charset="0"/>
              </a:rPr>
              <a:t>Tech classes Discuss media literacy as you would internet safety</a:t>
            </a:r>
          </a:p>
          <a:p>
            <a:r>
              <a:rPr lang="en-US" sz="1200" dirty="0">
                <a:latin typeface="Abadi Extra Light" panose="020B0204020104020204" pitchFamily="34" charset="0"/>
              </a:rPr>
              <a:t>Point out trusted sources of information</a:t>
            </a:r>
          </a:p>
          <a:p>
            <a:r>
              <a:rPr lang="en-US" sz="1200" dirty="0">
                <a:latin typeface="Abadi Extra Light" panose="020B0204020104020204" pitchFamily="34" charset="0"/>
              </a:rPr>
              <a:t>Discuss responsibility of creator when creating media</a:t>
            </a:r>
          </a:p>
          <a:p>
            <a:r>
              <a:rPr lang="en-US" sz="1200" dirty="0">
                <a:latin typeface="Abadi Extra Light" panose="020B0204020104020204" pitchFamily="34" charset="0"/>
              </a:rPr>
              <a:t>Teach information bias, curation and creating responsibly</a:t>
            </a:r>
          </a:p>
          <a:p>
            <a:endParaRPr lang="en-US" sz="1200" dirty="0">
              <a:latin typeface="Abadi Extra Light" panose="020B0204020104020204" pitchFamily="34" charset="0"/>
            </a:endParaRPr>
          </a:p>
          <a:p>
            <a:r>
              <a:rPr lang="en-US" sz="1200" dirty="0">
                <a:latin typeface="Abadi Extra Light" panose="020B0204020104020204" pitchFamily="34" charset="0"/>
              </a:rPr>
              <a:t>Creative ideas</a:t>
            </a:r>
          </a:p>
          <a:p>
            <a:r>
              <a:rPr lang="en-US" sz="1200" dirty="0">
                <a:latin typeface="Abadi Extra Light" panose="020B0204020104020204" pitchFamily="34" charset="0"/>
              </a:rPr>
              <a:t>Partnering with local media</a:t>
            </a:r>
          </a:p>
          <a:p>
            <a:r>
              <a:rPr lang="en-US" sz="1200" dirty="0">
                <a:latin typeface="Abadi Extra Light" panose="020B0204020104020204" pitchFamily="34" charset="0"/>
              </a:rPr>
              <a:t>Creating your own newspaper</a:t>
            </a:r>
          </a:p>
          <a:p>
            <a:r>
              <a:rPr lang="en-US" sz="1200" dirty="0">
                <a:latin typeface="Abadi Extra Light" panose="020B0204020104020204" pitchFamily="34" charset="0"/>
              </a:rPr>
              <a:t>AI Shakespeare</a:t>
            </a:r>
          </a:p>
          <a:p>
            <a:r>
              <a:rPr lang="en-US" sz="1200" dirty="0">
                <a:latin typeface="Abadi Extra Light" panose="020B0204020104020204" pitchFamily="34" charset="0"/>
              </a:rPr>
              <a:t>Disinformation crime scene</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17</a:t>
            </a:fld>
            <a:endParaRPr lang="en-US"/>
          </a:p>
        </p:txBody>
      </p:sp>
    </p:spTree>
    <p:extLst>
      <p:ext uri="{BB962C8B-B14F-4D97-AF65-F5344CB8AC3E}">
        <p14:creationId xmlns:p14="http://schemas.microsoft.com/office/powerpoint/2010/main" val="4107102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553FE-643D-4B7E-A299-6CEFD699BC40}" type="slidenum">
              <a:rPr lang="en-US" smtClean="0"/>
              <a:t>18</a:t>
            </a:fld>
            <a:endParaRPr lang="en-US"/>
          </a:p>
        </p:txBody>
      </p:sp>
    </p:spTree>
    <p:extLst>
      <p:ext uri="{BB962C8B-B14F-4D97-AF65-F5344CB8AC3E}">
        <p14:creationId xmlns:p14="http://schemas.microsoft.com/office/powerpoint/2010/main" val="1505298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553FE-643D-4B7E-A299-6CEFD699BC40}" type="slidenum">
              <a:rPr lang="en-US" smtClean="0"/>
              <a:t>19</a:t>
            </a:fld>
            <a:endParaRPr lang="en-US"/>
          </a:p>
        </p:txBody>
      </p:sp>
    </p:spTree>
    <p:extLst>
      <p:ext uri="{BB962C8B-B14F-4D97-AF65-F5344CB8AC3E}">
        <p14:creationId xmlns:p14="http://schemas.microsoft.com/office/powerpoint/2010/main" val="1709920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Intros As information providers and hubs for lifelong learning, libraries have always been resources for helping communities develop media literacy skills. Now, in the midst of AI, and in an age when we increasingly rely on digital media for information and communication, these critical thinking skills are more important than ever.</a:t>
            </a:r>
          </a:p>
        </p:txBody>
      </p:sp>
      <p:sp>
        <p:nvSpPr>
          <p:cNvPr id="4" name="Slide Number Placeholder 3"/>
          <p:cNvSpPr>
            <a:spLocks noGrp="1"/>
          </p:cNvSpPr>
          <p:nvPr>
            <p:ph type="sldNum" sz="quarter" idx="5"/>
          </p:nvPr>
        </p:nvSpPr>
        <p:spPr/>
        <p:txBody>
          <a:bodyPr/>
          <a:lstStyle/>
          <a:p>
            <a:fld id="{C0A553FE-643D-4B7E-A299-6CEFD699BC40}" type="slidenum">
              <a:rPr lang="en-US" smtClean="0"/>
              <a:t>2</a:t>
            </a:fld>
            <a:endParaRPr lang="en-US"/>
          </a:p>
        </p:txBody>
      </p:sp>
    </p:spTree>
    <p:extLst>
      <p:ext uri="{BB962C8B-B14F-4D97-AF65-F5344CB8AC3E}">
        <p14:creationId xmlns:p14="http://schemas.microsoft.com/office/powerpoint/2010/main" val="2755345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programs we have done in Dallas. You may want to use your own library’s programs as examples or talk about programs you have had in the past that could have had a piece about media literacy in them. For instance, AI Shakespeare was a component of a Renaissance Faire style day that we had at the library. </a:t>
            </a:r>
          </a:p>
          <a:p>
            <a:endParaRPr lang="en-US" dirty="0"/>
          </a:p>
          <a:p>
            <a:pPr rtl="0" fontAlgn="base"/>
            <a:r>
              <a:rPr lang="en-US" sz="1200" b="0" i="0" u="sng" strike="noStrike" kern="1200" dirty="0">
                <a:solidFill>
                  <a:schemeClr val="tx1"/>
                </a:solidFill>
                <a:effectLst/>
                <a:latin typeface="+mn-lt"/>
                <a:ea typeface="+mn-ea"/>
                <a:cs typeface="+mn-cs"/>
                <a:hlinkClick r:id="rId3"/>
              </a:rPr>
              <a:t>Deadly Disinformation Crime Scene</a:t>
            </a:r>
            <a:endParaRPr lang="en-US" sz="1200" b="1" i="0" u="none" strike="noStrike" kern="1200" dirty="0">
              <a:solidFill>
                <a:schemeClr val="tx1"/>
              </a:solidFill>
              <a:effectLst/>
              <a:latin typeface="+mn-lt"/>
              <a:ea typeface="+mn-ea"/>
              <a:cs typeface="+mn-cs"/>
            </a:endParaRPr>
          </a:p>
          <a:p>
            <a:pPr rtl="0" fontAlgn="base"/>
            <a:br>
              <a:rPr lang="en-US" b="0" dirty="0">
                <a:effectLst/>
              </a:rPr>
            </a:br>
            <a:endParaRPr lang="en-US" sz="1200" b="1"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3"/>
              </a:rPr>
              <a:t>Digital Literacy program ideas- AI Shakespeare and others</a:t>
            </a:r>
            <a:endParaRPr lang="en-US" sz="1200" b="1" i="0" u="none" strike="noStrike" kern="1200" dirty="0">
              <a:solidFill>
                <a:schemeClr val="tx1"/>
              </a:solidFill>
              <a:effectLst/>
              <a:latin typeface="+mn-lt"/>
              <a:ea typeface="+mn-ea"/>
              <a:cs typeface="+mn-cs"/>
            </a:endParaRPr>
          </a:p>
          <a:p>
            <a:pPr rtl="0" fontAlgn="base"/>
            <a:br>
              <a:rPr lang="en-US" b="0" dirty="0">
                <a:effectLst/>
              </a:rPr>
            </a:br>
            <a:endParaRPr lang="en-US" sz="1200" b="1"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4"/>
              </a:rPr>
              <a:t>Your Vote Rocks: Unity Concert</a:t>
            </a:r>
            <a:endParaRPr lang="en-US" sz="1200" b="1"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5"/>
              </a:rPr>
              <a:t>More Unity Concert info</a:t>
            </a:r>
            <a:endParaRPr lang="en-US" sz="1200" b="1" i="0" u="none" strike="noStrike" kern="1200" dirty="0">
              <a:solidFill>
                <a:schemeClr val="tx1"/>
              </a:solidFill>
              <a:effectLst/>
              <a:latin typeface="+mn-lt"/>
              <a:ea typeface="+mn-ea"/>
              <a:cs typeface="+mn-cs"/>
            </a:endParaRPr>
          </a:p>
          <a:p>
            <a:pPr rtl="0" fontAlgn="base"/>
            <a:br>
              <a:rPr lang="en-US" b="0" dirty="0">
                <a:effectLst/>
              </a:rPr>
            </a:br>
            <a:endParaRPr lang="en-US" sz="1200" b="1"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6"/>
              </a:rPr>
              <a:t>Media Makers: Inside the Newsroom</a:t>
            </a:r>
            <a:endParaRPr lang="en-US" sz="1200" b="1"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hlinkClick r:id="rId7"/>
              </a:rPr>
              <a:t>More Inside the Newsroom info</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20</a:t>
            </a:fld>
            <a:endParaRPr lang="en-US"/>
          </a:p>
        </p:txBody>
      </p:sp>
    </p:spTree>
    <p:extLst>
      <p:ext uri="{BB962C8B-B14F-4D97-AF65-F5344CB8AC3E}">
        <p14:creationId xmlns:p14="http://schemas.microsoft.com/office/powerpoint/2010/main" val="3064996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21</a:t>
            </a:fld>
            <a:endParaRPr lang="en-US"/>
          </a:p>
        </p:txBody>
      </p:sp>
    </p:spTree>
    <p:extLst>
      <p:ext uri="{BB962C8B-B14F-4D97-AF65-F5344CB8AC3E}">
        <p14:creationId xmlns:p14="http://schemas.microsoft.com/office/powerpoint/2010/main" val="105362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b="1" dirty="0">
                <a:latin typeface="Abadi Extra Light" panose="020B0204020104020204" pitchFamily="34" charset="0"/>
              </a:rPr>
              <a:t>I’ve been hearing a lot about this. Would you like me to help you find some information on this subject?</a:t>
            </a:r>
          </a:p>
          <a:p>
            <a:pPr marL="457200" indent="-457200">
              <a:buFont typeface="Arial" panose="020B0604020202020204" pitchFamily="34" charset="0"/>
              <a:buChar char="•"/>
            </a:pPr>
            <a:r>
              <a:rPr lang="en-US" b="1" dirty="0">
                <a:latin typeface="Abadi Extra Light" panose="020B0204020104020204" pitchFamily="34" charset="0"/>
              </a:rPr>
              <a:t>I can tell you feel strongly about this! Have you found specific outlets to help you shape your opinions?</a:t>
            </a:r>
          </a:p>
          <a:p>
            <a:pPr marL="457200" indent="-457200">
              <a:buFont typeface="Arial" panose="020B0604020202020204" pitchFamily="34" charset="0"/>
              <a:buChar char="•"/>
            </a:pPr>
            <a:r>
              <a:rPr lang="en-US" b="1" dirty="0">
                <a:latin typeface="Abadi Extra Light" panose="020B0204020104020204" pitchFamily="34" charset="0"/>
              </a:rPr>
              <a:t>That’s a good question! Have you seen this resource on the topic? </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22</a:t>
            </a:fld>
            <a:endParaRPr lang="en-US"/>
          </a:p>
        </p:txBody>
      </p:sp>
    </p:spTree>
    <p:extLst>
      <p:ext uri="{BB962C8B-B14F-4D97-AF65-F5344CB8AC3E}">
        <p14:creationId xmlns:p14="http://schemas.microsoft.com/office/powerpoint/2010/main" val="3348223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Oh that’s so interesting! I’m from Florida, but I haven’t heard about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take a look at that and try to find the source. Knowing the source might help us determine if it’s biased or even false!”</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23</a:t>
            </a:fld>
            <a:endParaRPr lang="en-US"/>
          </a:p>
        </p:txBody>
      </p:sp>
    </p:spTree>
    <p:extLst>
      <p:ext uri="{BB962C8B-B14F-4D97-AF65-F5344CB8AC3E}">
        <p14:creationId xmlns:p14="http://schemas.microsoft.com/office/powerpoint/2010/main" val="2952446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First, create a moment of connection then:</a:t>
            </a:r>
          </a:p>
          <a:p>
            <a:r>
              <a:rPr lang="en-US" i="1" dirty="0"/>
              <a:t>“I think I’ve seen this image before. Let me run an image search for it.” </a:t>
            </a:r>
          </a:p>
          <a:p>
            <a:r>
              <a:rPr lang="en-US" i="1" dirty="0"/>
              <a:t>There are some discrepancies with this image that make me think it’s AI generated. Let me show you why.”</a:t>
            </a:r>
          </a:p>
        </p:txBody>
      </p:sp>
      <p:sp>
        <p:nvSpPr>
          <p:cNvPr id="4" name="Slide Number Placeholder 3"/>
          <p:cNvSpPr>
            <a:spLocks noGrp="1"/>
          </p:cNvSpPr>
          <p:nvPr>
            <p:ph type="sldNum" sz="quarter" idx="5"/>
          </p:nvPr>
        </p:nvSpPr>
        <p:spPr/>
        <p:txBody>
          <a:bodyPr/>
          <a:lstStyle/>
          <a:p>
            <a:fld id="{C0A553FE-643D-4B7E-A299-6CEFD699BC40}" type="slidenum">
              <a:rPr lang="en-US" smtClean="0"/>
              <a:t>24</a:t>
            </a:fld>
            <a:endParaRPr lang="en-US"/>
          </a:p>
        </p:txBody>
      </p:sp>
    </p:spTree>
    <p:extLst>
      <p:ext uri="{BB962C8B-B14F-4D97-AF65-F5344CB8AC3E}">
        <p14:creationId xmlns:p14="http://schemas.microsoft.com/office/powerpoint/2010/main" val="1022879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9ED35-DDF7-4007-9845-08257E670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03FC4-A5AE-C85B-8C7B-66D3C0098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32E20-9B93-B1BE-11F8-A9326F596B4E}"/>
              </a:ext>
            </a:extLst>
          </p:cNvPr>
          <p:cNvSpPr>
            <a:spLocks noGrp="1"/>
          </p:cNvSpPr>
          <p:nvPr>
            <p:ph type="body" idx="1"/>
          </p:nvPr>
        </p:nvSpPr>
        <p:spPr/>
        <p:txBody>
          <a:bodyPr/>
          <a:lstStyle/>
          <a:p>
            <a:r>
              <a:rPr lang="en-US" i="1" dirty="0"/>
              <a:t>First, create a moment of connection then: I have a cat and I’d be worried if something like that happened to her. </a:t>
            </a:r>
          </a:p>
          <a:p>
            <a:r>
              <a:rPr lang="en-US" i="1" dirty="0"/>
              <a:t>Let’s see if we can get more information. Do you remember who posted the Facebook post? </a:t>
            </a:r>
          </a:p>
          <a:p>
            <a:endParaRPr lang="en-US" i="1" dirty="0"/>
          </a:p>
          <a:p>
            <a:endParaRPr lang="en-US" i="1" dirty="0"/>
          </a:p>
          <a:p>
            <a:br>
              <a:rPr lang="en-US" b="0" dirty="0">
                <a:effectLst/>
              </a:rPr>
            </a:br>
            <a:endParaRPr lang="en-US" b="0" dirty="0">
              <a:effectLst/>
            </a:endParaRPr>
          </a:p>
          <a:p>
            <a:br>
              <a:rPr lang="en-US" b="0" dirty="0">
                <a:effectLst/>
              </a:rPr>
            </a:br>
            <a:endParaRPr lang="en-US" i="1" dirty="0"/>
          </a:p>
        </p:txBody>
      </p:sp>
      <p:sp>
        <p:nvSpPr>
          <p:cNvPr id="4" name="Slide Number Placeholder 3">
            <a:extLst>
              <a:ext uri="{FF2B5EF4-FFF2-40B4-BE49-F238E27FC236}">
                <a16:creationId xmlns:a16="http://schemas.microsoft.com/office/drawing/2014/main" id="{5FBC9C2A-1324-DAC9-F648-02261A9C8FAB}"/>
              </a:ext>
            </a:extLst>
          </p:cNvPr>
          <p:cNvSpPr>
            <a:spLocks noGrp="1"/>
          </p:cNvSpPr>
          <p:nvPr>
            <p:ph type="sldNum" sz="quarter" idx="5"/>
          </p:nvPr>
        </p:nvSpPr>
        <p:spPr/>
        <p:txBody>
          <a:bodyPr/>
          <a:lstStyle/>
          <a:p>
            <a:fld id="{C0A553FE-643D-4B7E-A299-6CEFD699BC40}" type="slidenum">
              <a:rPr lang="en-US" smtClean="0"/>
              <a:t>25</a:t>
            </a:fld>
            <a:endParaRPr lang="en-US"/>
          </a:p>
        </p:txBody>
      </p:sp>
    </p:spTree>
    <p:extLst>
      <p:ext uri="{BB962C8B-B14F-4D97-AF65-F5344CB8AC3E}">
        <p14:creationId xmlns:p14="http://schemas.microsoft.com/office/powerpoint/2010/main" val="2192968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69F76-13F3-2B72-B24A-49B1A488D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7A0D0-9E51-2BF1-0F4E-26349E3452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D974F-A2EC-F717-29A3-84B72428A2D6}"/>
              </a:ext>
            </a:extLst>
          </p:cNvPr>
          <p:cNvSpPr>
            <a:spLocks noGrp="1"/>
          </p:cNvSpPr>
          <p:nvPr>
            <p:ph type="body" idx="1"/>
          </p:nvPr>
        </p:nvSpPr>
        <p:spPr/>
        <p:txBody>
          <a:bodyPr/>
          <a:lstStyle/>
          <a:p>
            <a:r>
              <a:rPr lang="en-US" i="1" dirty="0"/>
              <a:t>Assuming you search for the image and see that Katy Perry wasn’t at the MET Gala- “I have interesting news- those butterflies look so real because the picture is AI. Something like that has happened to me before too- I was looking at (insert whatever it is). Let me show you how I realized it was AI.”</a:t>
            </a:r>
          </a:p>
          <a:p>
            <a:endParaRPr lang="en-US" i="1" dirty="0"/>
          </a:p>
          <a:p>
            <a:br>
              <a:rPr lang="en-US" b="0" dirty="0">
                <a:effectLst/>
              </a:rPr>
            </a:br>
            <a:endParaRPr lang="en-US" b="0" dirty="0">
              <a:effectLst/>
            </a:endParaRPr>
          </a:p>
          <a:p>
            <a:br>
              <a:rPr lang="en-US" b="0" dirty="0">
                <a:effectLst/>
              </a:rPr>
            </a:br>
            <a:endParaRPr lang="en-US" i="1" dirty="0"/>
          </a:p>
        </p:txBody>
      </p:sp>
      <p:sp>
        <p:nvSpPr>
          <p:cNvPr id="4" name="Slide Number Placeholder 3">
            <a:extLst>
              <a:ext uri="{FF2B5EF4-FFF2-40B4-BE49-F238E27FC236}">
                <a16:creationId xmlns:a16="http://schemas.microsoft.com/office/drawing/2014/main" id="{7D99C037-92F7-E2D0-A0E9-2E83444BD96E}"/>
              </a:ext>
            </a:extLst>
          </p:cNvPr>
          <p:cNvSpPr>
            <a:spLocks noGrp="1"/>
          </p:cNvSpPr>
          <p:nvPr>
            <p:ph type="sldNum" sz="quarter" idx="5"/>
          </p:nvPr>
        </p:nvSpPr>
        <p:spPr/>
        <p:txBody>
          <a:bodyPr/>
          <a:lstStyle/>
          <a:p>
            <a:fld id="{C0A553FE-643D-4B7E-A299-6CEFD699BC40}" type="slidenum">
              <a:rPr lang="en-US" smtClean="0"/>
              <a:t>26</a:t>
            </a:fld>
            <a:endParaRPr lang="en-US"/>
          </a:p>
        </p:txBody>
      </p:sp>
    </p:spTree>
    <p:extLst>
      <p:ext uri="{BB962C8B-B14F-4D97-AF65-F5344CB8AC3E}">
        <p14:creationId xmlns:p14="http://schemas.microsoft.com/office/powerpoint/2010/main" val="2701593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whoever is presenting this, I encourage you to review these resources first, especially the ones from UW and ALA</a:t>
            </a:r>
          </a:p>
        </p:txBody>
      </p:sp>
      <p:sp>
        <p:nvSpPr>
          <p:cNvPr id="4" name="Slide Number Placeholder 3"/>
          <p:cNvSpPr>
            <a:spLocks noGrp="1"/>
          </p:cNvSpPr>
          <p:nvPr>
            <p:ph type="sldNum" sz="quarter" idx="5"/>
          </p:nvPr>
        </p:nvSpPr>
        <p:spPr/>
        <p:txBody>
          <a:bodyPr/>
          <a:lstStyle/>
          <a:p>
            <a:fld id="{C0A553FE-643D-4B7E-A299-6CEFD699BC40}" type="slidenum">
              <a:rPr lang="en-US" smtClean="0"/>
              <a:t>27</a:t>
            </a:fld>
            <a:endParaRPr lang="en-US"/>
          </a:p>
        </p:txBody>
      </p:sp>
    </p:spTree>
    <p:extLst>
      <p:ext uri="{BB962C8B-B14F-4D97-AF65-F5344CB8AC3E}">
        <p14:creationId xmlns:p14="http://schemas.microsoft.com/office/powerpoint/2010/main" val="368915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 is a part of information literacy. A key facet of library service is finding the right information and providing access to that information. </a:t>
            </a:r>
          </a:p>
        </p:txBody>
      </p:sp>
      <p:sp>
        <p:nvSpPr>
          <p:cNvPr id="4" name="Slide Number Placeholder 3"/>
          <p:cNvSpPr>
            <a:spLocks noGrp="1"/>
          </p:cNvSpPr>
          <p:nvPr>
            <p:ph type="sldNum" sz="quarter" idx="5"/>
          </p:nvPr>
        </p:nvSpPr>
        <p:spPr/>
        <p:txBody>
          <a:bodyPr/>
          <a:lstStyle/>
          <a:p>
            <a:fld id="{C0A553FE-643D-4B7E-A299-6CEFD699BC40}" type="slidenum">
              <a:rPr lang="en-US" smtClean="0"/>
              <a:t>3</a:t>
            </a:fld>
            <a:endParaRPr lang="en-US"/>
          </a:p>
        </p:txBody>
      </p:sp>
    </p:spTree>
    <p:extLst>
      <p:ext uri="{BB962C8B-B14F-4D97-AF65-F5344CB8AC3E}">
        <p14:creationId xmlns:p14="http://schemas.microsoft.com/office/powerpoint/2010/main" val="64484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Association for Media Literacy Education (NAMLE) defines media literacy as “the ability to access, analyze, evaluate, create and act using all forms of communication. </a:t>
            </a:r>
          </a:p>
          <a:p>
            <a:endParaRPr lang="en-US" dirty="0"/>
          </a:p>
          <a:p>
            <a:r>
              <a:rPr lang="en-US" dirty="0"/>
              <a:t>Media literacy encompasses learning about multiple genres of media, including journalism, entertainment (films, music, television), persuasive (advertising, promotion), and propaganda. </a:t>
            </a:r>
            <a:endParaRPr lang="en-US" dirty="0">
              <a:ea typeface="Calibri" panose="020F0502020204030204"/>
              <a:cs typeface="Calibri" panose="020F0502020204030204"/>
            </a:endParaRPr>
          </a:p>
          <a:p>
            <a:endParaRPr lang="en-US" dirty="0"/>
          </a:p>
          <a:p>
            <a:r>
              <a:rPr lang="en-US" dirty="0"/>
              <a:t>a media-literate adult should be able to access, share and create media across multiple formats and platforms while utilizing critical thinking skills to evaluate the purpose and potential impact of the material.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Traditionally, libraries have been about information literacy- helping people get the right information to meet their needs. Media literacy is a part of  this. </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4</a:t>
            </a:fld>
            <a:endParaRPr lang="en-US"/>
          </a:p>
        </p:txBody>
      </p:sp>
    </p:spTree>
    <p:extLst>
      <p:ext uri="{BB962C8B-B14F-4D97-AF65-F5344CB8AC3E}">
        <p14:creationId xmlns:p14="http://schemas.microsoft.com/office/powerpoint/2010/main" val="261079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who use the internet and consume media of all types, don’t realize that the organization of information/media has changed. They take everything in at face value or mistrust the wrong things. </a:t>
            </a:r>
          </a:p>
          <a:p>
            <a:endParaRPr lang="en-US" dirty="0"/>
          </a:p>
          <a:p>
            <a:r>
              <a:rPr lang="en-US" dirty="0"/>
              <a:t>This is why it’s important to provide quality information and understand what it really is your customer is looking for when they ask a question. </a:t>
            </a:r>
          </a:p>
          <a:p>
            <a:endParaRPr lang="en-US" dirty="0"/>
          </a:p>
          <a:p>
            <a:r>
              <a:rPr lang="en-US" dirty="0"/>
              <a:t>It’s really easy to Google something and find a quick answer. And sometimes that’s okay. But how deeply are you looking at Google when you search it? How deeply is your customer looking at it? Let’s consider.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60 Minutes Expose’) Google conducted 90percent of the world’s internet searches in a year. When billions of people asked trillions of questions, it was Google that provided the answer, using computer algorithms known only to Google. Bing only has 2 percent of the market</a:t>
            </a:r>
          </a:p>
          <a:p>
            <a:endParaRPr lang="en-US" dirty="0"/>
          </a:p>
          <a:p>
            <a:r>
              <a:rPr lang="en-US" dirty="0"/>
              <a:t>Video John Oliver- 9:42-11:30, through whole emotional roller coaster you neve even left Google. 2/3 of searches on Google ended without ever clicking to another web property. And sometimes the info Google shows you in the preview is used without the site’s consent. This is before AI generated content was at the top of every search as well, and many times that information isn’t correct. </a:t>
            </a:r>
          </a:p>
          <a:p>
            <a:endParaRPr lang="en-US" dirty="0"/>
          </a:p>
          <a:p>
            <a:r>
              <a:rPr lang="en-US" dirty="0"/>
              <a:t>If you think about it, many adults have never been taught media lit skills. Many didn’t grow up with the internet. Many have very poor information lit skills and lack critical thinking skills. So, it’s our job to help these customers, who are no longer in school, think critically about where they get information. This is also why it’s important for us to dig deeper than Google. If a customer asks you for help, and you tell them let  me google that, or according to Google… you are not doing anything they can’t do themselves, from a computer or a phone. You should dig deeper. What site are you looking at? How do you know that information is quality? Can you show your customer why you used the information you did? </a:t>
            </a:r>
          </a:p>
          <a:p>
            <a:endParaRPr lang="en-US" dirty="0"/>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5</a:t>
            </a:fld>
            <a:endParaRPr lang="en-US"/>
          </a:p>
        </p:txBody>
      </p:sp>
    </p:spTree>
    <p:extLst>
      <p:ext uri="{BB962C8B-B14F-4D97-AF65-F5344CB8AC3E}">
        <p14:creationId xmlns:p14="http://schemas.microsoft.com/office/powerpoint/2010/main" val="266456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6</a:t>
            </a:fld>
            <a:endParaRPr lang="en-US"/>
          </a:p>
        </p:txBody>
      </p:sp>
    </p:spTree>
    <p:extLst>
      <p:ext uri="{BB962C8B-B14F-4D97-AF65-F5344CB8AC3E}">
        <p14:creationId xmlns:p14="http://schemas.microsoft.com/office/powerpoint/2010/main" val="70764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Pew Research Center, “roughly eight-in-ten U.S. adults go online at least daily.” The fact that many people don’t know how the internet works is compounded by the fact that most online companies are less than forthcoming about how they work. Talk about Google algorithm and SEO articles. </a:t>
            </a:r>
          </a:p>
          <a:p>
            <a:endParaRPr lang="en-US" dirty="0"/>
          </a:p>
          <a:p>
            <a:r>
              <a:rPr lang="en-US" dirty="0"/>
              <a:t>Although you make individual decisions and choices when you go online, such as which websites to visit and which apps to use, there is also a largely invisible system at work that tailors and personalizes online content based on where on the internet you’ve been before and what various sites and platforms think you might like. This invisible system is sometimes referred to as the “architecture of the internet,” and it includes such concepts as cookies and algorithms. </a:t>
            </a:r>
            <a:endParaRPr lang="en-US" dirty="0">
              <a:ea typeface="Calibri"/>
              <a:cs typeface="Calibri"/>
            </a:endParaRPr>
          </a:p>
          <a:p>
            <a:endParaRPr lang="en-US" dirty="0"/>
          </a:p>
          <a:p>
            <a:r>
              <a:rPr lang="en-US" dirty="0"/>
              <a:t>COOKIES: A piece of data stored on a person’s computer by a website to enable the site to “remember” useful information, such as previous browsing history on the site or sign-in information. </a:t>
            </a:r>
          </a:p>
          <a:p>
            <a:endParaRPr lang="en-US" dirty="0"/>
          </a:p>
          <a:p>
            <a:r>
              <a:rPr lang="en-US" dirty="0"/>
              <a:t>ALGORITHMS: A set of instructions to be followed, usually applied in computer code, to carry out a task. Algorithms drive content amplification, whether that’s the next video on YouTube, ad on Facebook, or product on Amazon. Also, the algorithms serve a very specific economic purpose: to keep you using the app or website in order to serve more ads. </a:t>
            </a:r>
          </a:p>
          <a:p>
            <a:r>
              <a:rPr lang="en-US" dirty="0"/>
              <a:t>Feed! </a:t>
            </a:r>
          </a:p>
          <a:p>
            <a:endParaRPr lang="en-US" dirty="0"/>
          </a:p>
          <a:p>
            <a:r>
              <a:rPr lang="en-US" dirty="0"/>
              <a:t>FILTER BUBBLES: Intellectual isolation that results from information served primarily through search engines that filter results based on personalized data, creating a “bubble” that isolates the user from information that may not align with their existing viewpoints. </a:t>
            </a:r>
          </a:p>
          <a:p>
            <a:endParaRPr lang="en-US" dirty="0"/>
          </a:p>
          <a:p>
            <a:r>
              <a:rPr lang="en-US" dirty="0"/>
              <a:t>CONFIRMATION BIAS: The tendency to prioritize information that confirms or aligns with one’s previous viewpoint and discount the opinions that do not. </a:t>
            </a:r>
          </a:p>
          <a:p>
            <a:endParaRPr lang="en-US" dirty="0"/>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There are positive and negative consequences to this architecture. If you purchase an item on Amazon, the website will suggest similar items you might like. Many consumers find this convenient, and retailers do it to boost sales. But this same process is to blame for filter bubbles and echo chambers— that is, online spaces where we encounter information and perspectives we already agree with. This often leads to confirmation bias, the tendency to seek and validate information that aligns with our existing beliefs, and in turn, overwhelmingly discount disconfirming evidence, even if it is based in observable truths.</a:t>
            </a:r>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7</a:t>
            </a:fld>
            <a:endParaRPr lang="en-US"/>
          </a:p>
        </p:txBody>
      </p:sp>
    </p:spTree>
    <p:extLst>
      <p:ext uri="{BB962C8B-B14F-4D97-AF65-F5344CB8AC3E}">
        <p14:creationId xmlns:p14="http://schemas.microsoft.com/office/powerpoint/2010/main" val="125668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how the media industry has changed in recent decades. In 1983, 90 percent of all U.S.-based media was created and controlled by 50 companies. Mergers brought this number down to 25 in 1992, and further mergers have brought this down to just five today. Those five companies are AT&amp;T, Comcast, Disney, Viacom, and Fox, who collectively own 90 percent of the professional media content currently being produced in the United States. Mergers continue to narrow the field today. </a:t>
            </a:r>
          </a:p>
          <a:p>
            <a:r>
              <a:rPr lang="en-US" dirty="0"/>
              <a:t>This media consolidation has led to criticism of media outlets as being obligated to commercial and political centers of power rather than service to public interests and democratic process. Less competition has led to more content that is largely the same. </a:t>
            </a:r>
          </a:p>
          <a:p>
            <a:r>
              <a:rPr lang="en-US" dirty="0"/>
              <a:t>Meanwhile, the internet has brought us all more content than we know what to do with, created by professionals and amateurs alike. Therefore, it is now even more important for us as consumers to consider what kinds of media we consume and the thinking processes that we enact during that consumption. To start, we must think about what we are consuming. Is it entertainment? Is it promotion? Is it advertising? Is it journalism? We consume each of these types of media in different ways, and we have different ways of thinking about each.</a:t>
            </a:r>
          </a:p>
          <a:p>
            <a:r>
              <a:rPr lang="en-US" dirty="0"/>
              <a:t>Have you ever looked at who owns the place where you consume media from? This is something you can think about when you’re evaluating the credibility of a news source and looking at bias. If you’re unfamiliar with the source and wondering if it’s credible, take a look at who owns it and how it’s funded. Look at PEW research to see what the most trusted sources of information are and which are less bias. </a:t>
            </a:r>
          </a:p>
          <a:p>
            <a:pPr>
              <a:defRPr/>
            </a:pPr>
            <a:r>
              <a:rPr lang="en-US" dirty="0"/>
              <a:t>What articles are written and what articles are not, or what’s breaking news versus not and what bias is given to a story, can all be impacted by who owns the news. It’s important to know who owns specific media outlets because it can help you better understand bias in reporting. This is also why it can be important to look at multiple examples of news. Owners may have a political interest that shapes news coverage. For instance, a media outlet owned by an oil company might downplay coverage about global warming. Advertising and financial pressure can also play a role here. Publicly owned media is ideally less bias. At the same time, government run media (Russia/China) can be used to push propaganda </a:t>
            </a:r>
            <a:endParaRPr lang="en-US" dirty="0">
              <a:solidFill>
                <a:srgbClr val="444444"/>
              </a:solidFill>
            </a:endParaRPr>
          </a:p>
          <a:p>
            <a:pPr>
              <a:defRPr/>
            </a:pPr>
            <a:r>
              <a:rPr lang="en-US" dirty="0"/>
              <a:t>It’s also important to think about the media landscape here- The media landscape has also shifted dramatically in recent history, with more and more content available without a middleman (think YouTube). This means a lot of what we take in does not have an editor who is cutting 250 words or doing other work to look for bias. </a:t>
            </a:r>
            <a:endParaRPr lang="en-US" dirty="0">
              <a:solidFill>
                <a:srgbClr val="444444"/>
              </a:solidFill>
            </a:endParaRPr>
          </a:p>
          <a:p>
            <a:pPr>
              <a:defRPr/>
            </a:pPr>
            <a:r>
              <a:rPr lang="en-US" dirty="0"/>
              <a:t> </a:t>
            </a:r>
            <a:endParaRPr lang="en-US" dirty="0">
              <a:solidFill>
                <a:srgbClr val="444444"/>
              </a:solidFill>
            </a:endParaRPr>
          </a:p>
          <a:p>
            <a:pPr>
              <a:defRPr/>
            </a:pPr>
            <a:r>
              <a:rPr lang="en-US" dirty="0"/>
              <a:t>At the same time, The Rise of Digital &amp; Decline of Print, plus internet and social media have disrupted traditional media. This all happened really fast, in comparison to how long journalism has been around, if you think about it. This has created the 24/7 news cycle and age of instant information. This leads to faster reporting but also increases the risk of misinformation and sensationalism. </a:t>
            </a:r>
            <a:endParaRPr lang="en-US" dirty="0">
              <a:solidFill>
                <a:srgbClr val="444444"/>
              </a:solidFill>
            </a:endParaRPr>
          </a:p>
          <a:p>
            <a:pPr>
              <a:defRPr/>
            </a:pPr>
            <a:r>
              <a:rPr lang="en-US" dirty="0"/>
              <a:t>Many print outlets have either gone digital or shut down, and local newspapers have been especially hard-hit, creating media deserts- cities with no local news outlet. Not having a local news outlet correlates to increases in things like polarization, or specifically, in book bans. </a:t>
            </a:r>
          </a:p>
          <a:p>
            <a:pPr>
              <a:defRPr/>
            </a:pPr>
            <a:endParaRPr lang="en-US" dirty="0"/>
          </a:p>
          <a:p>
            <a:pPr>
              <a:defRPr/>
            </a:pPr>
            <a:r>
              <a:rPr lang="en-US" dirty="0"/>
              <a:t>AI is increasingly used for writing articles, summarizing news, and creating visuals. Impact: Can speed up reporting, but also raises concerns about accuracy, bias, and job losses in journalism. </a:t>
            </a:r>
            <a:endParaRPr lang="en-US" dirty="0">
              <a:solidFill>
                <a:srgbClr val="444444"/>
              </a:solidFill>
            </a:endParaRPr>
          </a:p>
          <a:p>
            <a:pPr>
              <a:defRPr/>
            </a:pPr>
            <a:r>
              <a:rPr lang="en-US" dirty="0"/>
              <a:t>Journalists constantly have to change a news story based on space constraints. What information is kept and what isn’t shapes public understanding of what happened. Cutting a story can affect depth, context, and audience interpretation. When background details are left out, it can be harder to understand complex issues, for instance. It can also lead to oversimplifying complex issues. Cross checking sources can help here</a:t>
            </a:r>
            <a:endParaRPr lang="en-US" dirty="0">
              <a:solidFill>
                <a:srgbClr val="444444"/>
              </a:solidFill>
            </a:endParaRPr>
          </a:p>
          <a:p>
            <a:pPr>
              <a:defRPr/>
            </a:pPr>
            <a:endParaRPr lang="en-US" dirty="0">
              <a:solidFill>
                <a:srgbClr val="44444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DISINTERMEDIATED: This describes a system of media creation and sharing that is largely characterized by direct contact between the creator and the consumer, without an intermediary that makes decisions about the quality or relevance of the media that is presented to the consumer. Many of the media messages that are shared on social media platforms are disintermediated, meaning that the message is spread from the producer to the consumer without an intermediary, or gatekeeper, such as an editor, who might determine its reliability or quality. (YouTube)</a:t>
            </a:r>
          </a:p>
          <a:p>
            <a:endParaRPr lang="en-US" dirty="0"/>
          </a:p>
          <a:p>
            <a:r>
              <a:rPr lang="en-US" dirty="0"/>
              <a:t>FRICTIONLESS: Social media platforms provide an increasingly frictionless experience to users, meaning that it is relatively easy to consume, share, or post media messages on them—often without much thought to their reliability or quality. </a:t>
            </a:r>
          </a:p>
          <a:p>
            <a:endParaRPr lang="en-US" dirty="0"/>
          </a:p>
          <a:p>
            <a:r>
              <a:rPr lang="en-US" dirty="0"/>
              <a:t>COMPUTER ALGORITHMS: Due to the sheer magnitude of messages that are shared on social media platforms, computer algorithms play a significant role in filtering the information that is presented to consumers. These are sets of instructions that determine how information is displayed on these sites. While algorithms can be tuned to highlight certain types of information, they largely do so to drive longer periods of engagement on the platforms that they support. </a:t>
            </a:r>
          </a:p>
          <a:p>
            <a:endParaRPr lang="en-US" dirty="0"/>
          </a:p>
          <a:p>
            <a:endParaRPr lang="en-US" dirty="0"/>
          </a:p>
          <a:p>
            <a:pPr rtl="0"/>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0A553FE-643D-4B7E-A299-6CEFD699BC40}" type="slidenum">
              <a:rPr lang="en-US" smtClean="0"/>
              <a:t>8</a:t>
            </a:fld>
            <a:endParaRPr lang="en-US"/>
          </a:p>
        </p:txBody>
      </p:sp>
    </p:spTree>
    <p:extLst>
      <p:ext uri="{BB962C8B-B14F-4D97-AF65-F5344CB8AC3E}">
        <p14:creationId xmlns:p14="http://schemas.microsoft.com/office/powerpoint/2010/main" val="1352454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Fake news, misinformation, and disinformation often have plausible roots in truth, are deliberately created and disseminated for profit, and can be shared and spread to others in the blink of an eye on social media. However, despite these complications, libraries and information organizations are in prime positions to assist students and patrons with disputing misinformation, disinformation, and </a:t>
            </a:r>
            <a:r>
              <a:rPr lang="en-US" dirty="0" err="1"/>
              <a:t>malinformation</a:t>
            </a:r>
            <a:r>
              <a:rPr lang="en-US" dirty="0"/>
              <a:t>. This is where media and information literacy come into play.</a:t>
            </a:r>
          </a:p>
          <a:p>
            <a:pPr fontAlgn="base"/>
            <a:r>
              <a:rPr lang="en-US" dirty="0">
                <a:effectLst/>
                <a:latin typeface="nyt-imperial"/>
              </a:rPr>
              <a:t>Birds Aren’t Real- (From NYT)- Gen Z-fueled conspiracy theory, which posits that birds don’t exist and are really drone replicas installed by the U.S. government to spy on Americans. Hundreds of thousands of young people have joined the movement, wearing Birds Aren’t Real T-shirts, swarming rallies and spreading the slogan.</a:t>
            </a:r>
          </a:p>
          <a:p>
            <a:pPr algn="l" fontAlgn="base"/>
            <a:r>
              <a:rPr lang="en-US" b="0" i="0" dirty="0">
                <a:effectLst/>
                <a:latin typeface="nyt-imperial"/>
              </a:rPr>
              <a:t>the creator of Birds Aren’t Real and the movement’s followers are in on a joke: They know that </a:t>
            </a:r>
            <a:r>
              <a:rPr lang="en-US" b="0" i="0" dirty="0">
                <a:effectLst/>
                <a:latin typeface="nyt-imperial"/>
                <a:hlinkClick r:id="rId3"/>
              </a:rPr>
              <a:t>birds are, in fact, real</a:t>
            </a:r>
            <a:r>
              <a:rPr lang="en-US" b="0" i="0" dirty="0">
                <a:effectLst/>
                <a:latin typeface="nyt-imperial"/>
              </a:rPr>
              <a:t> and that their theory is made up.</a:t>
            </a:r>
          </a:p>
          <a:p>
            <a:pPr algn="l" fontAlgn="base"/>
            <a:r>
              <a:rPr lang="en-US" b="0" i="0" dirty="0">
                <a:effectLst/>
                <a:latin typeface="nyt-imperial"/>
              </a:rPr>
              <a:t>What Birds Aren’t Real truly is, they say, is a parody social movement with a purpose. In a post-truth world dominated by online conspiracy theories, young people have coalesced around the effort to thumb their nose at, fight and poke fun at misinformation. </a:t>
            </a:r>
          </a:p>
          <a:p>
            <a:pPr rtl="0" fontAlgn="base"/>
            <a:r>
              <a:rPr lang="en-US" sz="1200" b="0" i="0" kern="1200" dirty="0">
                <a:solidFill>
                  <a:schemeClr val="tx1"/>
                </a:solidFill>
                <a:effectLst/>
                <a:latin typeface="+mn-lt"/>
                <a:ea typeface="+mn-ea"/>
                <a:cs typeface="+mn-cs"/>
              </a:rPr>
              <a:t> </a:t>
            </a:r>
            <a:endParaRPr lang="en-US" sz="1200" b="0" i="0" kern="1200" dirty="0">
              <a:solidFill>
                <a:schemeClr val="tx1"/>
              </a:solidFill>
              <a:effectLst/>
              <a:latin typeface="+mn-lt"/>
              <a:ea typeface="Calibri"/>
              <a:cs typeface="Calibri"/>
            </a:endParaRPr>
          </a:p>
          <a:p>
            <a:pPr rtl="0" fontAlgn="base"/>
            <a:r>
              <a:rPr lang="en-US" sz="1200" b="0" i="0" u="none" strike="noStrike" kern="1200" dirty="0">
                <a:solidFill>
                  <a:schemeClr val="tx1"/>
                </a:solidFill>
                <a:effectLst/>
                <a:latin typeface="+mn-lt"/>
                <a:ea typeface="+mn-ea"/>
                <a:cs typeface="+mn-cs"/>
              </a:rPr>
              <a:t>Misinformation is when false information is shared, but no harm is meant.</a:t>
            </a:r>
            <a:r>
              <a:rPr lang="en-US" sz="1200" b="0" i="0"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 Disinformation is when false information is knowingly shared to cause harm.</a:t>
            </a:r>
            <a:r>
              <a:rPr lang="en-US" sz="1200" b="0" i="0"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Malinformation</a:t>
            </a:r>
            <a:r>
              <a:rPr lang="en-US" sz="1200" b="0" i="0" u="none" strike="noStrike" kern="1200" dirty="0">
                <a:solidFill>
                  <a:schemeClr val="tx1"/>
                </a:solidFill>
                <a:effectLst/>
                <a:latin typeface="+mn-lt"/>
                <a:ea typeface="+mn-ea"/>
                <a:cs typeface="+mn-cs"/>
              </a:rPr>
              <a:t> is when genuine information is shared to cause harm, often by moving information designed to stay private into the public sphere. </a:t>
            </a:r>
            <a:r>
              <a:rPr lang="en-US" sz="1200" b="0" i="0" kern="1200" dirty="0">
                <a:solidFill>
                  <a:schemeClr val="tx1"/>
                </a:solidFill>
                <a:effectLst/>
                <a:latin typeface="+mn-lt"/>
                <a:ea typeface="+mn-ea"/>
                <a:cs typeface="+mn-cs"/>
              </a:rPr>
              <a:t> </a:t>
            </a:r>
          </a:p>
          <a:p>
            <a:pPr algn="l" fontAlgn="base"/>
            <a:endParaRPr lang="en-US" b="0" i="0" dirty="0">
              <a:effectLst/>
              <a:latin typeface="nyt-imperial"/>
            </a:endParaRPr>
          </a:p>
          <a:p>
            <a:br>
              <a:rPr lang="en-US" b="1" i="0" dirty="0">
                <a:solidFill>
                  <a:srgbClr val="333333"/>
                </a:solidFill>
                <a:effectLst/>
                <a:latin typeface="nyt-franklin"/>
              </a:rPr>
            </a:br>
            <a:endParaRPr lang="en-US" dirty="0"/>
          </a:p>
        </p:txBody>
      </p:sp>
      <p:sp>
        <p:nvSpPr>
          <p:cNvPr id="4" name="Slide Number Placeholder 3"/>
          <p:cNvSpPr>
            <a:spLocks noGrp="1"/>
          </p:cNvSpPr>
          <p:nvPr>
            <p:ph type="sldNum" sz="quarter" idx="5"/>
          </p:nvPr>
        </p:nvSpPr>
        <p:spPr/>
        <p:txBody>
          <a:bodyPr/>
          <a:lstStyle/>
          <a:p>
            <a:fld id="{C0A553FE-643D-4B7E-A299-6CEFD699BC40}" type="slidenum">
              <a:rPr lang="en-US" smtClean="0"/>
              <a:t>9</a:t>
            </a:fld>
            <a:endParaRPr lang="en-US"/>
          </a:p>
        </p:txBody>
      </p:sp>
    </p:spTree>
    <p:extLst>
      <p:ext uri="{BB962C8B-B14F-4D97-AF65-F5344CB8AC3E}">
        <p14:creationId xmlns:p14="http://schemas.microsoft.com/office/powerpoint/2010/main" val="363734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3/19/26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3/19/26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3/19/26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3/19/26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3/19/26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3/19/26</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3/19/26</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hyperlink" Target="https://pen.org/wp-content/uploads/2024/11/2024-Disinformation-Conversation-Guide_updated-11-4-1.pdf" TargetMode="External"/><Relationship Id="rId3" Type="http://schemas.openxmlformats.org/officeDocument/2006/relationships/notesSlide" Target="../notesSlides/notesSlide27.xml"/><Relationship Id="rId7" Type="http://schemas.openxmlformats.org/officeDocument/2006/relationships/hyperlink" Target="https://namle.org/resources/" TargetMode="Externa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hyperlink" Target="https://www.cip.uw.edu/eic/" TargetMode="External"/><Relationship Id="rId11" Type="http://schemas.openxmlformats.org/officeDocument/2006/relationships/hyperlink" Target="https://www.ala.org/tools/programming/MediaLiteracy" TargetMode="External"/><Relationship Id="rId5" Type="http://schemas.openxmlformats.org/officeDocument/2006/relationships/image" Target="../media/image6.jpeg"/><Relationship Id="rId10" Type="http://schemas.openxmlformats.org/officeDocument/2006/relationships/hyperlink" Target="https://www.politifact.com/" TargetMode="External"/><Relationship Id="rId4" Type="http://schemas.openxmlformats.org/officeDocument/2006/relationships/image" Target="../media/image1.jpeg"/><Relationship Id="rId9" Type="http://schemas.openxmlformats.org/officeDocument/2006/relationships/hyperlink" Target="https://www.snopes.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E22E-0D8A-E657-10D3-E7E243ED94D8}"/>
              </a:ext>
            </a:extLst>
          </p:cNvPr>
          <p:cNvSpPr>
            <a:spLocks noGrp="1"/>
          </p:cNvSpPr>
          <p:nvPr>
            <p:ph type="title"/>
          </p:nvPr>
        </p:nvSpPr>
        <p:spPr/>
        <p:txBody>
          <a:bodyPr/>
          <a:lstStyle/>
          <a:p>
            <a:r>
              <a:rPr lang="en-US" dirty="0"/>
              <a:t>A note for presenters</a:t>
            </a:r>
          </a:p>
        </p:txBody>
      </p:sp>
      <p:sp>
        <p:nvSpPr>
          <p:cNvPr id="3" name="Content Placeholder 2">
            <a:extLst>
              <a:ext uri="{FF2B5EF4-FFF2-40B4-BE49-F238E27FC236}">
                <a16:creationId xmlns:a16="http://schemas.microsoft.com/office/drawing/2014/main" id="{0FBE9057-3BAC-1FDB-4405-A395E3CB577E}"/>
              </a:ext>
            </a:extLst>
          </p:cNvPr>
          <p:cNvSpPr>
            <a:spLocks noGrp="1"/>
          </p:cNvSpPr>
          <p:nvPr>
            <p:ph idx="1"/>
          </p:nvPr>
        </p:nvSpPr>
        <p:spPr/>
        <p:txBody>
          <a:bodyPr/>
          <a:lstStyle/>
          <a:p>
            <a:r>
              <a:rPr lang="en-US" dirty="0"/>
              <a:t>This slide deck came from reviewing the resources listed at the end of the doc. Review them before presenting, especially the ones by UW and ALA</a:t>
            </a:r>
          </a:p>
          <a:p>
            <a:r>
              <a:rPr lang="en-US" dirty="0"/>
              <a:t>There are plenty of notes to help you out, but take the time to put your own spin on it. </a:t>
            </a:r>
          </a:p>
          <a:p>
            <a:r>
              <a:rPr lang="en-US" dirty="0"/>
              <a:t>Brought to you by Kristen Calvert at Dallas Public Library. I’ve given a version of this presentation to public service staff multiple times! I hope it helps you and your team! </a:t>
            </a:r>
          </a:p>
          <a:p>
            <a:endParaRPr lang="en-US" dirty="0"/>
          </a:p>
        </p:txBody>
      </p:sp>
    </p:spTree>
    <p:extLst>
      <p:ext uri="{BB962C8B-B14F-4D97-AF65-F5344CB8AC3E}">
        <p14:creationId xmlns:p14="http://schemas.microsoft.com/office/powerpoint/2010/main" val="236389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6D99-3315-391A-5BAF-076F88CEE956}"/>
              </a:ext>
            </a:extLst>
          </p:cNvPr>
          <p:cNvSpPr>
            <a:spLocks noGrp="1"/>
          </p:cNvSpPr>
          <p:nvPr>
            <p:ph type="title"/>
          </p:nvPr>
        </p:nvSpPr>
        <p:spPr/>
        <p:txBody>
          <a:bodyPr/>
          <a:lstStyle/>
          <a:p>
            <a:r>
              <a:rPr lang="en-US">
                <a:latin typeface="Abadi" panose="020B0604020104020204" pitchFamily="34" charset="0"/>
              </a:rPr>
              <a:t>The Role of AI</a:t>
            </a:r>
          </a:p>
        </p:txBody>
      </p:sp>
      <p:sp>
        <p:nvSpPr>
          <p:cNvPr id="3" name="Content Placeholder 2">
            <a:extLst>
              <a:ext uri="{FF2B5EF4-FFF2-40B4-BE49-F238E27FC236}">
                <a16:creationId xmlns:a16="http://schemas.microsoft.com/office/drawing/2014/main" id="{483D3BC1-CB60-03DF-5281-2569093B56E0}"/>
              </a:ext>
            </a:extLst>
          </p:cNvPr>
          <p:cNvSpPr>
            <a:spLocks noGrp="1"/>
          </p:cNvSpPr>
          <p:nvPr>
            <p:ph idx="1"/>
          </p:nvPr>
        </p:nvSpPr>
        <p:spPr>
          <a:xfrm>
            <a:off x="913795" y="2076450"/>
            <a:ext cx="10353762" cy="4470124"/>
          </a:xfrm>
        </p:spPr>
        <p:txBody>
          <a:bodyPr>
            <a:normAutofit/>
          </a:bodyPr>
          <a:lstStyle/>
          <a:p>
            <a:pPr indent="-305435"/>
            <a:r>
              <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AI can be a helpful tool!</a:t>
            </a:r>
            <a:endParaRPr lang="en-US" sz="2800" dirty="0">
              <a:latin typeface="Abadi Extra Light"/>
            </a:endParaRPr>
          </a:p>
          <a:p>
            <a:pPr marL="719455" lvl="1" indent="-269875"/>
            <a:r>
              <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Alexa</a:t>
            </a:r>
          </a:p>
          <a:p>
            <a:pPr marL="719455" lvl="1" indent="-269875"/>
            <a:r>
              <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Lyft/Uber</a:t>
            </a:r>
          </a:p>
          <a:p>
            <a:pPr marL="719455" lvl="1" indent="-269875"/>
            <a:r>
              <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ChatGPT (as a tool, not as an all-knowing entity</a:t>
            </a:r>
          </a:p>
          <a:p>
            <a:pPr marL="342355" indent="-269875"/>
            <a:r>
              <a:rPr lang="en-US" sz="30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AI can also be used to be devious!</a:t>
            </a:r>
          </a:p>
          <a:p>
            <a:pPr marL="719525" lvl="1" indent="-215900"/>
            <a:r>
              <a:rPr lang="en-US" sz="27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AI Generated Phishing Scams</a:t>
            </a:r>
          </a:p>
          <a:p>
            <a:pPr marL="719525" lvl="1" indent="-215900"/>
            <a:r>
              <a:rPr lang="en-US" sz="27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AI scam calls</a:t>
            </a:r>
            <a:endParaRPr lang="en-US" sz="27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marL="1025525" lvl="2" indent="-215900"/>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marL="809625" lvl="2" indent="0">
              <a:buNone/>
            </a:pPr>
            <a:endParaRPr lang="en-US" sz="24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marL="1025525" lvl="2" indent="-215900"/>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6FCE75E1-67D3-97BA-6C07-8AE8177C7D7B}"/>
                  </a:ext>
                </a:extLst>
              </p14:cNvPr>
              <p14:cNvContentPartPr/>
              <p14:nvPr/>
            </p14:nvContentPartPr>
            <p14:xfrm>
              <a:off x="3778799" y="4621637"/>
              <a:ext cx="14796" cy="14796"/>
            </p14:xfrm>
          </p:contentPart>
        </mc:Choice>
        <mc:Fallback xmlns="">
          <p:pic>
            <p:nvPicPr>
              <p:cNvPr id="17" name="Ink 16">
                <a:extLst>
                  <a:ext uri="{FF2B5EF4-FFF2-40B4-BE49-F238E27FC236}">
                    <a16:creationId xmlns:a16="http://schemas.microsoft.com/office/drawing/2014/main" id="{6FCE75E1-67D3-97BA-6C07-8AE8177C7D7B}"/>
                  </a:ext>
                </a:extLst>
              </p:cNvPr>
              <p:cNvPicPr/>
              <p:nvPr/>
            </p:nvPicPr>
            <p:blipFill>
              <a:blip r:embed="rId4"/>
              <a:stretch>
                <a:fillRect/>
              </a:stretch>
            </p:blipFill>
            <p:spPr>
              <a:xfrm>
                <a:off x="3630839" y="4375037"/>
                <a:ext cx="307757" cy="503064"/>
              </a:xfrm>
              <a:prstGeom prst="rect">
                <a:avLst/>
              </a:prstGeom>
            </p:spPr>
          </p:pic>
        </mc:Fallback>
      </mc:AlternateContent>
    </p:spTree>
    <p:extLst>
      <p:ext uri="{BB962C8B-B14F-4D97-AF65-F5344CB8AC3E}">
        <p14:creationId xmlns:p14="http://schemas.microsoft.com/office/powerpoint/2010/main" val="147113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F78465-775C-CDF9-C295-879F452E33F0}"/>
              </a:ext>
            </a:extLst>
          </p:cNvPr>
          <p:cNvSpPr>
            <a:spLocks noGrp="1"/>
          </p:cNvSpPr>
          <p:nvPr>
            <p:ph type="title"/>
          </p:nvPr>
        </p:nvSpPr>
        <p:spPr>
          <a:xfrm>
            <a:off x="913795" y="609599"/>
            <a:ext cx="5978072" cy="1481150"/>
          </a:xfrm>
        </p:spPr>
        <p:txBody>
          <a:bodyPr>
            <a:normAutofit/>
          </a:bodyPr>
          <a:lstStyle/>
          <a:p>
            <a:r>
              <a:rPr lang="en-US">
                <a:latin typeface="Abadi" panose="020B0604020104020204" pitchFamily="34" charset="0"/>
              </a:rPr>
              <a:t>Using AI</a:t>
            </a:r>
          </a:p>
        </p:txBody>
      </p:sp>
      <p:sp>
        <p:nvSpPr>
          <p:cNvPr id="3" name="Content Placeholder 2">
            <a:extLst>
              <a:ext uri="{FF2B5EF4-FFF2-40B4-BE49-F238E27FC236}">
                <a16:creationId xmlns:a16="http://schemas.microsoft.com/office/drawing/2014/main" id="{74B5732C-08F3-8B6F-191F-82E8DD377E59}"/>
              </a:ext>
            </a:extLst>
          </p:cNvPr>
          <p:cNvSpPr>
            <a:spLocks noGrp="1"/>
          </p:cNvSpPr>
          <p:nvPr>
            <p:ph idx="1"/>
          </p:nvPr>
        </p:nvSpPr>
        <p:spPr>
          <a:xfrm>
            <a:off x="913795" y="2279176"/>
            <a:ext cx="5978072" cy="3415672"/>
          </a:xfrm>
        </p:spPr>
        <p:txBody>
          <a:bodyPr anchor="ctr">
            <a:normAutofit/>
          </a:bodyPr>
          <a:lstStyle/>
          <a:p>
            <a:pPr indent="-305435"/>
            <a:r>
              <a:rPr lang="en-US" sz="2800" dirty="0">
                <a:latin typeface="Abadi Extra Light"/>
              </a:rPr>
              <a:t>Look out for confirmation bias</a:t>
            </a:r>
            <a:endParaRPr lang="en-US" dirty="0">
              <a:latin typeface="Abadi Extra Light"/>
            </a:endParaRPr>
          </a:p>
          <a:p>
            <a:pPr indent="-305435"/>
            <a:r>
              <a:rPr lang="en-US" sz="2800" dirty="0">
                <a:latin typeface="Abadi Extra Light"/>
              </a:rPr>
              <a:t>"Hallucinations" </a:t>
            </a:r>
            <a:endPar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r>
              <a:rPr lang="en-US" sz="2800" dirty="0">
                <a:latin typeface="Abadi Extra Light"/>
              </a:rPr>
              <a:t>Taking credit of the work of others</a:t>
            </a:r>
            <a:endPar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r>
              <a:rPr lang="en-US" sz="2800" dirty="0">
                <a:latin typeface="Abadi Extra Light"/>
              </a:rPr>
              <a:t>Check sources!</a:t>
            </a:r>
            <a:endParaRPr lang="en-US" sz="28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p:txBody>
      </p:sp>
      <p:pic>
        <p:nvPicPr>
          <p:cNvPr id="5" name="Picture 4">
            <a:extLst>
              <a:ext uri="{FF2B5EF4-FFF2-40B4-BE49-F238E27FC236}">
                <a16:creationId xmlns:a16="http://schemas.microsoft.com/office/drawing/2014/main" id="{E0D94DA7-F92C-8E3F-7867-1F8880F9BD16}"/>
              </a:ext>
            </a:extLst>
          </p:cNvPr>
          <p:cNvPicPr>
            <a:picLocks noChangeAspect="1"/>
          </p:cNvPicPr>
          <p:nvPr/>
        </p:nvPicPr>
        <p:blipFill>
          <a:blip r:embed="rId4"/>
          <a:srcRect l="9611"/>
          <a:stretch>
            <a:fillRect/>
          </a:stretch>
        </p:blipFill>
        <p:spPr>
          <a:xfrm>
            <a:off x="7620351" y="10"/>
            <a:ext cx="4571649" cy="6857990"/>
          </a:xfrm>
          <a:prstGeom prst="rect">
            <a:avLst/>
          </a:prstGeom>
        </p:spPr>
      </p:pic>
      <p:pic>
        <p:nvPicPr>
          <p:cNvPr id="12" name="Picture 11">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4" name="TextBox 3">
            <a:extLst>
              <a:ext uri="{FF2B5EF4-FFF2-40B4-BE49-F238E27FC236}">
                <a16:creationId xmlns:a16="http://schemas.microsoft.com/office/drawing/2014/main" id="{0CA4E473-60EF-5C04-9675-E1B3C55E3C62}"/>
              </a:ext>
            </a:extLst>
          </p:cNvPr>
          <p:cNvSpPr txBox="1"/>
          <p:nvPr/>
        </p:nvSpPr>
        <p:spPr>
          <a:xfrm>
            <a:off x="8271165" y="6442502"/>
            <a:ext cx="2064327" cy="276999"/>
          </a:xfrm>
          <a:prstGeom prst="rect">
            <a:avLst/>
          </a:prstGeom>
          <a:noFill/>
        </p:spPr>
        <p:txBody>
          <a:bodyPr wrap="square" rtlCol="0">
            <a:spAutoFit/>
          </a:bodyPr>
          <a:lstStyle/>
          <a:p>
            <a:r>
              <a:rPr lang="en-US" sz="1200" dirty="0">
                <a:solidFill>
                  <a:schemeClr val="bg1"/>
                </a:solidFill>
              </a:rPr>
              <a:t>AI generated image</a:t>
            </a:r>
          </a:p>
        </p:txBody>
      </p:sp>
    </p:spTree>
    <p:extLst>
      <p:ext uri="{BB962C8B-B14F-4D97-AF65-F5344CB8AC3E}">
        <p14:creationId xmlns:p14="http://schemas.microsoft.com/office/powerpoint/2010/main" val="80969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CFFC-7A56-FA31-9E50-300FC3221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7B9E11-5196-8D7A-5E48-EFB8711EE1A8}"/>
              </a:ext>
            </a:extLst>
          </p:cNvPr>
          <p:cNvSpPr>
            <a:spLocks noGrp="1"/>
          </p:cNvSpPr>
          <p:nvPr>
            <p:ph type="title"/>
          </p:nvPr>
        </p:nvSpPr>
        <p:spPr>
          <a:xfrm>
            <a:off x="283438" y="0"/>
            <a:ext cx="6603188" cy="1257300"/>
          </a:xfrm>
        </p:spPr>
        <p:txBody>
          <a:bodyPr/>
          <a:lstStyle/>
          <a:p>
            <a:r>
              <a:rPr lang="en-US" dirty="0">
                <a:latin typeface="Abadi" panose="020B0604020104020204" pitchFamily="34" charset="0"/>
              </a:rPr>
              <a:t>How to Spot AI images</a:t>
            </a:r>
          </a:p>
        </p:txBody>
      </p:sp>
      <p:sp>
        <p:nvSpPr>
          <p:cNvPr id="3" name="Content Placeholder 2">
            <a:extLst>
              <a:ext uri="{FF2B5EF4-FFF2-40B4-BE49-F238E27FC236}">
                <a16:creationId xmlns:a16="http://schemas.microsoft.com/office/drawing/2014/main" id="{54490514-79DE-72E7-896F-6235E36F7418}"/>
              </a:ext>
            </a:extLst>
          </p:cNvPr>
          <p:cNvSpPr>
            <a:spLocks noGrp="1"/>
          </p:cNvSpPr>
          <p:nvPr>
            <p:ph idx="1"/>
          </p:nvPr>
        </p:nvSpPr>
        <p:spPr>
          <a:xfrm>
            <a:off x="7246837" y="627116"/>
            <a:ext cx="4648525" cy="6250347"/>
          </a:xfrm>
        </p:spPr>
        <p:txBody>
          <a:bodyPr>
            <a:normAutofit/>
          </a:bodyPr>
          <a:lstStyle/>
          <a:p>
            <a:pPr indent="-305435"/>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endParaRPr lang="en-US" sz="20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indent="-305435"/>
            <a:r>
              <a:rPr lang="en-US" sz="3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You can’t</a:t>
            </a:r>
          </a:p>
          <a:p>
            <a:pPr marL="342265" indent="-215900"/>
            <a:r>
              <a:rPr lang="en-US" sz="3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If it pertains to news, fact check</a:t>
            </a:r>
          </a:p>
          <a:p>
            <a:pPr marL="342265" indent="-215900"/>
            <a:r>
              <a:rPr lang="en-US" sz="3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Reverse image search</a:t>
            </a:r>
          </a:p>
          <a:p>
            <a:pPr marL="342355" indent="-215900"/>
            <a:endParaRPr lang="en-US" sz="2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a:p>
            <a:pPr marL="719455" lvl="1" indent="-269875"/>
            <a:endParaRPr lang="en-US" dirty="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5" name="Picture 4">
            <a:extLst>
              <a:ext uri="{FF2B5EF4-FFF2-40B4-BE49-F238E27FC236}">
                <a16:creationId xmlns:a16="http://schemas.microsoft.com/office/drawing/2014/main" id="{0899ACD6-0CAE-105D-7A3C-DC3A9A55869C}"/>
              </a:ext>
            </a:extLst>
          </p:cNvPr>
          <p:cNvPicPr>
            <a:picLocks noChangeAspect="1"/>
          </p:cNvPicPr>
          <p:nvPr/>
        </p:nvPicPr>
        <p:blipFill>
          <a:blip r:embed="rId3"/>
          <a:srcRect t="4058"/>
          <a:stretch>
            <a:fillRect/>
          </a:stretch>
        </p:blipFill>
        <p:spPr>
          <a:xfrm>
            <a:off x="283438" y="1075023"/>
            <a:ext cx="6928975" cy="4820684"/>
          </a:xfrm>
          <a:prstGeom prst="rect">
            <a:avLst/>
          </a:prstGeom>
        </p:spPr>
      </p:pic>
      <p:sp>
        <p:nvSpPr>
          <p:cNvPr id="4" name="TextBox 3">
            <a:extLst>
              <a:ext uri="{FF2B5EF4-FFF2-40B4-BE49-F238E27FC236}">
                <a16:creationId xmlns:a16="http://schemas.microsoft.com/office/drawing/2014/main" id="{2032B8B9-AB87-16F9-A685-CCF9718C8902}"/>
              </a:ext>
            </a:extLst>
          </p:cNvPr>
          <p:cNvSpPr txBox="1"/>
          <p:nvPr/>
        </p:nvSpPr>
        <p:spPr>
          <a:xfrm>
            <a:off x="249014" y="5895707"/>
            <a:ext cx="2064327" cy="276999"/>
          </a:xfrm>
          <a:prstGeom prst="rect">
            <a:avLst/>
          </a:prstGeom>
          <a:noFill/>
        </p:spPr>
        <p:txBody>
          <a:bodyPr wrap="square" rtlCol="0">
            <a:spAutoFit/>
          </a:bodyPr>
          <a:lstStyle/>
          <a:p>
            <a:r>
              <a:rPr lang="en-US" sz="1200" dirty="0"/>
              <a:t>AI generated images</a:t>
            </a:r>
          </a:p>
        </p:txBody>
      </p:sp>
    </p:spTree>
    <p:extLst>
      <p:ext uri="{BB962C8B-B14F-4D97-AF65-F5344CB8AC3E}">
        <p14:creationId xmlns:p14="http://schemas.microsoft.com/office/powerpoint/2010/main" val="166564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2A3E-99E3-4DAB-807D-CBC8715855CE}"/>
              </a:ext>
            </a:extLst>
          </p:cNvPr>
          <p:cNvSpPr>
            <a:spLocks noGrp="1"/>
          </p:cNvSpPr>
          <p:nvPr>
            <p:ph type="title"/>
          </p:nvPr>
        </p:nvSpPr>
        <p:spPr/>
        <p:txBody>
          <a:bodyPr/>
          <a:lstStyle/>
          <a:p>
            <a:r>
              <a:rPr lang="en-US">
                <a:latin typeface="Abadi" panose="020B0604020104020204" pitchFamily="34" charset="0"/>
              </a:rPr>
              <a:t>Civics</a:t>
            </a:r>
          </a:p>
        </p:txBody>
      </p:sp>
      <p:sp>
        <p:nvSpPr>
          <p:cNvPr id="3" name="Content Placeholder 2">
            <a:extLst>
              <a:ext uri="{FF2B5EF4-FFF2-40B4-BE49-F238E27FC236}">
                <a16:creationId xmlns:a16="http://schemas.microsoft.com/office/drawing/2014/main" id="{6BB24991-144C-48A6-8E1C-AFEAD9934ADA}"/>
              </a:ext>
            </a:extLst>
          </p:cNvPr>
          <p:cNvSpPr>
            <a:spLocks noGrp="1"/>
          </p:cNvSpPr>
          <p:nvPr>
            <p:ph idx="1"/>
          </p:nvPr>
        </p:nvSpPr>
        <p:spPr>
          <a:xfrm>
            <a:off x="913795" y="2076449"/>
            <a:ext cx="10353762" cy="4377359"/>
          </a:xfrm>
        </p:spPr>
        <p:txBody>
          <a:bodyPr>
            <a:normAutofit/>
          </a:bodyPr>
          <a:lstStyle/>
          <a:p>
            <a:r>
              <a:rPr lang="en-US" sz="2400">
                <a:latin typeface="Abadi Extra Light" panose="020B0204020104020204" pitchFamily="34" charset="0"/>
              </a:rPr>
              <a:t>Civics encompasses a person’s rights and responsibilities within society</a:t>
            </a:r>
          </a:p>
          <a:p>
            <a:r>
              <a:rPr lang="en-US" sz="2400">
                <a:latin typeface="Abadi Extra Light" panose="020B0204020104020204" pitchFamily="34" charset="0"/>
              </a:rPr>
              <a:t>Civic information comes from</a:t>
            </a:r>
          </a:p>
          <a:p>
            <a:pPr lvl="1"/>
            <a:r>
              <a:rPr lang="en-US" sz="2400">
                <a:latin typeface="Abadi Extra Light" panose="020B0204020104020204" pitchFamily="34" charset="0"/>
              </a:rPr>
              <a:t>The media (especially news media)</a:t>
            </a:r>
          </a:p>
          <a:p>
            <a:pPr lvl="1"/>
            <a:r>
              <a:rPr lang="en-US" sz="2400">
                <a:latin typeface="Abadi Extra Light" panose="020B0204020104020204" pitchFamily="34" charset="0"/>
              </a:rPr>
              <a:t>Government documents</a:t>
            </a:r>
          </a:p>
          <a:p>
            <a:r>
              <a:rPr lang="en-US" sz="2400">
                <a:latin typeface="Abadi Extra Light" panose="020B0204020104020204" pitchFamily="34" charset="0"/>
              </a:rPr>
              <a:t>Libraries play a role in</a:t>
            </a:r>
          </a:p>
          <a:p>
            <a:pPr lvl="1"/>
            <a:r>
              <a:rPr lang="en-US" sz="2400">
                <a:latin typeface="Abadi Extra Light" panose="020B0204020104020204" pitchFamily="34" charset="0"/>
              </a:rPr>
              <a:t>Access</a:t>
            </a:r>
          </a:p>
          <a:p>
            <a:pPr lvl="1"/>
            <a:r>
              <a:rPr lang="en-US" sz="2400">
                <a:latin typeface="Abadi Extra Light" panose="020B0204020104020204" pitchFamily="34" charset="0"/>
              </a:rPr>
              <a:t>Analyzing and evaluating</a:t>
            </a:r>
          </a:p>
          <a:p>
            <a:pPr lvl="1"/>
            <a:r>
              <a:rPr lang="en-US" sz="2400">
                <a:latin typeface="Abadi Extra Light" panose="020B0204020104020204" pitchFamily="34" charset="0"/>
              </a:rPr>
              <a:t>As a limited public forum </a:t>
            </a:r>
          </a:p>
        </p:txBody>
      </p:sp>
    </p:spTree>
    <p:extLst>
      <p:ext uri="{BB962C8B-B14F-4D97-AF65-F5344CB8AC3E}">
        <p14:creationId xmlns:p14="http://schemas.microsoft.com/office/powerpoint/2010/main" val="308562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5">
            <a:extLst>
              <a:ext uri="{FF2B5EF4-FFF2-40B4-BE49-F238E27FC236}">
                <a16:creationId xmlns:a16="http://schemas.microsoft.com/office/drawing/2014/main" id="{E8E742CC-559A-48D4-AB94-F6DFE325E609}"/>
              </a:ext>
            </a:extLst>
          </p:cNvPr>
          <p:cNvPicPr>
            <a:picLocks noChangeAspect="1"/>
          </p:cNvPicPr>
          <p:nvPr/>
        </p:nvPicPr>
        <p:blipFill rotWithShape="1">
          <a:blip r:embed="rId4">
            <a:extLst>
              <a:ext uri="{28A0092B-C50C-407E-A947-70E740481C1C}">
                <a14:useLocalDpi xmlns:a14="http://schemas.microsoft.com/office/drawing/2010/main" val="0"/>
              </a:ext>
            </a:extLst>
          </a:blip>
          <a:srcRect l="8559" r="2552"/>
          <a:stretch/>
        </p:blipFill>
        <p:spPr>
          <a:xfrm>
            <a:off x="-8622" y="10"/>
            <a:ext cx="6096000" cy="6857990"/>
          </a:xfrm>
          <a:prstGeom prst="rect">
            <a:avLst/>
          </a:prstGeom>
        </p:spPr>
      </p:pic>
      <p:pic>
        <p:nvPicPr>
          <p:cNvPr id="11" name="Picture 10">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96827B55-3A66-4610-A066-88B6B5B996B0}"/>
              </a:ext>
            </a:extLst>
          </p:cNvPr>
          <p:cNvSpPr>
            <a:spLocks noGrp="1"/>
          </p:cNvSpPr>
          <p:nvPr>
            <p:ph type="title"/>
          </p:nvPr>
        </p:nvSpPr>
        <p:spPr>
          <a:xfrm>
            <a:off x="6900493" y="609600"/>
            <a:ext cx="4538124" cy="970450"/>
          </a:xfrm>
        </p:spPr>
        <p:txBody>
          <a:bodyPr anchor="b">
            <a:normAutofit fontScale="90000"/>
          </a:bodyPr>
          <a:lstStyle/>
          <a:p>
            <a:pPr algn="l"/>
            <a:r>
              <a:rPr lang="en-US" sz="3200">
                <a:ln>
                  <a:solidFill>
                    <a:prstClr val="black">
                      <a:lumMod val="75000"/>
                      <a:lumOff val="25000"/>
                      <a:alpha val="10000"/>
                    </a:prstClr>
                  </a:solidFill>
                </a:ln>
                <a:effectLst>
                  <a:outerShdw blurRad="9525" dist="25400" dir="14640000" algn="tl" rotWithShape="0">
                    <a:prstClr val="black">
                      <a:alpha val="30000"/>
                    </a:prstClr>
                  </a:outerShdw>
                </a:effectLst>
                <a:latin typeface="Abadi"/>
              </a:rPr>
              <a:t>Meeting Customers Where They Are! </a:t>
            </a:r>
            <a:endParaRPr lang="en-US" sz="3200">
              <a:ln>
                <a:solidFill>
                  <a:prstClr val="black">
                    <a:lumMod val="75000"/>
                    <a:lumOff val="25000"/>
                    <a:alpha val="10000"/>
                  </a:prstClr>
                </a:solidFill>
              </a:ln>
              <a:effectLst>
                <a:outerShdw blurRad="9525" dist="25400" dir="14640000" algn="tl" rotWithShape="0">
                  <a:prstClr val="black">
                    <a:alpha val="30000"/>
                  </a:prstClr>
                </a:outerShdw>
              </a:effectLst>
              <a:latin typeface="Abadi" panose="020B0604020104020204" pitchFamily="34" charset="0"/>
            </a:endParaRPr>
          </a:p>
        </p:txBody>
      </p:sp>
      <p:sp>
        <p:nvSpPr>
          <p:cNvPr id="3" name="Content Placeholder 2">
            <a:extLst>
              <a:ext uri="{FF2B5EF4-FFF2-40B4-BE49-F238E27FC236}">
                <a16:creationId xmlns:a16="http://schemas.microsoft.com/office/drawing/2014/main" id="{AF89AB02-08C2-4E87-A07A-81354F63E4AF}"/>
              </a:ext>
            </a:extLst>
          </p:cNvPr>
          <p:cNvSpPr>
            <a:spLocks noGrp="1"/>
          </p:cNvSpPr>
          <p:nvPr>
            <p:ph idx="1"/>
          </p:nvPr>
        </p:nvSpPr>
        <p:spPr>
          <a:xfrm>
            <a:off x="6900493" y="1732449"/>
            <a:ext cx="4700268" cy="4058751"/>
          </a:xfrm>
        </p:spPr>
        <p:txBody>
          <a:bodyPr anchor="t">
            <a:normAutofit/>
          </a:bodyPr>
          <a:lstStyle/>
          <a:p>
            <a:pPr indent="-305435"/>
            <a:r>
              <a:rPr lang="en-US" sz="3200" dirty="0">
                <a:latin typeface="Abadi Extra Light"/>
              </a:rPr>
              <a:t>Reference Desk Interactions</a:t>
            </a:r>
            <a:endParaRPr lang="en-US" dirty="0">
              <a:latin typeface="Abadi Extra Light"/>
            </a:endParaRPr>
          </a:p>
          <a:p>
            <a:pPr indent="-305435"/>
            <a:r>
              <a:rPr lang="en-US" sz="3200" dirty="0">
                <a:latin typeface="Abadi Extra Light"/>
              </a:rPr>
              <a:t>Civic Engagement</a:t>
            </a:r>
            <a:endParaRPr lang="en-US" sz="3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r>
              <a:rPr lang="en-US" sz="3200" dirty="0">
                <a:latin typeface="Abadi Extra Light" panose="020B0204020104020204" pitchFamily="34" charset="0"/>
              </a:rPr>
              <a:t>Programs</a:t>
            </a:r>
            <a:endParaRPr lang="en-US" sz="3200" dirty="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endParaRPr lang="en-US" sz="1800" dirty="0">
              <a:ln>
                <a:solidFill>
                  <a:prstClr val="black">
                    <a:lumMod val="75000"/>
                    <a:lumOff val="25000"/>
                    <a:alpha val="10000"/>
                  </a:prstClr>
                </a:solidFill>
              </a:ln>
              <a:effectLst>
                <a:outerShdw blurRad="9525" dist="25400" dir="14640000" algn="tl" rotWithShape="0">
                  <a:prstClr val="black">
                    <a:alpha val="30000"/>
                  </a:prstClr>
                </a:outerShdw>
              </a:effectLst>
              <a:latin typeface="Goudy Old Style"/>
            </a:endParaRPr>
          </a:p>
        </p:txBody>
      </p:sp>
      <p:sp>
        <p:nvSpPr>
          <p:cNvPr id="5" name="TextBox 4">
            <a:extLst>
              <a:ext uri="{FF2B5EF4-FFF2-40B4-BE49-F238E27FC236}">
                <a16:creationId xmlns:a16="http://schemas.microsoft.com/office/drawing/2014/main" id="{DABA4C2F-9AA7-4B0C-8400-F1F89CA9C160}"/>
              </a:ext>
            </a:extLst>
          </p:cNvPr>
          <p:cNvSpPr txBox="1"/>
          <p:nvPr/>
        </p:nvSpPr>
        <p:spPr>
          <a:xfrm>
            <a:off x="138545" y="6442502"/>
            <a:ext cx="51123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Caro Area District Library, in Caro Michigan</a:t>
            </a:r>
          </a:p>
        </p:txBody>
      </p:sp>
    </p:spTree>
    <p:extLst>
      <p:ext uri="{BB962C8B-B14F-4D97-AF65-F5344CB8AC3E}">
        <p14:creationId xmlns:p14="http://schemas.microsoft.com/office/powerpoint/2010/main" val="60876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CDD186-03E3-4AED-BEB6-0B3BEC208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71BE3-425F-40DB-A2B6-A817EFF5A6D6}"/>
              </a:ext>
            </a:extLst>
          </p:cNvPr>
          <p:cNvSpPr>
            <a:spLocks noGrp="1"/>
          </p:cNvSpPr>
          <p:nvPr>
            <p:ph type="title"/>
          </p:nvPr>
        </p:nvSpPr>
        <p:spPr>
          <a:xfrm>
            <a:off x="913795" y="609599"/>
            <a:ext cx="5978072" cy="1174075"/>
          </a:xfrm>
        </p:spPr>
        <p:txBody>
          <a:bodyPr>
            <a:normAutofit/>
          </a:bodyPr>
          <a:lstStyle/>
          <a:p>
            <a:r>
              <a:rPr lang="en-US">
                <a:latin typeface="Abadi" panose="020B0604020104020204" pitchFamily="34" charset="0"/>
              </a:rPr>
              <a:t>At the Reference Desk</a:t>
            </a:r>
          </a:p>
        </p:txBody>
      </p:sp>
      <p:sp>
        <p:nvSpPr>
          <p:cNvPr id="3" name="Content Placeholder 2">
            <a:extLst>
              <a:ext uri="{FF2B5EF4-FFF2-40B4-BE49-F238E27FC236}">
                <a16:creationId xmlns:a16="http://schemas.microsoft.com/office/drawing/2014/main" id="{29DA0F62-03DA-4730-B919-62B01180E64C}"/>
              </a:ext>
            </a:extLst>
          </p:cNvPr>
          <p:cNvSpPr>
            <a:spLocks noGrp="1"/>
          </p:cNvSpPr>
          <p:nvPr>
            <p:ph idx="1"/>
          </p:nvPr>
        </p:nvSpPr>
        <p:spPr>
          <a:xfrm>
            <a:off x="913795" y="1972101"/>
            <a:ext cx="5978072" cy="4375690"/>
          </a:xfrm>
        </p:spPr>
        <p:txBody>
          <a:bodyPr anchor="ctr">
            <a:normAutofit lnSpcReduction="10000"/>
          </a:bodyPr>
          <a:lstStyle/>
          <a:p>
            <a:pPr>
              <a:lnSpc>
                <a:spcPct val="100000"/>
              </a:lnSpc>
              <a:buClr>
                <a:srgbClr val="F7FC64"/>
              </a:buClr>
            </a:pPr>
            <a:r>
              <a:rPr lang="en-US" sz="2800" dirty="0">
                <a:latin typeface="Abadi Extra Light" panose="020B0204020104020204" pitchFamily="34" charset="0"/>
              </a:rPr>
              <a:t>The desk can be an informal teaching setting</a:t>
            </a:r>
          </a:p>
          <a:p>
            <a:pPr>
              <a:lnSpc>
                <a:spcPct val="100000"/>
              </a:lnSpc>
              <a:buClr>
                <a:srgbClr val="F7FC64"/>
              </a:buClr>
            </a:pPr>
            <a:r>
              <a:rPr lang="en-US" sz="2800" dirty="0">
                <a:latin typeface="Abadi Extra Light" panose="020B0204020104020204" pitchFamily="34" charset="0"/>
              </a:rPr>
              <a:t>Media lit offers an opportunity to deflect from sharing your own opinion</a:t>
            </a:r>
          </a:p>
          <a:p>
            <a:pPr>
              <a:lnSpc>
                <a:spcPct val="100000"/>
              </a:lnSpc>
              <a:buClr>
                <a:srgbClr val="F7FC64"/>
              </a:buClr>
            </a:pPr>
            <a:r>
              <a:rPr lang="en-US" sz="2800" dirty="0">
                <a:latin typeface="Abadi Extra Light" panose="020B0204020104020204" pitchFamily="34" charset="0"/>
              </a:rPr>
              <a:t>Be ready to address why the patron thinks their information source is reliable and how that’s determined</a:t>
            </a:r>
          </a:p>
          <a:p>
            <a:pPr>
              <a:lnSpc>
                <a:spcPct val="100000"/>
              </a:lnSpc>
              <a:buClr>
                <a:srgbClr val="F7FC64"/>
              </a:buClr>
            </a:pPr>
            <a:r>
              <a:rPr lang="en-US" sz="2800" dirty="0">
                <a:latin typeface="Abadi Extra Light" panose="020B0204020104020204" pitchFamily="34" charset="0"/>
              </a:rPr>
              <a:t>Speaking with patrons about AI</a:t>
            </a:r>
          </a:p>
          <a:p>
            <a:pPr>
              <a:lnSpc>
                <a:spcPct val="100000"/>
              </a:lnSpc>
              <a:buClr>
                <a:srgbClr val="F7FC64"/>
              </a:buClr>
            </a:pPr>
            <a:endParaRPr lang="en-US" sz="1800" dirty="0"/>
          </a:p>
        </p:txBody>
      </p:sp>
      <p:pic>
        <p:nvPicPr>
          <p:cNvPr id="11" name="Picture 10">
            <a:extLst>
              <a:ext uri="{FF2B5EF4-FFF2-40B4-BE49-F238E27FC236}">
                <a16:creationId xmlns:a16="http://schemas.microsoft.com/office/drawing/2014/main" id="{1CF706DA-13E8-4A4F-9260-551FB8127B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sp>
        <p:nvSpPr>
          <p:cNvPr id="6" name="TextBox 5">
            <a:extLst>
              <a:ext uri="{FF2B5EF4-FFF2-40B4-BE49-F238E27FC236}">
                <a16:creationId xmlns:a16="http://schemas.microsoft.com/office/drawing/2014/main" id="{7D605AD5-CAD9-7A11-4DC9-02150F67FD7D}"/>
              </a:ext>
            </a:extLst>
          </p:cNvPr>
          <p:cNvSpPr txBox="1"/>
          <p:nvPr/>
        </p:nvSpPr>
        <p:spPr>
          <a:xfrm>
            <a:off x="7488591" y="2276431"/>
            <a:ext cx="3889486" cy="1754326"/>
          </a:xfrm>
          <a:prstGeom prst="rect">
            <a:avLst/>
          </a:prstGeom>
          <a:noFill/>
        </p:spPr>
        <p:txBody>
          <a:bodyPr wrap="square">
            <a:spAutoFit/>
          </a:bodyPr>
          <a:lstStyle/>
          <a:p>
            <a:pPr>
              <a:buNone/>
            </a:pPr>
            <a:br>
              <a:rPr lang="en-US" b="0">
                <a:effectLst/>
              </a:rPr>
            </a:br>
            <a:endParaRPr lang="en-US" b="0">
              <a:effectLst/>
            </a:endParaRPr>
          </a:p>
          <a:p>
            <a:pPr rtl="0">
              <a:buNone/>
            </a:pPr>
            <a:r>
              <a:rPr lang="en-US" sz="1800" b="0" i="0" u="none" strike="noStrike">
                <a:solidFill>
                  <a:srgbClr val="000000"/>
                </a:solidFill>
                <a:effectLst/>
                <a:latin typeface="Arial" panose="020B0604020202020204" pitchFamily="34" charset="0"/>
              </a:rPr>
              <a:t>Image provided with permission from Dallas Public Library</a:t>
            </a:r>
            <a:endParaRPr lang="en-US" b="0">
              <a:effectLst/>
            </a:endParaRPr>
          </a:p>
          <a:p>
            <a:pPr>
              <a:buNone/>
            </a:pPr>
            <a:br>
              <a:rPr lang="en-US"/>
            </a:br>
            <a:endParaRPr lang="en-US"/>
          </a:p>
        </p:txBody>
      </p:sp>
      <p:pic>
        <p:nvPicPr>
          <p:cNvPr id="12" name="Picture 11">
            <a:extLst>
              <a:ext uri="{FF2B5EF4-FFF2-40B4-BE49-F238E27FC236}">
                <a16:creationId xmlns:a16="http://schemas.microsoft.com/office/drawing/2014/main" id="{C77F20D2-15C6-5993-6485-A0BA07EEDC39}"/>
              </a:ext>
            </a:extLst>
          </p:cNvPr>
          <p:cNvPicPr>
            <a:picLocks noChangeAspect="1"/>
          </p:cNvPicPr>
          <p:nvPr/>
        </p:nvPicPr>
        <p:blipFill>
          <a:blip r:embed="rId5"/>
          <a:stretch>
            <a:fillRect/>
          </a:stretch>
        </p:blipFill>
        <p:spPr>
          <a:xfrm>
            <a:off x="7031671" y="2111035"/>
            <a:ext cx="4803325" cy="3610891"/>
          </a:xfrm>
          <a:prstGeom prst="rect">
            <a:avLst/>
          </a:prstGeom>
        </p:spPr>
      </p:pic>
      <p:sp>
        <p:nvSpPr>
          <p:cNvPr id="13" name="TextBox 12">
            <a:extLst>
              <a:ext uri="{FF2B5EF4-FFF2-40B4-BE49-F238E27FC236}">
                <a16:creationId xmlns:a16="http://schemas.microsoft.com/office/drawing/2014/main" id="{A645B6E3-9B78-FD71-A9A8-9F11626C0EF1}"/>
              </a:ext>
            </a:extLst>
          </p:cNvPr>
          <p:cNvSpPr txBox="1"/>
          <p:nvPr/>
        </p:nvSpPr>
        <p:spPr>
          <a:xfrm>
            <a:off x="7009795" y="5701460"/>
            <a:ext cx="6096000" cy="646331"/>
          </a:xfrm>
          <a:prstGeom prst="rect">
            <a:avLst/>
          </a:prstGeom>
          <a:noFill/>
        </p:spPr>
        <p:txBody>
          <a:bodyPr wrap="square">
            <a:spAutoFit/>
          </a:bodyPr>
          <a:lstStyle/>
          <a:p>
            <a:pPr rtl="0">
              <a:buNone/>
            </a:pPr>
            <a:r>
              <a:rPr lang="en-US" sz="1200" b="0" i="0" u="none" strike="noStrike" dirty="0">
                <a:solidFill>
                  <a:schemeClr val="tx2"/>
                </a:solidFill>
                <a:effectLst/>
                <a:latin typeface="Arial" panose="020B0604020202020204" pitchFamily="34" charset="0"/>
              </a:rPr>
              <a:t>Image provided with permission from Dallas Public Library</a:t>
            </a:r>
            <a:endParaRPr lang="en-US" sz="1200" b="0" dirty="0">
              <a:solidFill>
                <a:schemeClr val="tx2"/>
              </a:solidFill>
              <a:effectLst/>
            </a:endParaRPr>
          </a:p>
          <a:p>
            <a:pPr>
              <a:buNone/>
            </a:pPr>
            <a:br>
              <a:rPr lang="en-US" sz="1200" dirty="0">
                <a:solidFill>
                  <a:schemeClr val="tx2"/>
                </a:solidFill>
              </a:rPr>
            </a:br>
            <a:endParaRPr lang="en-US" sz="1200" dirty="0">
              <a:solidFill>
                <a:schemeClr val="tx2"/>
              </a:solidFill>
            </a:endParaRPr>
          </a:p>
        </p:txBody>
      </p:sp>
    </p:spTree>
    <p:extLst>
      <p:ext uri="{BB962C8B-B14F-4D97-AF65-F5344CB8AC3E}">
        <p14:creationId xmlns:p14="http://schemas.microsoft.com/office/powerpoint/2010/main" val="353253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53A9C04A-B82F-1941-E61F-52808FD61E7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36096D-B0E8-B1F7-8E38-E7FB00CC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E238C-FE4C-8D71-998E-F5CFDE1F7610}"/>
              </a:ext>
            </a:extLst>
          </p:cNvPr>
          <p:cNvSpPr>
            <a:spLocks noGrp="1"/>
          </p:cNvSpPr>
          <p:nvPr>
            <p:ph type="title"/>
          </p:nvPr>
        </p:nvSpPr>
        <p:spPr>
          <a:xfrm>
            <a:off x="913795" y="609599"/>
            <a:ext cx="5978072" cy="1174075"/>
          </a:xfrm>
        </p:spPr>
        <p:txBody>
          <a:bodyPr>
            <a:normAutofit fontScale="90000"/>
          </a:bodyPr>
          <a:lstStyle/>
          <a:p>
            <a:r>
              <a:rPr lang="en-US" dirty="0">
                <a:latin typeface="Abadi" panose="020B0604020104020204" pitchFamily="34" charset="0"/>
              </a:rPr>
              <a:t>Creating a moment of connection</a:t>
            </a:r>
          </a:p>
        </p:txBody>
      </p:sp>
      <p:sp>
        <p:nvSpPr>
          <p:cNvPr id="3" name="Content Placeholder 2">
            <a:extLst>
              <a:ext uri="{FF2B5EF4-FFF2-40B4-BE49-F238E27FC236}">
                <a16:creationId xmlns:a16="http://schemas.microsoft.com/office/drawing/2014/main" id="{87A730A8-6341-1257-E6EA-D2E44796FE75}"/>
              </a:ext>
            </a:extLst>
          </p:cNvPr>
          <p:cNvSpPr>
            <a:spLocks noGrp="1"/>
          </p:cNvSpPr>
          <p:nvPr>
            <p:ph idx="1"/>
          </p:nvPr>
        </p:nvSpPr>
        <p:spPr>
          <a:xfrm>
            <a:off x="913795" y="1972101"/>
            <a:ext cx="5978072" cy="4375690"/>
          </a:xfrm>
        </p:spPr>
        <p:txBody>
          <a:bodyPr anchor="ctr">
            <a:normAutofit/>
          </a:bodyPr>
          <a:lstStyle/>
          <a:p>
            <a:pPr>
              <a:lnSpc>
                <a:spcPct val="100000"/>
              </a:lnSpc>
              <a:buClr>
                <a:srgbClr val="F7FC64"/>
              </a:buClr>
            </a:pPr>
            <a:r>
              <a:rPr lang="en-US" sz="2800" dirty="0">
                <a:latin typeface="Abadi Extra Light" panose="020B0204020104020204" pitchFamily="34" charset="0"/>
              </a:rPr>
              <a:t>Be a super communicator</a:t>
            </a:r>
          </a:p>
          <a:p>
            <a:pPr>
              <a:lnSpc>
                <a:spcPct val="100000"/>
              </a:lnSpc>
              <a:buClr>
                <a:srgbClr val="F7FC64"/>
              </a:buClr>
            </a:pPr>
            <a:r>
              <a:rPr lang="en-US" sz="2800" dirty="0">
                <a:latin typeface="Abadi Extra Light" panose="020B0204020104020204" pitchFamily="34" charset="0"/>
              </a:rPr>
              <a:t>It takes empathy, patience and vulnerability</a:t>
            </a:r>
          </a:p>
          <a:p>
            <a:pPr>
              <a:lnSpc>
                <a:spcPct val="100000"/>
              </a:lnSpc>
              <a:buClr>
                <a:srgbClr val="F7FC64"/>
              </a:buClr>
            </a:pPr>
            <a:r>
              <a:rPr lang="en-US" sz="2800" dirty="0">
                <a:latin typeface="Abadi Extra Light" panose="020B0204020104020204" pitchFamily="34" charset="0"/>
              </a:rPr>
              <a:t>Have resources ready</a:t>
            </a:r>
          </a:p>
          <a:p>
            <a:pPr>
              <a:lnSpc>
                <a:spcPct val="100000"/>
              </a:lnSpc>
              <a:buClr>
                <a:srgbClr val="F7FC64"/>
              </a:buClr>
            </a:pPr>
            <a:r>
              <a:rPr lang="en-US" sz="2800" dirty="0">
                <a:latin typeface="Abadi Extra Light" panose="020B0204020104020204" pitchFamily="34" charset="0"/>
              </a:rPr>
              <a:t>Remember, you are a trusted messenger</a:t>
            </a:r>
          </a:p>
          <a:p>
            <a:pPr>
              <a:lnSpc>
                <a:spcPct val="100000"/>
              </a:lnSpc>
              <a:buClr>
                <a:srgbClr val="F7FC64"/>
              </a:buClr>
            </a:pPr>
            <a:endParaRPr lang="en-US" sz="1800" dirty="0"/>
          </a:p>
        </p:txBody>
      </p:sp>
      <p:pic>
        <p:nvPicPr>
          <p:cNvPr id="11" name="Picture 10">
            <a:extLst>
              <a:ext uri="{FF2B5EF4-FFF2-40B4-BE49-F238E27FC236}">
                <a16:creationId xmlns:a16="http://schemas.microsoft.com/office/drawing/2014/main" id="{37CB358A-554F-2A88-DF02-A56FD6C5B4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5" name="Picture 4">
            <a:extLst>
              <a:ext uri="{FF2B5EF4-FFF2-40B4-BE49-F238E27FC236}">
                <a16:creationId xmlns:a16="http://schemas.microsoft.com/office/drawing/2014/main" id="{D48C0623-D1BF-8F66-8D40-ACA5F65040D6}"/>
              </a:ext>
            </a:extLst>
          </p:cNvPr>
          <p:cNvPicPr>
            <a:picLocks noChangeAspect="1"/>
          </p:cNvPicPr>
          <p:nvPr/>
        </p:nvPicPr>
        <p:blipFill>
          <a:blip r:embed="rId5"/>
          <a:srcRect r="13720"/>
          <a:stretch>
            <a:fillRect/>
          </a:stretch>
        </p:blipFill>
        <p:spPr>
          <a:xfrm>
            <a:off x="6491823" y="1235041"/>
            <a:ext cx="4959095" cy="3993269"/>
          </a:xfrm>
          <a:prstGeom prst="rect">
            <a:avLst/>
          </a:prstGeom>
        </p:spPr>
      </p:pic>
      <p:sp>
        <p:nvSpPr>
          <p:cNvPr id="6" name="TextBox 5">
            <a:extLst>
              <a:ext uri="{FF2B5EF4-FFF2-40B4-BE49-F238E27FC236}">
                <a16:creationId xmlns:a16="http://schemas.microsoft.com/office/drawing/2014/main" id="{B9AA6F99-DE93-70A9-BF4B-5674FD7670B6}"/>
              </a:ext>
            </a:extLst>
          </p:cNvPr>
          <p:cNvSpPr txBox="1"/>
          <p:nvPr/>
        </p:nvSpPr>
        <p:spPr>
          <a:xfrm>
            <a:off x="6386341" y="5285987"/>
            <a:ext cx="6096000" cy="646331"/>
          </a:xfrm>
          <a:prstGeom prst="rect">
            <a:avLst/>
          </a:prstGeom>
          <a:noFill/>
        </p:spPr>
        <p:txBody>
          <a:bodyPr wrap="square">
            <a:spAutoFit/>
          </a:bodyPr>
          <a:lstStyle/>
          <a:p>
            <a:pPr rtl="0">
              <a:buNone/>
            </a:pPr>
            <a:r>
              <a:rPr lang="en-US" sz="1200" b="0" i="0" u="none" strike="noStrike" dirty="0">
                <a:solidFill>
                  <a:schemeClr val="tx2"/>
                </a:solidFill>
                <a:effectLst/>
                <a:latin typeface="Arial" panose="020B0604020202020204" pitchFamily="34" charset="0"/>
              </a:rPr>
              <a:t>Image provided with permission from Dallas Public Library</a:t>
            </a:r>
            <a:endParaRPr lang="en-US" sz="1200" b="0" dirty="0">
              <a:solidFill>
                <a:schemeClr val="tx2"/>
              </a:solidFill>
              <a:effectLst/>
            </a:endParaRPr>
          </a:p>
          <a:p>
            <a:pPr>
              <a:buNone/>
            </a:pPr>
            <a:br>
              <a:rPr lang="en-US" sz="1200" dirty="0">
                <a:solidFill>
                  <a:schemeClr val="tx2"/>
                </a:solidFill>
              </a:rPr>
            </a:br>
            <a:endParaRPr lang="en-US" sz="1200" dirty="0">
              <a:solidFill>
                <a:schemeClr val="tx2"/>
              </a:solidFill>
            </a:endParaRPr>
          </a:p>
        </p:txBody>
      </p:sp>
    </p:spTree>
    <p:extLst>
      <p:ext uri="{BB962C8B-B14F-4D97-AF65-F5344CB8AC3E}">
        <p14:creationId xmlns:p14="http://schemas.microsoft.com/office/powerpoint/2010/main" val="344053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177BE66-163E-90F6-7B6D-0E3CFE9DF709}"/>
              </a:ext>
            </a:extLst>
          </p:cNvPr>
          <p:cNvPicPr>
            <a:picLocks noChangeAspect="1"/>
          </p:cNvPicPr>
          <p:nvPr/>
        </p:nvPicPr>
        <p:blipFill>
          <a:blip r:embed="rId4"/>
          <a:srcRect r="1" b="5501"/>
          <a:stretch>
            <a:fillRect/>
          </a:stretch>
        </p:blipFill>
        <p:spPr>
          <a:xfrm>
            <a:off x="-8622" y="10"/>
            <a:ext cx="6096000" cy="6857990"/>
          </a:xfrm>
          <a:prstGeom prst="rect">
            <a:avLst/>
          </a:prstGeom>
        </p:spPr>
      </p:pic>
      <p:pic>
        <p:nvPicPr>
          <p:cNvPr id="7" name="Picture 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6257026" y="1"/>
            <a:ext cx="5934973" cy="6858000"/>
          </a:xfrm>
          <a:prstGeom prst="rect">
            <a:avLst/>
          </a:prstGeom>
        </p:spPr>
      </p:pic>
      <p:sp>
        <p:nvSpPr>
          <p:cNvPr id="2" name="Title 1">
            <a:extLst>
              <a:ext uri="{FF2B5EF4-FFF2-40B4-BE49-F238E27FC236}">
                <a16:creationId xmlns:a16="http://schemas.microsoft.com/office/drawing/2014/main" id="{2D817A76-C820-399E-B4C3-EBD9947AAD36}"/>
              </a:ext>
            </a:extLst>
          </p:cNvPr>
          <p:cNvSpPr>
            <a:spLocks noGrp="1"/>
          </p:cNvSpPr>
          <p:nvPr>
            <p:ph type="title"/>
          </p:nvPr>
        </p:nvSpPr>
        <p:spPr>
          <a:xfrm>
            <a:off x="6900493" y="609600"/>
            <a:ext cx="4538124" cy="970450"/>
          </a:xfrm>
        </p:spPr>
        <p:txBody>
          <a:bodyPr anchor="b">
            <a:noAutofit/>
          </a:bodyPr>
          <a:lstStyle/>
          <a:p>
            <a:pPr algn="l"/>
            <a:r>
              <a:rPr lang="en-US" sz="3600" dirty="0">
                <a:latin typeface="Abadi" panose="020B0604020104020204" pitchFamily="34" charset="0"/>
              </a:rPr>
              <a:t>Media Literacy &amp; Programming</a:t>
            </a:r>
          </a:p>
        </p:txBody>
      </p:sp>
      <p:sp>
        <p:nvSpPr>
          <p:cNvPr id="3" name="Content Placeholder 2">
            <a:extLst>
              <a:ext uri="{FF2B5EF4-FFF2-40B4-BE49-F238E27FC236}">
                <a16:creationId xmlns:a16="http://schemas.microsoft.com/office/drawing/2014/main" id="{476F4D7A-8E50-82C1-EDA8-2A8F4C96199B}"/>
              </a:ext>
            </a:extLst>
          </p:cNvPr>
          <p:cNvSpPr>
            <a:spLocks noGrp="1"/>
          </p:cNvSpPr>
          <p:nvPr>
            <p:ph idx="1"/>
          </p:nvPr>
        </p:nvSpPr>
        <p:spPr>
          <a:xfrm>
            <a:off x="6900493" y="1732449"/>
            <a:ext cx="4403596" cy="4058751"/>
          </a:xfrm>
        </p:spPr>
        <p:txBody>
          <a:bodyPr anchor="t">
            <a:normAutofit/>
          </a:bodyPr>
          <a:lstStyle/>
          <a:p>
            <a:r>
              <a:rPr lang="en-US" sz="2800" dirty="0">
                <a:latin typeface="Abadi" panose="020B0604020104020204" pitchFamily="34" charset="0"/>
              </a:rPr>
              <a:t>Book clubs</a:t>
            </a:r>
          </a:p>
          <a:p>
            <a:r>
              <a:rPr lang="en-US" sz="2800" dirty="0">
                <a:latin typeface="Abadi" panose="020B0604020104020204" pitchFamily="34" charset="0"/>
              </a:rPr>
              <a:t>Movie screenings</a:t>
            </a:r>
          </a:p>
          <a:p>
            <a:r>
              <a:rPr lang="en-US" sz="2800" dirty="0">
                <a:latin typeface="Abadi" panose="020B0604020104020204" pitchFamily="34" charset="0"/>
              </a:rPr>
              <a:t>Tech classes</a:t>
            </a:r>
          </a:p>
          <a:p>
            <a:r>
              <a:rPr lang="en-US" sz="2800" dirty="0">
                <a:latin typeface="Abadi" panose="020B0604020104020204" pitchFamily="34" charset="0"/>
              </a:rPr>
              <a:t>Creative ideas</a:t>
            </a:r>
          </a:p>
        </p:txBody>
      </p:sp>
      <p:sp>
        <p:nvSpPr>
          <p:cNvPr id="8" name="TextBox 7">
            <a:extLst>
              <a:ext uri="{FF2B5EF4-FFF2-40B4-BE49-F238E27FC236}">
                <a16:creationId xmlns:a16="http://schemas.microsoft.com/office/drawing/2014/main" id="{C34C8A61-4E5B-B9E8-B456-B82694E1A882}"/>
              </a:ext>
            </a:extLst>
          </p:cNvPr>
          <p:cNvSpPr txBox="1"/>
          <p:nvPr/>
        </p:nvSpPr>
        <p:spPr>
          <a:xfrm>
            <a:off x="1911323" y="6611034"/>
            <a:ext cx="6096000" cy="646331"/>
          </a:xfrm>
          <a:prstGeom prst="rect">
            <a:avLst/>
          </a:prstGeom>
          <a:noFill/>
        </p:spPr>
        <p:txBody>
          <a:bodyPr wrap="square">
            <a:spAutoFit/>
          </a:bodyPr>
          <a:lstStyle/>
          <a:p>
            <a:pPr rtl="0">
              <a:buNone/>
            </a:pPr>
            <a:r>
              <a:rPr lang="en-US" sz="1200" b="0" i="0" u="none" strike="noStrike" dirty="0">
                <a:solidFill>
                  <a:schemeClr val="tx2"/>
                </a:solidFill>
                <a:effectLst/>
                <a:latin typeface="Arial" panose="020B0604020202020204" pitchFamily="34" charset="0"/>
              </a:rPr>
              <a:t>Image provided with permission from Dallas Public Library</a:t>
            </a:r>
            <a:endParaRPr lang="en-US" sz="1200" b="0" dirty="0">
              <a:solidFill>
                <a:schemeClr val="tx2"/>
              </a:solidFill>
              <a:effectLst/>
            </a:endParaRPr>
          </a:p>
          <a:p>
            <a:pPr>
              <a:buNone/>
            </a:pPr>
            <a:br>
              <a:rPr lang="en-US" sz="1200" dirty="0">
                <a:solidFill>
                  <a:schemeClr val="tx2"/>
                </a:solidFill>
              </a:rPr>
            </a:br>
            <a:endParaRPr lang="en-US" sz="1200" dirty="0">
              <a:solidFill>
                <a:schemeClr val="tx2"/>
              </a:solidFill>
            </a:endParaRPr>
          </a:p>
        </p:txBody>
      </p:sp>
    </p:spTree>
    <p:extLst>
      <p:ext uri="{BB962C8B-B14F-4D97-AF65-F5344CB8AC3E}">
        <p14:creationId xmlns:p14="http://schemas.microsoft.com/office/powerpoint/2010/main" val="268948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BCB5D-16D5-4F00-8057-008EBFD67045}"/>
              </a:ext>
            </a:extLst>
          </p:cNvPr>
          <p:cNvSpPr>
            <a:spLocks noGrp="1"/>
          </p:cNvSpPr>
          <p:nvPr>
            <p:ph type="title"/>
          </p:nvPr>
        </p:nvSpPr>
        <p:spPr>
          <a:xfrm>
            <a:off x="913795" y="609600"/>
            <a:ext cx="5978072" cy="1556702"/>
          </a:xfrm>
        </p:spPr>
        <p:txBody>
          <a:bodyPr>
            <a:normAutofit fontScale="90000"/>
          </a:bodyPr>
          <a:lstStyle/>
          <a:p>
            <a:r>
              <a:rPr lang="en-US">
                <a:latin typeface="Abadi" panose="020B0604020104020204" pitchFamily="34" charset="0"/>
              </a:rPr>
              <a:t>Book Clubs, Screenings and Discussions</a:t>
            </a:r>
          </a:p>
        </p:txBody>
      </p:sp>
      <p:sp>
        <p:nvSpPr>
          <p:cNvPr id="3" name="Content Placeholder 2">
            <a:extLst>
              <a:ext uri="{FF2B5EF4-FFF2-40B4-BE49-F238E27FC236}">
                <a16:creationId xmlns:a16="http://schemas.microsoft.com/office/drawing/2014/main" id="{2E984011-0EE4-454B-B3FA-86C55395C2EE}"/>
              </a:ext>
            </a:extLst>
          </p:cNvPr>
          <p:cNvSpPr>
            <a:spLocks noGrp="1"/>
          </p:cNvSpPr>
          <p:nvPr>
            <p:ph idx="1"/>
          </p:nvPr>
        </p:nvSpPr>
        <p:spPr>
          <a:xfrm>
            <a:off x="913795" y="2354729"/>
            <a:ext cx="5978072" cy="3340119"/>
          </a:xfrm>
        </p:spPr>
        <p:txBody>
          <a:bodyPr anchor="t">
            <a:normAutofit/>
          </a:bodyPr>
          <a:lstStyle/>
          <a:p>
            <a:r>
              <a:rPr lang="en-US" sz="3200">
                <a:latin typeface="Abadi Extra Light" panose="020B0204020104020204" pitchFamily="34" charset="0"/>
              </a:rPr>
              <a:t>Relate themes to current events</a:t>
            </a:r>
          </a:p>
          <a:p>
            <a:r>
              <a:rPr lang="en-US" sz="3200">
                <a:latin typeface="Abadi Extra Light" panose="020B0204020104020204" pitchFamily="34" charset="0"/>
              </a:rPr>
              <a:t>Discuss how media portrays those events and why</a:t>
            </a:r>
          </a:p>
          <a:p>
            <a:r>
              <a:rPr lang="en-US" sz="3200">
                <a:latin typeface="Abadi Extra Light" panose="020B0204020104020204" pitchFamily="34" charset="0"/>
              </a:rPr>
              <a:t>Ask about related media lit principles</a:t>
            </a:r>
          </a:p>
        </p:txBody>
      </p:sp>
      <p:pic>
        <p:nvPicPr>
          <p:cNvPr id="14" name="Picture 10">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Content Placeholder 6">
            <a:extLst>
              <a:ext uri="{FF2B5EF4-FFF2-40B4-BE49-F238E27FC236}">
                <a16:creationId xmlns:a16="http://schemas.microsoft.com/office/drawing/2014/main" id="{6D9B0D5B-5C48-41D5-B685-D61906D02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945" y="643465"/>
            <a:ext cx="3802012" cy="5103372"/>
          </a:xfrm>
          <a:prstGeom prst="rect">
            <a:avLst/>
          </a:prstGeom>
        </p:spPr>
      </p:pic>
    </p:spTree>
    <p:extLst>
      <p:ext uri="{BB962C8B-B14F-4D97-AF65-F5344CB8AC3E}">
        <p14:creationId xmlns:p14="http://schemas.microsoft.com/office/powerpoint/2010/main" val="1915814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C944-14F7-47DD-BAC5-CC2358B73797}"/>
              </a:ext>
            </a:extLst>
          </p:cNvPr>
          <p:cNvSpPr>
            <a:spLocks noGrp="1"/>
          </p:cNvSpPr>
          <p:nvPr>
            <p:ph type="title"/>
          </p:nvPr>
        </p:nvSpPr>
        <p:spPr/>
        <p:txBody>
          <a:bodyPr>
            <a:normAutofit/>
          </a:bodyPr>
          <a:lstStyle/>
          <a:p>
            <a:r>
              <a:rPr lang="en-US" sz="5400" dirty="0">
                <a:latin typeface="Abadi" panose="020B0604020104020204" pitchFamily="34" charset="0"/>
              </a:rPr>
              <a:t>Tech Classes</a:t>
            </a:r>
          </a:p>
        </p:txBody>
      </p:sp>
      <p:sp>
        <p:nvSpPr>
          <p:cNvPr id="3" name="Content Placeholder 2">
            <a:extLst>
              <a:ext uri="{FF2B5EF4-FFF2-40B4-BE49-F238E27FC236}">
                <a16:creationId xmlns:a16="http://schemas.microsoft.com/office/drawing/2014/main" id="{B80C0A1C-E6A9-47A9-847D-D37187C6504B}"/>
              </a:ext>
            </a:extLst>
          </p:cNvPr>
          <p:cNvSpPr>
            <a:spLocks noGrp="1"/>
          </p:cNvSpPr>
          <p:nvPr>
            <p:ph idx="1"/>
          </p:nvPr>
        </p:nvSpPr>
        <p:spPr/>
        <p:txBody>
          <a:bodyPr/>
          <a:lstStyle/>
          <a:p>
            <a:r>
              <a:rPr lang="en-US" sz="3200" dirty="0">
                <a:latin typeface="Abadi Extra Light" panose="020B0204020104020204" pitchFamily="34" charset="0"/>
              </a:rPr>
              <a:t>Discuss media literacy as you would internet safety</a:t>
            </a:r>
          </a:p>
          <a:p>
            <a:r>
              <a:rPr lang="en-US" sz="3200">
                <a:latin typeface="Abadi Extra Light" panose="020B0204020104020204" pitchFamily="34" charset="0"/>
              </a:rPr>
              <a:t>Point out trusted sources of information</a:t>
            </a:r>
          </a:p>
          <a:p>
            <a:r>
              <a:rPr lang="en-US" sz="3200">
                <a:latin typeface="Abadi Extra Light" panose="020B0204020104020204" pitchFamily="34" charset="0"/>
              </a:rPr>
              <a:t>Discuss responsibility of creator when creating media</a:t>
            </a:r>
          </a:p>
          <a:p>
            <a:r>
              <a:rPr lang="en-US" sz="3200">
                <a:latin typeface="Abadi Extra Light" panose="020B0204020104020204" pitchFamily="34" charset="0"/>
              </a:rPr>
              <a:t>Teach information bias, curation and creating responsibly</a:t>
            </a:r>
          </a:p>
          <a:p>
            <a:endParaRPr lang="en-US"/>
          </a:p>
        </p:txBody>
      </p:sp>
    </p:spTree>
    <p:extLst>
      <p:ext uri="{BB962C8B-B14F-4D97-AF65-F5344CB8AC3E}">
        <p14:creationId xmlns:p14="http://schemas.microsoft.com/office/powerpoint/2010/main" val="2383786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424070" y="1623412"/>
            <a:ext cx="3883388" cy="2287229"/>
          </a:xfrm>
        </p:spPr>
        <p:txBody>
          <a:bodyPr>
            <a:normAutofit/>
          </a:bodyPr>
          <a:lstStyle/>
          <a:p>
            <a:pPr algn="l"/>
            <a:r>
              <a:rPr lang="en-US" sz="4400">
                <a:latin typeface="Abadi" panose="020B0604020104020204" pitchFamily="34" charset="0"/>
              </a:rPr>
              <a:t>Media Literacy</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04335" y="4009771"/>
            <a:ext cx="3503122" cy="1244361"/>
          </a:xfrm>
        </p:spPr>
        <p:txBody>
          <a:bodyPr>
            <a:normAutofit/>
          </a:bodyPr>
          <a:lstStyle/>
          <a:p>
            <a:pPr algn="l"/>
            <a:r>
              <a:rPr lang="en-US" sz="2800">
                <a:solidFill>
                  <a:srgbClr val="FC05CB"/>
                </a:solidFill>
                <a:latin typeface="Abadi Extra Light" panose="020B0204020104020204" pitchFamily="34" charset="0"/>
              </a:rPr>
              <a:t>A Guide for Library Staff </a:t>
            </a:r>
          </a:p>
        </p:txBody>
      </p:sp>
    </p:spTree>
    <p:extLst>
      <p:ext uri="{BB962C8B-B14F-4D97-AF65-F5344CB8AC3E}">
        <p14:creationId xmlns:p14="http://schemas.microsoft.com/office/powerpoint/2010/main" val="194657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FE3044A-F1D4-DB7E-1B83-B003703623EE}"/>
              </a:ext>
            </a:extLst>
          </p:cNvPr>
          <p:cNvSpPr>
            <a:spLocks noGrp="1"/>
          </p:cNvSpPr>
          <p:nvPr>
            <p:ph type="title"/>
          </p:nvPr>
        </p:nvSpPr>
        <p:spPr>
          <a:xfrm>
            <a:off x="1039905" y="845387"/>
            <a:ext cx="3470310" cy="1066689"/>
          </a:xfrm>
        </p:spPr>
        <p:txBody>
          <a:bodyPr anchor="b">
            <a:normAutofit fontScale="90000"/>
          </a:bodyPr>
          <a:lstStyle/>
          <a:p>
            <a:pPr algn="l"/>
            <a:r>
              <a:rPr lang="en-US" sz="4000" dirty="0">
                <a:latin typeface="Abadi" panose="020B0604020104020204" pitchFamily="34" charset="0"/>
              </a:rPr>
              <a:t>Getting Creative</a:t>
            </a:r>
          </a:p>
        </p:txBody>
      </p:sp>
      <p:sp>
        <p:nvSpPr>
          <p:cNvPr id="3" name="Content Placeholder 2">
            <a:extLst>
              <a:ext uri="{FF2B5EF4-FFF2-40B4-BE49-F238E27FC236}">
                <a16:creationId xmlns:a16="http://schemas.microsoft.com/office/drawing/2014/main" id="{C712C711-5E07-7A2C-02AD-A52389E173A4}"/>
              </a:ext>
            </a:extLst>
          </p:cNvPr>
          <p:cNvSpPr>
            <a:spLocks noGrp="1"/>
          </p:cNvSpPr>
          <p:nvPr>
            <p:ph idx="1"/>
          </p:nvPr>
        </p:nvSpPr>
        <p:spPr>
          <a:xfrm>
            <a:off x="1039905" y="2147862"/>
            <a:ext cx="3405573" cy="3499563"/>
          </a:xfrm>
        </p:spPr>
        <p:txBody>
          <a:bodyPr anchor="t">
            <a:normAutofit/>
          </a:bodyPr>
          <a:lstStyle/>
          <a:p>
            <a:r>
              <a:rPr lang="en-US" sz="2400" dirty="0">
                <a:latin typeface="Abadi Extra Light" panose="020B0204020104020204" pitchFamily="34" charset="0"/>
              </a:rPr>
              <a:t>Partnering with local media</a:t>
            </a:r>
          </a:p>
          <a:p>
            <a:r>
              <a:rPr lang="en-US" sz="2400" dirty="0">
                <a:latin typeface="Abadi Extra Light" panose="020B0204020104020204" pitchFamily="34" charset="0"/>
              </a:rPr>
              <a:t>Creating your own newspaper</a:t>
            </a:r>
          </a:p>
          <a:p>
            <a:r>
              <a:rPr lang="en-US" sz="2400" dirty="0">
                <a:latin typeface="Abadi Extra Light" panose="020B0204020104020204" pitchFamily="34" charset="0"/>
              </a:rPr>
              <a:t>AI Shakespeare</a:t>
            </a:r>
          </a:p>
          <a:p>
            <a:r>
              <a:rPr lang="en-US" sz="2400" dirty="0">
                <a:latin typeface="Abadi Extra Light" panose="020B0204020104020204" pitchFamily="34" charset="0"/>
              </a:rPr>
              <a:t>Disinformation crime scene</a:t>
            </a:r>
          </a:p>
        </p:txBody>
      </p:sp>
      <p:pic>
        <p:nvPicPr>
          <p:cNvPr id="4" name="Picture 3">
            <a:extLst>
              <a:ext uri="{FF2B5EF4-FFF2-40B4-BE49-F238E27FC236}">
                <a16:creationId xmlns:a16="http://schemas.microsoft.com/office/drawing/2014/main" id="{58ADC475-D293-0CF9-5624-A747EE7C4945}"/>
              </a:ext>
            </a:extLst>
          </p:cNvPr>
          <p:cNvPicPr>
            <a:picLocks noChangeAspect="1"/>
          </p:cNvPicPr>
          <p:nvPr/>
        </p:nvPicPr>
        <p:blipFill>
          <a:blip r:embed="rId4"/>
          <a:stretch>
            <a:fillRect/>
          </a:stretch>
        </p:blipFill>
        <p:spPr>
          <a:xfrm>
            <a:off x="5387351" y="1369877"/>
            <a:ext cx="6161183" cy="4127992"/>
          </a:xfrm>
          <a:prstGeom prst="rect">
            <a:avLst/>
          </a:prstGeom>
        </p:spPr>
      </p:pic>
      <p:sp>
        <p:nvSpPr>
          <p:cNvPr id="5" name="TextBox 4">
            <a:extLst>
              <a:ext uri="{FF2B5EF4-FFF2-40B4-BE49-F238E27FC236}">
                <a16:creationId xmlns:a16="http://schemas.microsoft.com/office/drawing/2014/main" id="{A11829C9-C8EA-663C-5498-84AB928BE362}"/>
              </a:ext>
            </a:extLst>
          </p:cNvPr>
          <p:cNvSpPr txBox="1"/>
          <p:nvPr/>
        </p:nvSpPr>
        <p:spPr>
          <a:xfrm>
            <a:off x="5387351" y="5587693"/>
            <a:ext cx="6096000" cy="646331"/>
          </a:xfrm>
          <a:prstGeom prst="rect">
            <a:avLst/>
          </a:prstGeom>
          <a:noFill/>
        </p:spPr>
        <p:txBody>
          <a:bodyPr wrap="square">
            <a:spAutoFit/>
          </a:bodyPr>
          <a:lstStyle/>
          <a:p>
            <a:pPr rtl="0">
              <a:buNone/>
            </a:pPr>
            <a:r>
              <a:rPr lang="en-US" sz="1200" b="0" i="0" u="none" strike="noStrike" dirty="0">
                <a:solidFill>
                  <a:schemeClr val="bg1"/>
                </a:solidFill>
                <a:effectLst/>
                <a:latin typeface="Arial" panose="020B0604020202020204" pitchFamily="34" charset="0"/>
              </a:rPr>
              <a:t>Image provided with permission from Dallas Public Library</a:t>
            </a:r>
            <a:endParaRPr lang="en-US" sz="1200" b="0" dirty="0">
              <a:solidFill>
                <a:schemeClr val="bg1"/>
              </a:solidFill>
              <a:effectLst/>
            </a:endParaRPr>
          </a:p>
          <a:p>
            <a:pPr>
              <a:buNone/>
            </a:pPr>
            <a:br>
              <a:rPr lang="en-US" sz="1200" dirty="0">
                <a:solidFill>
                  <a:schemeClr val="bg1"/>
                </a:solidFill>
              </a:rPr>
            </a:br>
            <a:endParaRPr lang="en-US" sz="1200" dirty="0">
              <a:solidFill>
                <a:schemeClr val="bg1"/>
              </a:solidFill>
            </a:endParaRPr>
          </a:p>
        </p:txBody>
      </p:sp>
    </p:spTree>
    <p:extLst>
      <p:ext uri="{BB962C8B-B14F-4D97-AF65-F5344CB8AC3E}">
        <p14:creationId xmlns:p14="http://schemas.microsoft.com/office/powerpoint/2010/main" val="3568809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7344-8E8A-EC13-BD11-2F9F2ADB5850}"/>
              </a:ext>
            </a:extLst>
          </p:cNvPr>
          <p:cNvSpPr>
            <a:spLocks noGrp="1"/>
          </p:cNvSpPr>
          <p:nvPr>
            <p:ph type="title"/>
          </p:nvPr>
        </p:nvSpPr>
        <p:spPr/>
        <p:txBody>
          <a:bodyPr/>
          <a:lstStyle/>
          <a:p>
            <a:r>
              <a:rPr lang="en-US" dirty="0"/>
              <a:t>Scenarios</a:t>
            </a:r>
          </a:p>
        </p:txBody>
      </p:sp>
      <p:sp>
        <p:nvSpPr>
          <p:cNvPr id="3" name="Content Placeholder 2">
            <a:extLst>
              <a:ext uri="{FF2B5EF4-FFF2-40B4-BE49-F238E27FC236}">
                <a16:creationId xmlns:a16="http://schemas.microsoft.com/office/drawing/2014/main" id="{92D520C0-1AF1-EF01-8319-6050C1490A4B}"/>
              </a:ext>
            </a:extLst>
          </p:cNvPr>
          <p:cNvSpPr>
            <a:spLocks noGrp="1"/>
          </p:cNvSpPr>
          <p:nvPr>
            <p:ph idx="1"/>
          </p:nvPr>
        </p:nvSpPr>
        <p:spPr/>
        <p:txBody>
          <a:bodyPr>
            <a:normAutofit/>
          </a:bodyPr>
          <a:lstStyle/>
          <a:p>
            <a:r>
              <a:rPr lang="en-US" sz="3600" dirty="0"/>
              <a:t>Break into discussion groups or roleplay scenarios as a group</a:t>
            </a:r>
          </a:p>
        </p:txBody>
      </p:sp>
    </p:spTree>
    <p:extLst>
      <p:ext uri="{BB962C8B-B14F-4D97-AF65-F5344CB8AC3E}">
        <p14:creationId xmlns:p14="http://schemas.microsoft.com/office/powerpoint/2010/main" val="1495965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E80228-5BD5-4AB8-8899-BC6876EC8DF7}"/>
              </a:ext>
            </a:extLst>
          </p:cNvPr>
          <p:cNvSpPr>
            <a:spLocks noGrp="1"/>
          </p:cNvSpPr>
          <p:nvPr>
            <p:ph type="title"/>
          </p:nvPr>
        </p:nvSpPr>
        <p:spPr>
          <a:xfrm>
            <a:off x="913795" y="609600"/>
            <a:ext cx="10353762" cy="1257300"/>
          </a:xfrm>
        </p:spPr>
        <p:txBody>
          <a:bodyPr>
            <a:normAutofit/>
          </a:bodyPr>
          <a:lstStyle/>
          <a:p>
            <a:r>
              <a:rPr lang="en-US" i="1"/>
              <a:t>Scenario: 5G Towers</a:t>
            </a:r>
            <a:endParaRPr lang="en-US"/>
          </a:p>
        </p:txBody>
      </p:sp>
      <p:pic>
        <p:nvPicPr>
          <p:cNvPr id="2057" name="Picture 2056">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2050" name="Picture 2" descr="Why the 5G coronavirus conspiracy theory is false – video explainer |  Coronavirus | The Guardian">
            <a:extLst>
              <a:ext uri="{FF2B5EF4-FFF2-40B4-BE49-F238E27FC236}">
                <a16:creationId xmlns:a16="http://schemas.microsoft.com/office/drawing/2014/main" id="{7C5B17A6-D5A8-17B0-5892-8BC296849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130"/>
          <a:stretch>
            <a:fillRect/>
          </a:stretch>
        </p:blipFill>
        <p:spPr bwMode="auto">
          <a:xfrm>
            <a:off x="1046760" y="2129667"/>
            <a:ext cx="4065464" cy="32580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72C04C7-4845-4EFE-96D9-471BDF0E1F67}"/>
              </a:ext>
            </a:extLst>
          </p:cNvPr>
          <p:cNvSpPr>
            <a:spLocks noGrp="1"/>
          </p:cNvSpPr>
          <p:nvPr>
            <p:ph idx="1"/>
          </p:nvPr>
        </p:nvSpPr>
        <p:spPr>
          <a:xfrm>
            <a:off x="5722862" y="2129667"/>
            <a:ext cx="5546272" cy="3661533"/>
          </a:xfrm>
        </p:spPr>
        <p:txBody>
          <a:bodyPr anchor="ctr">
            <a:normAutofit/>
          </a:bodyPr>
          <a:lstStyle/>
          <a:p>
            <a:pPr marL="457200" indent="-457200">
              <a:buFont typeface="Arial" panose="020B0604020202020204" pitchFamily="34" charset="0"/>
              <a:buChar char="•"/>
            </a:pPr>
            <a:r>
              <a:rPr lang="en-US" sz="3200" i="1">
                <a:latin typeface="Abadi" panose="020B0604020104020204" pitchFamily="34" charset="0"/>
              </a:rPr>
              <a:t>“I read on Facebook that those 5G towers they put up cause all sorts of issues, like cancer, and they could’ve even been where Covid 19 came from.”</a:t>
            </a:r>
          </a:p>
          <a:p>
            <a:endParaRPr lang="en-US"/>
          </a:p>
        </p:txBody>
      </p:sp>
    </p:spTree>
    <p:extLst>
      <p:ext uri="{BB962C8B-B14F-4D97-AF65-F5344CB8AC3E}">
        <p14:creationId xmlns:p14="http://schemas.microsoft.com/office/powerpoint/2010/main" val="3569056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7A9AA5A-F6B5-4D1A-9F8C-0B6D0D928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D72AD6-1462-4318-86E7-5454EA873A0E}"/>
              </a:ext>
            </a:extLst>
          </p:cNvPr>
          <p:cNvSpPr>
            <a:spLocks noGrp="1"/>
          </p:cNvSpPr>
          <p:nvPr>
            <p:ph type="title"/>
          </p:nvPr>
        </p:nvSpPr>
        <p:spPr>
          <a:xfrm>
            <a:off x="913795" y="609600"/>
            <a:ext cx="10353762" cy="1257300"/>
          </a:xfrm>
        </p:spPr>
        <p:txBody>
          <a:bodyPr>
            <a:normAutofit/>
          </a:bodyPr>
          <a:lstStyle/>
          <a:p>
            <a:r>
              <a:rPr lang="en-US" i="1"/>
              <a:t>Scenario: Disney and drinking age</a:t>
            </a:r>
            <a:endParaRPr lang="en-US"/>
          </a:p>
        </p:txBody>
      </p:sp>
      <p:pic>
        <p:nvPicPr>
          <p:cNvPr id="4105" name="Picture 4104">
            <a:extLst>
              <a:ext uri="{FF2B5EF4-FFF2-40B4-BE49-F238E27FC236}">
                <a16:creationId xmlns:a16="http://schemas.microsoft.com/office/drawing/2014/main" id="{C115FFBB-C8EA-4BA2-A5DD-FE3779505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4400" y="1998132"/>
            <a:ext cx="4333632" cy="3521077"/>
          </a:xfrm>
          <a:prstGeom prst="rect">
            <a:avLst/>
          </a:prstGeom>
        </p:spPr>
      </p:pic>
      <p:pic>
        <p:nvPicPr>
          <p:cNvPr id="4098" name="Picture 2" descr="The REAL Drunk Disney | Writing Legends">
            <a:extLst>
              <a:ext uri="{FF2B5EF4-FFF2-40B4-BE49-F238E27FC236}">
                <a16:creationId xmlns:a16="http://schemas.microsoft.com/office/drawing/2014/main" id="{A8FB19E6-40E9-5025-F106-1FF1750696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08" t="-4038" r="9808" b="-2"/>
          <a:stretch>
            <a:fillRect/>
          </a:stretch>
        </p:blipFill>
        <p:spPr bwMode="auto">
          <a:xfrm>
            <a:off x="0" y="1866900"/>
            <a:ext cx="5521657" cy="33895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307DE5A-6D65-414D-B768-9F4C868C0CD3}"/>
              </a:ext>
            </a:extLst>
          </p:cNvPr>
          <p:cNvSpPr>
            <a:spLocks noGrp="1"/>
          </p:cNvSpPr>
          <p:nvPr>
            <p:ph idx="1"/>
          </p:nvPr>
        </p:nvSpPr>
        <p:spPr>
          <a:xfrm>
            <a:off x="6811617" y="1726140"/>
            <a:ext cx="5154788" cy="4522260"/>
          </a:xfrm>
        </p:spPr>
        <p:txBody>
          <a:bodyPr anchor="ctr">
            <a:normAutofit/>
          </a:bodyPr>
          <a:lstStyle/>
          <a:p>
            <a:pPr marL="36900" indent="0">
              <a:buNone/>
            </a:pPr>
            <a:r>
              <a:rPr lang="en-US" sz="3200" b="1" i="1">
                <a:latin typeface="Abadi Extra Light" panose="020B0204020104020204" pitchFamily="34" charset="0"/>
              </a:rPr>
              <a:t>“</a:t>
            </a:r>
            <a:r>
              <a:rPr lang="en-US" sz="3200" i="1">
                <a:latin typeface="Abadi" panose="020B0604020104020204" pitchFamily="34" charset="0"/>
              </a:rPr>
              <a:t>I saw a news story that Disney is battling the State of Florida to lower the drinking age to 18. That’s crazy! Why would they do that? Is it even legal?”</a:t>
            </a:r>
          </a:p>
          <a:p>
            <a:endParaRPr lang="en-US"/>
          </a:p>
        </p:txBody>
      </p:sp>
    </p:spTree>
    <p:extLst>
      <p:ext uri="{BB962C8B-B14F-4D97-AF65-F5344CB8AC3E}">
        <p14:creationId xmlns:p14="http://schemas.microsoft.com/office/powerpoint/2010/main" val="86694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C584C6-09EF-65A6-AB86-32237089CB78}"/>
              </a:ext>
            </a:extLst>
          </p:cNvPr>
          <p:cNvSpPr>
            <a:spLocks noGrp="1"/>
          </p:cNvSpPr>
          <p:nvPr>
            <p:ph type="title"/>
          </p:nvPr>
        </p:nvSpPr>
        <p:spPr>
          <a:xfrm>
            <a:off x="913795" y="609599"/>
            <a:ext cx="5978072" cy="1481150"/>
          </a:xfrm>
        </p:spPr>
        <p:txBody>
          <a:bodyPr>
            <a:normAutofit/>
          </a:bodyPr>
          <a:lstStyle/>
          <a:p>
            <a:r>
              <a:rPr lang="en-US" i="1"/>
              <a:t>Scenario: The Pope’s New Clothes</a:t>
            </a:r>
            <a:endParaRPr lang="en-US"/>
          </a:p>
        </p:txBody>
      </p:sp>
      <p:sp>
        <p:nvSpPr>
          <p:cNvPr id="3" name="Content Placeholder 2">
            <a:extLst>
              <a:ext uri="{FF2B5EF4-FFF2-40B4-BE49-F238E27FC236}">
                <a16:creationId xmlns:a16="http://schemas.microsoft.com/office/drawing/2014/main" id="{D0A3BB3D-2A8F-7FCB-1D46-761C5F549B28}"/>
              </a:ext>
            </a:extLst>
          </p:cNvPr>
          <p:cNvSpPr>
            <a:spLocks noGrp="1"/>
          </p:cNvSpPr>
          <p:nvPr>
            <p:ph idx="1"/>
          </p:nvPr>
        </p:nvSpPr>
        <p:spPr>
          <a:xfrm>
            <a:off x="913795" y="2279176"/>
            <a:ext cx="5978072" cy="3415672"/>
          </a:xfrm>
        </p:spPr>
        <p:txBody>
          <a:bodyPr anchor="ctr">
            <a:normAutofit/>
          </a:bodyPr>
          <a:lstStyle/>
          <a:p>
            <a:r>
              <a:rPr lang="en-US" sz="3200" i="1">
                <a:latin typeface="Abadi" panose="020B0604020104020204" pitchFamily="34" charset="0"/>
              </a:rPr>
              <a:t>“I’m catholic and I saw the Facebook post of the pope dressed up like he’s from Hollywood or something. I think that’s sacrilegious. What do you think?</a:t>
            </a:r>
          </a:p>
        </p:txBody>
      </p:sp>
      <p:pic>
        <p:nvPicPr>
          <p:cNvPr id="1026" name="Picture 2">
            <a:extLst>
              <a:ext uri="{FF2B5EF4-FFF2-40B4-BE49-F238E27FC236}">
                <a16:creationId xmlns:a16="http://schemas.microsoft.com/office/drawing/2014/main" id="{CE81865A-4BBD-EE43-6C69-3CEAE1D34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918" r="12420"/>
          <a:stretch>
            <a:fillRect/>
          </a:stretch>
        </p:blipFill>
        <p:spPr bwMode="auto">
          <a:xfrm>
            <a:off x="7620351" y="10"/>
            <a:ext cx="4571649"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4" name="TextBox 3">
            <a:extLst>
              <a:ext uri="{FF2B5EF4-FFF2-40B4-BE49-F238E27FC236}">
                <a16:creationId xmlns:a16="http://schemas.microsoft.com/office/drawing/2014/main" id="{5B62A338-2B7F-E6AC-6720-AEC573A1768D}"/>
              </a:ext>
            </a:extLst>
          </p:cNvPr>
          <p:cNvSpPr txBox="1"/>
          <p:nvPr/>
        </p:nvSpPr>
        <p:spPr>
          <a:xfrm>
            <a:off x="10737274" y="6580991"/>
            <a:ext cx="2064327" cy="276999"/>
          </a:xfrm>
          <a:prstGeom prst="rect">
            <a:avLst/>
          </a:prstGeom>
          <a:noFill/>
        </p:spPr>
        <p:txBody>
          <a:bodyPr wrap="square" rtlCol="0">
            <a:spAutoFit/>
          </a:bodyPr>
          <a:lstStyle/>
          <a:p>
            <a:r>
              <a:rPr lang="en-US" sz="1200" dirty="0">
                <a:solidFill>
                  <a:schemeClr val="bg1"/>
                </a:solidFill>
              </a:rPr>
              <a:t>AI generated image</a:t>
            </a:r>
          </a:p>
        </p:txBody>
      </p:sp>
    </p:spTree>
    <p:extLst>
      <p:ext uri="{BB962C8B-B14F-4D97-AF65-F5344CB8AC3E}">
        <p14:creationId xmlns:p14="http://schemas.microsoft.com/office/powerpoint/2010/main" val="403391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98FF3B14-5F10-7231-D98F-A20BFA514F5F}"/>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C184F0F-400B-D522-7B0C-70679F4B8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BA91E5-B568-6E48-5D02-20A3BB91FC36}"/>
              </a:ext>
            </a:extLst>
          </p:cNvPr>
          <p:cNvSpPr>
            <a:spLocks noGrp="1"/>
          </p:cNvSpPr>
          <p:nvPr>
            <p:ph type="title"/>
          </p:nvPr>
        </p:nvSpPr>
        <p:spPr>
          <a:xfrm>
            <a:off x="913795" y="609599"/>
            <a:ext cx="5978072" cy="1481150"/>
          </a:xfrm>
        </p:spPr>
        <p:txBody>
          <a:bodyPr>
            <a:normAutofit/>
          </a:bodyPr>
          <a:lstStyle/>
          <a:p>
            <a:r>
              <a:rPr lang="en-US" i="1" dirty="0"/>
              <a:t>Scenario: Medical misinformation</a:t>
            </a:r>
            <a:endParaRPr lang="en-US" dirty="0"/>
          </a:p>
        </p:txBody>
      </p:sp>
      <p:sp>
        <p:nvSpPr>
          <p:cNvPr id="3" name="Content Placeholder 2">
            <a:extLst>
              <a:ext uri="{FF2B5EF4-FFF2-40B4-BE49-F238E27FC236}">
                <a16:creationId xmlns:a16="http://schemas.microsoft.com/office/drawing/2014/main" id="{EB2FF36F-CEAE-52A7-3100-791EE8AB711C}"/>
              </a:ext>
            </a:extLst>
          </p:cNvPr>
          <p:cNvSpPr>
            <a:spLocks noGrp="1"/>
          </p:cNvSpPr>
          <p:nvPr>
            <p:ph idx="1"/>
          </p:nvPr>
        </p:nvSpPr>
        <p:spPr>
          <a:xfrm>
            <a:off x="913795" y="2279176"/>
            <a:ext cx="5978072" cy="3415672"/>
          </a:xfrm>
        </p:spPr>
        <p:txBody>
          <a:bodyPr anchor="ctr">
            <a:normAutofit fontScale="92500"/>
          </a:bodyPr>
          <a:lstStyle/>
          <a:p>
            <a:r>
              <a:rPr lang="en-US" sz="3200" i="1" dirty="0">
                <a:solidFill>
                  <a:schemeClr val="tx1"/>
                </a:solidFill>
                <a:effectLst/>
              </a:rPr>
              <a:t>“I read on Facebook that a man accidentally spilled a bottle of Pepto Bismol in his aquarium. Now his four pet turtles have turned into giant, pizza-loving vigilantes. Has anyone else experienced this side effect?”</a:t>
            </a:r>
            <a:endParaRPr lang="en-US" sz="3200" i="1" dirty="0">
              <a:effectLst/>
            </a:endParaRPr>
          </a:p>
        </p:txBody>
      </p:sp>
      <p:pic>
        <p:nvPicPr>
          <p:cNvPr id="1033" name="Picture 1032">
            <a:extLst>
              <a:ext uri="{FF2B5EF4-FFF2-40B4-BE49-F238E27FC236}">
                <a16:creationId xmlns:a16="http://schemas.microsoft.com/office/drawing/2014/main" id="{E54AA695-27B8-D775-00E2-08A7B12D7A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4" name="TextBox 3">
            <a:extLst>
              <a:ext uri="{FF2B5EF4-FFF2-40B4-BE49-F238E27FC236}">
                <a16:creationId xmlns:a16="http://schemas.microsoft.com/office/drawing/2014/main" id="{3A520463-4052-704A-BDAB-F4B2183E60C4}"/>
              </a:ext>
            </a:extLst>
          </p:cNvPr>
          <p:cNvSpPr txBox="1"/>
          <p:nvPr/>
        </p:nvSpPr>
        <p:spPr>
          <a:xfrm>
            <a:off x="10737274" y="6580991"/>
            <a:ext cx="2064327" cy="276999"/>
          </a:xfrm>
          <a:prstGeom prst="rect">
            <a:avLst/>
          </a:prstGeom>
          <a:noFill/>
        </p:spPr>
        <p:txBody>
          <a:bodyPr wrap="square" rtlCol="0">
            <a:spAutoFit/>
          </a:bodyPr>
          <a:lstStyle/>
          <a:p>
            <a:r>
              <a:rPr lang="en-US" sz="1200" dirty="0">
                <a:solidFill>
                  <a:schemeClr val="bg1"/>
                </a:solidFill>
              </a:rPr>
              <a:t>AI generated image</a:t>
            </a:r>
          </a:p>
        </p:txBody>
      </p:sp>
      <p:pic>
        <p:nvPicPr>
          <p:cNvPr id="5" name="Picture 4">
            <a:extLst>
              <a:ext uri="{FF2B5EF4-FFF2-40B4-BE49-F238E27FC236}">
                <a16:creationId xmlns:a16="http://schemas.microsoft.com/office/drawing/2014/main" id="{FC50FA32-5CCB-FFED-6188-739386B82C6C}"/>
              </a:ext>
            </a:extLst>
          </p:cNvPr>
          <p:cNvPicPr>
            <a:picLocks noChangeAspect="1"/>
          </p:cNvPicPr>
          <p:nvPr/>
        </p:nvPicPr>
        <p:blipFill>
          <a:blip r:embed="rId5"/>
          <a:srcRect/>
          <a:stretch/>
        </p:blipFill>
        <p:spPr>
          <a:xfrm rot="505341">
            <a:off x="7219948" y="1437491"/>
            <a:ext cx="4714875" cy="3429000"/>
          </a:xfrm>
          <a:prstGeom prst="rect">
            <a:avLst/>
          </a:prstGeom>
        </p:spPr>
      </p:pic>
    </p:spTree>
    <p:extLst>
      <p:ext uri="{BB962C8B-B14F-4D97-AF65-F5344CB8AC3E}">
        <p14:creationId xmlns:p14="http://schemas.microsoft.com/office/powerpoint/2010/main" val="1311528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3BC4C7E4-7AF8-F9CE-2B89-93714FF74276}"/>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C4417E1-8086-2FFE-F235-BB77545E7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51008-6235-DD28-D580-EC6B00DA202C}"/>
              </a:ext>
            </a:extLst>
          </p:cNvPr>
          <p:cNvSpPr>
            <a:spLocks noGrp="1"/>
          </p:cNvSpPr>
          <p:nvPr>
            <p:ph type="title"/>
          </p:nvPr>
        </p:nvSpPr>
        <p:spPr>
          <a:xfrm>
            <a:off x="913795" y="609599"/>
            <a:ext cx="5978072" cy="1481150"/>
          </a:xfrm>
        </p:spPr>
        <p:txBody>
          <a:bodyPr>
            <a:normAutofit/>
          </a:bodyPr>
          <a:lstStyle/>
          <a:p>
            <a:r>
              <a:rPr lang="en-US" i="1" dirty="0"/>
              <a:t>Scenario: Katy Perry</a:t>
            </a:r>
            <a:endParaRPr lang="en-US" dirty="0"/>
          </a:p>
        </p:txBody>
      </p:sp>
      <p:sp>
        <p:nvSpPr>
          <p:cNvPr id="3" name="Content Placeholder 2">
            <a:extLst>
              <a:ext uri="{FF2B5EF4-FFF2-40B4-BE49-F238E27FC236}">
                <a16:creationId xmlns:a16="http://schemas.microsoft.com/office/drawing/2014/main" id="{8161D4EE-476D-A4C8-8772-43B4E99A6A3B}"/>
              </a:ext>
            </a:extLst>
          </p:cNvPr>
          <p:cNvSpPr>
            <a:spLocks noGrp="1"/>
          </p:cNvSpPr>
          <p:nvPr>
            <p:ph idx="1"/>
          </p:nvPr>
        </p:nvSpPr>
        <p:spPr>
          <a:xfrm>
            <a:off x="913795" y="2279176"/>
            <a:ext cx="5978072" cy="3415672"/>
          </a:xfrm>
        </p:spPr>
        <p:txBody>
          <a:bodyPr anchor="ctr">
            <a:normAutofit/>
          </a:bodyPr>
          <a:lstStyle/>
          <a:p>
            <a:r>
              <a:rPr lang="en-US" sz="3200" i="1" dirty="0">
                <a:effectLst/>
              </a:rPr>
              <a:t>I saw a photo of Katy Perry at the Met Gala. Her dress was amazing and I’m wondering what designer created it. It looks like there are real butterflies on it. </a:t>
            </a:r>
          </a:p>
        </p:txBody>
      </p:sp>
      <p:pic>
        <p:nvPicPr>
          <p:cNvPr id="1033" name="Picture 1032">
            <a:extLst>
              <a:ext uri="{FF2B5EF4-FFF2-40B4-BE49-F238E27FC236}">
                <a16:creationId xmlns:a16="http://schemas.microsoft.com/office/drawing/2014/main" id="{9B612EC6-4912-D486-A1BD-FB5D86BA84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
        <p:nvSpPr>
          <p:cNvPr id="4" name="TextBox 3">
            <a:extLst>
              <a:ext uri="{FF2B5EF4-FFF2-40B4-BE49-F238E27FC236}">
                <a16:creationId xmlns:a16="http://schemas.microsoft.com/office/drawing/2014/main" id="{4E3D229E-D40E-4781-D4B0-C7794C778E6D}"/>
              </a:ext>
            </a:extLst>
          </p:cNvPr>
          <p:cNvSpPr txBox="1"/>
          <p:nvPr/>
        </p:nvSpPr>
        <p:spPr>
          <a:xfrm>
            <a:off x="10737274" y="6580991"/>
            <a:ext cx="2064327" cy="276999"/>
          </a:xfrm>
          <a:prstGeom prst="rect">
            <a:avLst/>
          </a:prstGeom>
          <a:noFill/>
        </p:spPr>
        <p:txBody>
          <a:bodyPr wrap="square" rtlCol="0">
            <a:spAutoFit/>
          </a:bodyPr>
          <a:lstStyle/>
          <a:p>
            <a:r>
              <a:rPr lang="en-US" sz="1200" dirty="0">
                <a:solidFill>
                  <a:schemeClr val="bg1"/>
                </a:solidFill>
              </a:rPr>
              <a:t>AI generated image</a:t>
            </a:r>
          </a:p>
        </p:txBody>
      </p:sp>
      <p:pic>
        <p:nvPicPr>
          <p:cNvPr id="6" name="Picture 5">
            <a:extLst>
              <a:ext uri="{FF2B5EF4-FFF2-40B4-BE49-F238E27FC236}">
                <a16:creationId xmlns:a16="http://schemas.microsoft.com/office/drawing/2014/main" id="{EB55EB6A-2BDE-5D05-2CC8-F0DE60637982}"/>
              </a:ext>
            </a:extLst>
          </p:cNvPr>
          <p:cNvPicPr>
            <a:picLocks noChangeAspect="1"/>
          </p:cNvPicPr>
          <p:nvPr/>
        </p:nvPicPr>
        <p:blipFill>
          <a:blip r:embed="rId5"/>
          <a:stretch>
            <a:fillRect/>
          </a:stretch>
        </p:blipFill>
        <p:spPr>
          <a:xfrm>
            <a:off x="7250546" y="1237775"/>
            <a:ext cx="3950590" cy="4262479"/>
          </a:xfrm>
          <a:prstGeom prst="rect">
            <a:avLst/>
          </a:prstGeom>
        </p:spPr>
      </p:pic>
      <p:sp>
        <p:nvSpPr>
          <p:cNvPr id="7" name="TextBox 6">
            <a:extLst>
              <a:ext uri="{FF2B5EF4-FFF2-40B4-BE49-F238E27FC236}">
                <a16:creationId xmlns:a16="http://schemas.microsoft.com/office/drawing/2014/main" id="{4F407363-B79F-F0B4-F7BF-BA329D25C790}"/>
              </a:ext>
            </a:extLst>
          </p:cNvPr>
          <p:cNvSpPr txBox="1"/>
          <p:nvPr/>
        </p:nvSpPr>
        <p:spPr>
          <a:xfrm>
            <a:off x="7267424" y="5550181"/>
            <a:ext cx="2064327" cy="276999"/>
          </a:xfrm>
          <a:prstGeom prst="rect">
            <a:avLst/>
          </a:prstGeom>
          <a:noFill/>
        </p:spPr>
        <p:txBody>
          <a:bodyPr wrap="square" rtlCol="0">
            <a:spAutoFit/>
          </a:bodyPr>
          <a:lstStyle/>
          <a:p>
            <a:r>
              <a:rPr lang="en-US" sz="1200" dirty="0">
                <a:solidFill>
                  <a:schemeClr val="tx2"/>
                </a:solidFill>
              </a:rPr>
              <a:t>AI generated image</a:t>
            </a:r>
          </a:p>
        </p:txBody>
      </p:sp>
    </p:spTree>
    <p:extLst>
      <p:ext uri="{BB962C8B-B14F-4D97-AF65-F5344CB8AC3E}">
        <p14:creationId xmlns:p14="http://schemas.microsoft.com/office/powerpoint/2010/main" val="257730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43553"/>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50371" y="1301679"/>
            <a:ext cx="4057086" cy="749674"/>
          </a:xfrm>
        </p:spPr>
        <p:txBody>
          <a:bodyPr>
            <a:normAutofit/>
          </a:bodyPr>
          <a:lstStyle/>
          <a:p>
            <a:pPr algn="l"/>
            <a:r>
              <a:rPr lang="en-US" sz="4400" dirty="0">
                <a:latin typeface="Abadi" panose="020B0604020104020204" pitchFamily="34" charset="0"/>
              </a:rPr>
              <a:t>Resources</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50371" y="2080012"/>
            <a:ext cx="4057086" cy="3286645"/>
          </a:xfrm>
        </p:spPr>
        <p:txBody>
          <a:bodyPr>
            <a:normAutofit fontScale="70000" lnSpcReduction="20000"/>
          </a:bodyPr>
          <a:lstStyle/>
          <a:p>
            <a:pPr algn="l"/>
            <a:r>
              <a:rPr lang="en-US" sz="2400" b="1" dirty="0">
                <a:solidFill>
                  <a:schemeClr val="accent1">
                    <a:lumMod val="75000"/>
                  </a:schemeClr>
                </a:solidFill>
                <a:latin typeface="Abadi Extra Light" panose="020B0204020104020204" pitchFamily="34" charset="0"/>
                <a:hlinkClick r:id="rId6"/>
              </a:rPr>
              <a:t>University of Washington’s Empowering Informed Communities Resource Hub</a:t>
            </a:r>
            <a:endParaRPr lang="en-US" sz="2400" b="1" dirty="0">
              <a:solidFill>
                <a:schemeClr val="accent1">
                  <a:lumMod val="75000"/>
                </a:schemeClr>
              </a:solidFill>
              <a:latin typeface="Abadi Extra Light" panose="020B0204020104020204" pitchFamily="34" charset="0"/>
            </a:endParaRPr>
          </a:p>
          <a:p>
            <a:pPr algn="l"/>
            <a:r>
              <a:rPr lang="en-US" sz="2400" b="1" dirty="0">
                <a:solidFill>
                  <a:schemeClr val="accent1">
                    <a:lumMod val="75000"/>
                  </a:schemeClr>
                </a:solidFill>
                <a:latin typeface="Abadi Extra Light" panose="020B0204020104020204" pitchFamily="34" charset="0"/>
                <a:hlinkClick r:id="rId7"/>
              </a:rPr>
              <a:t>National Association for Media Literacy Education</a:t>
            </a:r>
            <a:endParaRPr lang="en-US" sz="2400" b="1" dirty="0">
              <a:solidFill>
                <a:schemeClr val="accent1">
                  <a:lumMod val="75000"/>
                </a:schemeClr>
              </a:solidFill>
              <a:latin typeface="Abadi Extra Light" panose="020B0204020104020204" pitchFamily="34" charset="0"/>
            </a:endParaRPr>
          </a:p>
          <a:p>
            <a:pPr algn="l"/>
            <a:r>
              <a:rPr lang="en-US" sz="2400" b="1" dirty="0">
                <a:solidFill>
                  <a:schemeClr val="accent1">
                    <a:lumMod val="75000"/>
                  </a:schemeClr>
                </a:solidFill>
                <a:latin typeface="Abadi Extra Light" panose="020B0204020104020204" pitchFamily="34" charset="0"/>
                <a:hlinkClick r:id="rId8"/>
              </a:rPr>
              <a:t>PEN America Trusted Messenger Guidebook</a:t>
            </a:r>
            <a:endParaRPr lang="en-US" sz="2400" b="1" dirty="0">
              <a:solidFill>
                <a:schemeClr val="accent1">
                  <a:lumMod val="75000"/>
                </a:schemeClr>
              </a:solidFill>
              <a:latin typeface="Abadi Extra Light" panose="020B0204020104020204" pitchFamily="34" charset="0"/>
            </a:endParaRPr>
          </a:p>
          <a:p>
            <a:pPr algn="l"/>
            <a:r>
              <a:rPr lang="en-US" sz="2400" b="1" dirty="0">
                <a:solidFill>
                  <a:schemeClr val="accent1">
                    <a:lumMod val="75000"/>
                  </a:schemeClr>
                </a:solidFill>
                <a:latin typeface="Abadi Extra Light" panose="020B0204020104020204" pitchFamily="34" charset="0"/>
                <a:hlinkClick r:id="rId9"/>
              </a:rPr>
              <a:t>Snopes.com</a:t>
            </a:r>
            <a:endParaRPr lang="en-US" sz="2400" b="1" dirty="0">
              <a:solidFill>
                <a:schemeClr val="accent1">
                  <a:lumMod val="75000"/>
                </a:schemeClr>
              </a:solidFill>
              <a:latin typeface="Abadi Extra Light" panose="020B0204020104020204" pitchFamily="34" charset="0"/>
            </a:endParaRPr>
          </a:p>
          <a:p>
            <a:pPr algn="l"/>
            <a:r>
              <a:rPr lang="en-US" sz="2400" b="1" dirty="0">
                <a:solidFill>
                  <a:schemeClr val="accent1">
                    <a:lumMod val="75000"/>
                  </a:schemeClr>
                </a:solidFill>
                <a:latin typeface="Abadi Extra Light" panose="020B0204020104020204" pitchFamily="34" charset="0"/>
                <a:hlinkClick r:id="rId10"/>
              </a:rPr>
              <a:t>Politifact.com </a:t>
            </a:r>
            <a:endParaRPr lang="en-US" sz="2400" b="1" dirty="0">
              <a:solidFill>
                <a:schemeClr val="accent1">
                  <a:lumMod val="75000"/>
                </a:schemeClr>
              </a:solidFill>
              <a:latin typeface="Abadi Extra Light" panose="020B0204020104020204" pitchFamily="34" charset="0"/>
            </a:endParaRPr>
          </a:p>
          <a:p>
            <a:pPr algn="l"/>
            <a:r>
              <a:rPr lang="en-US" sz="2400" b="1" dirty="0">
                <a:solidFill>
                  <a:schemeClr val="accent1">
                    <a:lumMod val="75000"/>
                  </a:schemeClr>
                </a:solidFill>
                <a:latin typeface="Abadi Extra Light" panose="020B0204020104020204" pitchFamily="34" charset="0"/>
                <a:hlinkClick r:id="rId11"/>
              </a:rPr>
              <a:t>American Library Association Media Literacy Guides</a:t>
            </a:r>
            <a:endParaRPr lang="en-US" sz="2400" b="1" dirty="0">
              <a:solidFill>
                <a:schemeClr val="accent1">
                  <a:lumMod val="75000"/>
                </a:schemeClr>
              </a:solidFill>
              <a:latin typeface="Abadi Extra Light" panose="020B0204020104020204" pitchFamily="34" charset="0"/>
            </a:endParaRPr>
          </a:p>
        </p:txBody>
      </p:sp>
      <p:sp>
        <p:nvSpPr>
          <p:cNvPr id="4" name="TextBox 3">
            <a:extLst>
              <a:ext uri="{FF2B5EF4-FFF2-40B4-BE49-F238E27FC236}">
                <a16:creationId xmlns:a16="http://schemas.microsoft.com/office/drawing/2014/main" id="{E0A94D29-529D-4669-8D34-8F79FFA103D7}"/>
              </a:ext>
            </a:extLst>
          </p:cNvPr>
          <p:cNvSpPr txBox="1"/>
          <p:nvPr/>
        </p:nvSpPr>
        <p:spPr>
          <a:xfrm>
            <a:off x="5334000" y="2228671"/>
            <a:ext cx="6379029" cy="1569660"/>
          </a:xfrm>
          <a:prstGeom prst="rect">
            <a:avLst/>
          </a:prstGeom>
          <a:noFill/>
        </p:spPr>
        <p:txBody>
          <a:bodyPr wrap="square" rtlCol="0">
            <a:spAutoFit/>
          </a:bodyPr>
          <a:lstStyle/>
          <a:p>
            <a:r>
              <a:rPr lang="en-US" sz="9600" b="1" dirty="0">
                <a:latin typeface="Abadi" panose="020B0604020104020204" pitchFamily="34" charset="0"/>
              </a:rPr>
              <a:t>Questions?</a:t>
            </a:r>
          </a:p>
        </p:txBody>
      </p:sp>
    </p:spTree>
    <p:extLst>
      <p:ext uri="{BB962C8B-B14F-4D97-AF65-F5344CB8AC3E}">
        <p14:creationId xmlns:p14="http://schemas.microsoft.com/office/powerpoint/2010/main" val="60756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BBAB3-6964-4067-9752-C138CFF87F71}"/>
              </a:ext>
            </a:extLst>
          </p:cNvPr>
          <p:cNvSpPr>
            <a:spLocks noGrp="1"/>
          </p:cNvSpPr>
          <p:nvPr>
            <p:ph type="title"/>
          </p:nvPr>
        </p:nvSpPr>
        <p:spPr/>
        <p:txBody>
          <a:bodyPr/>
          <a:lstStyle/>
          <a:p>
            <a:r>
              <a:rPr lang="en-US">
                <a:latin typeface="Abadi" panose="020B0604020104020204" pitchFamily="34" charset="0"/>
              </a:rPr>
              <a:t>What is information literacy?</a:t>
            </a:r>
          </a:p>
        </p:txBody>
      </p:sp>
      <p:sp>
        <p:nvSpPr>
          <p:cNvPr id="3" name="Content Placeholder 2">
            <a:extLst>
              <a:ext uri="{FF2B5EF4-FFF2-40B4-BE49-F238E27FC236}">
                <a16:creationId xmlns:a16="http://schemas.microsoft.com/office/drawing/2014/main" id="{9C08E45F-961F-4CA0-85E6-D62D16AF8351}"/>
              </a:ext>
            </a:extLst>
          </p:cNvPr>
          <p:cNvSpPr>
            <a:spLocks noGrp="1"/>
          </p:cNvSpPr>
          <p:nvPr>
            <p:ph idx="1"/>
          </p:nvPr>
        </p:nvSpPr>
        <p:spPr/>
        <p:txBody>
          <a:bodyPr/>
          <a:lstStyle/>
          <a:p>
            <a:r>
              <a:rPr lang="en-US" sz="2800">
                <a:latin typeface="Abadi" panose="020B0604020104020204" pitchFamily="34" charset="0"/>
              </a:rPr>
              <a:t>Information literacy includes the ability to identify, find, evaluate, and use information effectively </a:t>
            </a:r>
          </a:p>
          <a:p>
            <a:r>
              <a:rPr lang="en-US" sz="2800">
                <a:latin typeface="Abadi" panose="020B0604020104020204" pitchFamily="34" charset="0"/>
              </a:rPr>
              <a:t>Knowing how to find the information needed for any task or decision at hand</a:t>
            </a:r>
          </a:p>
          <a:p>
            <a:r>
              <a:rPr lang="en-US" sz="2800">
                <a:latin typeface="Abadi" panose="020B0604020104020204" pitchFamily="34" charset="0"/>
              </a:rPr>
              <a:t>Critical thinking skills and knowing whether it’s the right information for the intended purpose</a:t>
            </a:r>
          </a:p>
          <a:p>
            <a:endParaRPr lang="en-US"/>
          </a:p>
        </p:txBody>
      </p:sp>
    </p:spTree>
    <p:extLst>
      <p:ext uri="{BB962C8B-B14F-4D97-AF65-F5344CB8AC3E}">
        <p14:creationId xmlns:p14="http://schemas.microsoft.com/office/powerpoint/2010/main" val="38959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BBAB3-6964-4067-9752-C138CFF87F71}"/>
              </a:ext>
            </a:extLst>
          </p:cNvPr>
          <p:cNvSpPr>
            <a:spLocks noGrp="1"/>
          </p:cNvSpPr>
          <p:nvPr>
            <p:ph type="title"/>
          </p:nvPr>
        </p:nvSpPr>
        <p:spPr>
          <a:xfrm>
            <a:off x="913796" y="206143"/>
            <a:ext cx="3382638" cy="1370605"/>
          </a:xfrm>
        </p:spPr>
        <p:txBody>
          <a:bodyPr>
            <a:normAutofit/>
          </a:bodyPr>
          <a:lstStyle/>
          <a:p>
            <a:pPr algn="l"/>
            <a:r>
              <a:rPr lang="en-US" sz="3000">
                <a:latin typeface="Abadi" panose="020B0604020104020204" pitchFamily="34" charset="0"/>
              </a:rPr>
              <a:t>What is media literacy?</a:t>
            </a:r>
          </a:p>
        </p:txBody>
      </p:sp>
      <p:sp>
        <p:nvSpPr>
          <p:cNvPr id="3" name="Content Placeholder 2">
            <a:extLst>
              <a:ext uri="{FF2B5EF4-FFF2-40B4-BE49-F238E27FC236}">
                <a16:creationId xmlns:a16="http://schemas.microsoft.com/office/drawing/2014/main" id="{9C08E45F-961F-4CA0-85E6-D62D16AF8351}"/>
              </a:ext>
            </a:extLst>
          </p:cNvPr>
          <p:cNvSpPr>
            <a:spLocks noGrp="1"/>
          </p:cNvSpPr>
          <p:nvPr>
            <p:ph idx="1"/>
          </p:nvPr>
        </p:nvSpPr>
        <p:spPr>
          <a:xfrm>
            <a:off x="770576" y="1576748"/>
            <a:ext cx="4994120" cy="4930069"/>
          </a:xfrm>
        </p:spPr>
        <p:txBody>
          <a:bodyPr>
            <a:normAutofit lnSpcReduction="10000"/>
          </a:bodyPr>
          <a:lstStyle/>
          <a:p>
            <a:pPr>
              <a:lnSpc>
                <a:spcPct val="100000"/>
              </a:lnSpc>
            </a:pPr>
            <a:r>
              <a:rPr lang="en-US" sz="2400">
                <a:latin typeface="Abadi Extra Light" panose="020B0204020104020204" pitchFamily="34" charset="0"/>
              </a:rPr>
              <a:t>Media literacy means developing critical thinking skills around all types of media </a:t>
            </a:r>
          </a:p>
          <a:p>
            <a:pPr>
              <a:lnSpc>
                <a:spcPct val="100000"/>
              </a:lnSpc>
            </a:pPr>
            <a:r>
              <a:rPr lang="en-US" sz="2400">
                <a:latin typeface="Abadi Extra Light" panose="020B0204020104020204" pitchFamily="34" charset="0"/>
              </a:rPr>
              <a:t>Building an understanding of how media messages shape our culture and safety</a:t>
            </a:r>
          </a:p>
          <a:p>
            <a:pPr>
              <a:lnSpc>
                <a:spcPct val="100000"/>
              </a:lnSpc>
            </a:pPr>
            <a:r>
              <a:rPr lang="en-US" sz="2400">
                <a:latin typeface="Abadi Extra Light" panose="020B0204020104020204" pitchFamily="34" charset="0"/>
              </a:rPr>
              <a:t>Understanding who creates media, who owns it and how that impacts what we see </a:t>
            </a:r>
          </a:p>
          <a:p>
            <a:pPr>
              <a:lnSpc>
                <a:spcPct val="100000"/>
              </a:lnSpc>
            </a:pPr>
            <a:r>
              <a:rPr lang="en-US" sz="2400">
                <a:latin typeface="Abadi Extra Light" panose="020B0204020104020204" pitchFamily="34" charset="0"/>
              </a:rPr>
              <a:t>Understanding how groups are represented, like who is marginalized, who is highlighted and why</a:t>
            </a:r>
          </a:p>
          <a:p>
            <a:pPr>
              <a:lnSpc>
                <a:spcPct val="100000"/>
              </a:lnSpc>
            </a:pPr>
            <a:endParaRPr lang="en-US" sz="1500"/>
          </a:p>
        </p:txBody>
      </p:sp>
      <p:pic>
        <p:nvPicPr>
          <p:cNvPr id="4" name="Picture 3">
            <a:extLst>
              <a:ext uri="{FF2B5EF4-FFF2-40B4-BE49-F238E27FC236}">
                <a16:creationId xmlns:a16="http://schemas.microsoft.com/office/drawing/2014/main" id="{95E3404D-B6BC-40F0-B3B1-BF7C54F37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3256" y="2014070"/>
            <a:ext cx="5465275" cy="3060554"/>
          </a:xfrm>
          <a:prstGeom prst="rect">
            <a:avLst/>
          </a:prstGeom>
        </p:spPr>
      </p:pic>
    </p:spTree>
    <p:extLst>
      <p:ext uri="{BB962C8B-B14F-4D97-AF65-F5344CB8AC3E}">
        <p14:creationId xmlns:p14="http://schemas.microsoft.com/office/powerpoint/2010/main" val="2590862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1E3E68-B79D-4D0B-9917-2CDE4CDF5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0075E-7F68-42BA-901E-7EE0010C9680}"/>
              </a:ext>
            </a:extLst>
          </p:cNvPr>
          <p:cNvSpPr>
            <a:spLocks noGrp="1"/>
          </p:cNvSpPr>
          <p:nvPr>
            <p:ph type="title"/>
          </p:nvPr>
        </p:nvSpPr>
        <p:spPr>
          <a:xfrm>
            <a:off x="5279472" y="609598"/>
            <a:ext cx="5844759" cy="1598540"/>
          </a:xfrm>
        </p:spPr>
        <p:txBody>
          <a:bodyPr vert="horz" lIns="91440" tIns="45720" rIns="91440" bIns="45720" rtlCol="0" anchor="ctr">
            <a:normAutofit/>
          </a:bodyPr>
          <a:lstStyle/>
          <a:p>
            <a:r>
              <a:rPr lang="en-US"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panose="020B0604020104020204" pitchFamily="34" charset="0"/>
              </a:rPr>
              <a:t>What’s the library’s role?</a:t>
            </a:r>
          </a:p>
        </p:txBody>
      </p:sp>
      <p:pic>
        <p:nvPicPr>
          <p:cNvPr id="12" name="Picture 11">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5" name="Picture 2" descr="Amazon.com: Google can bring you back 100,000 answers, a librarian can  bring you back the right one: Gift for NLWD, National Library Workers Day  notebook, great ... (+ quotes inside), 6 x">
            <a:extLst>
              <a:ext uri="{FF2B5EF4-FFF2-40B4-BE49-F238E27FC236}">
                <a16:creationId xmlns:a16="http://schemas.microsoft.com/office/drawing/2014/main" id="{5F9BA2B6-EB1C-491D-88E0-31D5CD2C0D3F}"/>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bwMode="auto">
          <a:xfrm>
            <a:off x="1229507" y="643465"/>
            <a:ext cx="3406500" cy="5103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6262669-7311-4BE7-A225-F45B7CA79C72}"/>
              </a:ext>
            </a:extLst>
          </p:cNvPr>
          <p:cNvSpPr>
            <a:spLocks noGrp="1"/>
          </p:cNvSpPr>
          <p:nvPr>
            <p:ph sz="half" idx="1"/>
          </p:nvPr>
        </p:nvSpPr>
        <p:spPr>
          <a:xfrm>
            <a:off x="5279472" y="2396565"/>
            <a:ext cx="5844760" cy="3298283"/>
          </a:xfrm>
        </p:spPr>
        <p:txBody>
          <a:bodyPr vert="horz" lIns="91440" tIns="45720" rIns="91440" bIns="45720" rtlCol="0" anchor="ctr">
            <a:normAutofit/>
          </a:bodyPr>
          <a:lstStyle/>
          <a:p>
            <a:r>
              <a:rPr lang="en-US" sz="2800" dirty="0">
                <a:latin typeface="Abadi Extra Light" panose="020B0204020104020204" pitchFamily="34" charset="0"/>
              </a:rPr>
              <a:t>Understanding what it is your customer is </a:t>
            </a:r>
            <a:r>
              <a:rPr lang="en-US" sz="2800" i="1" dirty="0">
                <a:latin typeface="Abadi Extra Light" panose="020B0204020104020204" pitchFamily="34" charset="0"/>
              </a:rPr>
              <a:t>really </a:t>
            </a:r>
            <a:r>
              <a:rPr lang="en-US" sz="2800" dirty="0">
                <a:latin typeface="Abadi Extra Light" panose="020B0204020104020204" pitchFamily="34" charset="0"/>
              </a:rPr>
              <a:t>looking for </a:t>
            </a:r>
          </a:p>
          <a:p>
            <a:r>
              <a:rPr lang="en-US" sz="2800" dirty="0">
                <a:solidFill>
                  <a:srgbClr val="FF3399"/>
                </a:solidFill>
                <a:latin typeface="Abadi Extra Light" panose="020B0204020104020204" pitchFamily="34" charset="0"/>
              </a:rPr>
              <a:t>Digging deeper than Google </a:t>
            </a:r>
          </a:p>
          <a:p>
            <a:r>
              <a:rPr lang="en-US" sz="2800" dirty="0">
                <a:latin typeface="Abadi Extra Light" panose="020B0204020104020204" pitchFamily="34" charset="0"/>
              </a:rPr>
              <a:t>Teaching these skills and helping your customers think critically</a:t>
            </a:r>
          </a:p>
          <a:p>
            <a:endParaRPr lang="en-US" dirty="0"/>
          </a:p>
        </p:txBody>
      </p:sp>
    </p:spTree>
    <p:extLst>
      <p:ext uri="{BB962C8B-B14F-4D97-AF65-F5344CB8AC3E}">
        <p14:creationId xmlns:p14="http://schemas.microsoft.com/office/powerpoint/2010/main" val="10720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0ABBAB3-6964-4067-9752-C138CFF87F71}"/>
              </a:ext>
            </a:extLst>
          </p:cNvPr>
          <p:cNvSpPr>
            <a:spLocks noGrp="1"/>
          </p:cNvSpPr>
          <p:nvPr>
            <p:ph type="title"/>
          </p:nvPr>
        </p:nvSpPr>
        <p:spPr>
          <a:xfrm>
            <a:off x="1039905" y="845387"/>
            <a:ext cx="3470310" cy="1066689"/>
          </a:xfrm>
        </p:spPr>
        <p:txBody>
          <a:bodyPr anchor="b">
            <a:normAutofit/>
          </a:bodyPr>
          <a:lstStyle/>
          <a:p>
            <a:pPr algn="l"/>
            <a:r>
              <a:rPr lang="en-US" sz="2800">
                <a:latin typeface="Abadi" panose="020B0604020104020204" pitchFamily="34" charset="0"/>
              </a:rPr>
              <a:t>Diving Deeper</a:t>
            </a:r>
          </a:p>
        </p:txBody>
      </p:sp>
      <p:sp>
        <p:nvSpPr>
          <p:cNvPr id="3" name="Content Placeholder 2">
            <a:extLst>
              <a:ext uri="{FF2B5EF4-FFF2-40B4-BE49-F238E27FC236}">
                <a16:creationId xmlns:a16="http://schemas.microsoft.com/office/drawing/2014/main" id="{9C08E45F-961F-4CA0-85E6-D62D16AF8351}"/>
              </a:ext>
            </a:extLst>
          </p:cNvPr>
          <p:cNvSpPr>
            <a:spLocks noGrp="1"/>
          </p:cNvSpPr>
          <p:nvPr>
            <p:ph idx="1"/>
          </p:nvPr>
        </p:nvSpPr>
        <p:spPr>
          <a:xfrm>
            <a:off x="1039905" y="2147862"/>
            <a:ext cx="3405573" cy="3499563"/>
          </a:xfrm>
        </p:spPr>
        <p:txBody>
          <a:bodyPr anchor="t">
            <a:normAutofit/>
          </a:bodyPr>
          <a:lstStyle/>
          <a:p>
            <a:r>
              <a:rPr lang="en-US" sz="2400">
                <a:latin typeface="Abadi Extra Light" panose="020B0204020104020204" pitchFamily="34" charset="0"/>
              </a:rPr>
              <a:t>Architecture of the internet</a:t>
            </a:r>
          </a:p>
          <a:p>
            <a:r>
              <a:rPr lang="en-US" sz="2400">
                <a:latin typeface="Abadi Extra Light" panose="020B0204020104020204" pitchFamily="34" charset="0"/>
              </a:rPr>
              <a:t>Media landscape and economics</a:t>
            </a:r>
          </a:p>
          <a:p>
            <a:r>
              <a:rPr lang="en-US" sz="2400">
                <a:latin typeface="Abadi Extra Light" panose="020B0204020104020204" pitchFamily="34" charset="0"/>
              </a:rPr>
              <a:t>Disinformation and Misinformation</a:t>
            </a:r>
          </a:p>
          <a:p>
            <a:r>
              <a:rPr lang="en-US" sz="2400">
                <a:latin typeface="Abadi Extra Light" panose="020B0204020104020204" pitchFamily="34" charset="0"/>
              </a:rPr>
              <a:t>AI</a:t>
            </a:r>
          </a:p>
          <a:p>
            <a:endParaRPr lang="en-US" sz="1600"/>
          </a:p>
        </p:txBody>
      </p:sp>
      <p:pic>
        <p:nvPicPr>
          <p:cNvPr id="1026" name="Picture 2" descr="No photo description available.">
            <a:extLst>
              <a:ext uri="{FF2B5EF4-FFF2-40B4-BE49-F238E27FC236}">
                <a16:creationId xmlns:a16="http://schemas.microsoft.com/office/drawing/2014/main" id="{E6000D6B-26FD-48B4-ABDD-F4D31FF300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35043" y="643467"/>
            <a:ext cx="5665798" cy="5580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EF7143-1B81-8267-1D20-D0A945FA1357}"/>
              </a:ext>
            </a:extLst>
          </p:cNvPr>
          <p:cNvSpPr txBox="1"/>
          <p:nvPr/>
        </p:nvSpPr>
        <p:spPr>
          <a:xfrm>
            <a:off x="6096000" y="6400800"/>
            <a:ext cx="383770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Comic by @</a:t>
            </a:r>
            <a:r>
              <a:rPr lang="en-US" sz="1200" dirty="0" err="1">
                <a:solidFill>
                  <a:schemeClr val="bg1"/>
                </a:solidFill>
                <a:latin typeface="Arial" panose="020B0604020202020204" pitchFamily="34" charset="0"/>
                <a:cs typeface="Arial" panose="020B0604020202020204" pitchFamily="34" charset="0"/>
              </a:rPr>
              <a:t>meganjherbert</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885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AE053-26E8-412E-A9F5-F248F4BCA6C0}"/>
              </a:ext>
            </a:extLst>
          </p:cNvPr>
          <p:cNvSpPr>
            <a:spLocks noGrp="1"/>
          </p:cNvSpPr>
          <p:nvPr>
            <p:ph type="title"/>
          </p:nvPr>
        </p:nvSpPr>
        <p:spPr>
          <a:xfrm>
            <a:off x="913795" y="609600"/>
            <a:ext cx="10353762" cy="1257300"/>
          </a:xfrm>
        </p:spPr>
        <p:txBody>
          <a:bodyPr>
            <a:normAutofit/>
          </a:bodyPr>
          <a:lstStyle/>
          <a:p>
            <a:r>
              <a:rPr lang="en-US">
                <a:latin typeface="Abadi" panose="020B0604020104020204" pitchFamily="34" charset="0"/>
              </a:rPr>
              <a:t>Architecture of the Internet</a:t>
            </a:r>
          </a:p>
        </p:txBody>
      </p:sp>
      <p:sp>
        <p:nvSpPr>
          <p:cNvPr id="3" name="Content Placeholder 2">
            <a:extLst>
              <a:ext uri="{FF2B5EF4-FFF2-40B4-BE49-F238E27FC236}">
                <a16:creationId xmlns:a16="http://schemas.microsoft.com/office/drawing/2014/main" id="{FA7DF620-399C-41DB-BDB0-5466F7B9CBA5}"/>
              </a:ext>
            </a:extLst>
          </p:cNvPr>
          <p:cNvSpPr>
            <a:spLocks noGrp="1"/>
          </p:cNvSpPr>
          <p:nvPr>
            <p:ph idx="1"/>
          </p:nvPr>
        </p:nvSpPr>
        <p:spPr>
          <a:xfrm>
            <a:off x="693964" y="1415746"/>
            <a:ext cx="5546272" cy="2602464"/>
          </a:xfrm>
        </p:spPr>
        <p:txBody>
          <a:bodyPr anchor="ctr">
            <a:normAutofit/>
          </a:bodyPr>
          <a:lstStyle/>
          <a:p>
            <a:r>
              <a:rPr lang="en-US" sz="2400">
                <a:latin typeface="Abadi Extra Light" panose="020B0204020104020204" pitchFamily="34" charset="0"/>
              </a:rPr>
              <a:t>There is a largely invisible system at work that tailors and personalizes online content based on where on the internet you’ve been and what various sites think you might like</a:t>
            </a:r>
          </a:p>
        </p:txBody>
      </p:sp>
      <p:pic>
        <p:nvPicPr>
          <p:cNvPr id="2057" name="Picture 2056">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2050" name="Picture 2" descr="Yes, it’s fixtures release day!">
            <a:extLst>
              <a:ext uri="{FF2B5EF4-FFF2-40B4-BE49-F238E27FC236}">
                <a16:creationId xmlns:a16="http://schemas.microsoft.com/office/drawing/2014/main" id="{4621DEFA-D3B7-4A04-9B10-D32277C0EA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40" r="21690"/>
          <a:stretch/>
        </p:blipFill>
        <p:spPr bwMode="auto">
          <a:xfrm>
            <a:off x="7066560" y="2132822"/>
            <a:ext cx="4065464" cy="32580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499584-2FBD-454F-AE44-07096A1E5159}"/>
              </a:ext>
            </a:extLst>
          </p:cNvPr>
          <p:cNvSpPr txBox="1"/>
          <p:nvPr/>
        </p:nvSpPr>
        <p:spPr>
          <a:xfrm>
            <a:off x="924168" y="4273148"/>
            <a:ext cx="5821136" cy="1200329"/>
          </a:xfrm>
          <a:prstGeom prst="rect">
            <a:avLst/>
          </a:prstGeom>
          <a:noFill/>
        </p:spPr>
        <p:txBody>
          <a:bodyPr wrap="square" numCol="2">
            <a:spAutoFit/>
          </a:bodyPr>
          <a:lstStyle/>
          <a:p>
            <a:pPr marL="800100" lvl="1" indent="-342900">
              <a:buFont typeface="Wingdings" panose="05000000000000000000" pitchFamily="2" charset="2"/>
              <a:buChar char="Ø"/>
            </a:pPr>
            <a:r>
              <a:rPr lang="en-US" sz="2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Extra Light" panose="020B0204020104020204" pitchFamily="34" charset="0"/>
              </a:rPr>
              <a:t>Cookies</a:t>
            </a:r>
          </a:p>
          <a:p>
            <a:pPr marL="800100" lvl="1" indent="-342900">
              <a:buFont typeface="Wingdings" panose="05000000000000000000" pitchFamily="2" charset="2"/>
              <a:buChar char="Ø"/>
            </a:pPr>
            <a:r>
              <a:rPr lang="en-US" sz="2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Extra Light" panose="020B0204020104020204" pitchFamily="34" charset="0"/>
              </a:rPr>
              <a:t>Algorithms</a:t>
            </a:r>
          </a:p>
          <a:p>
            <a:pPr marL="800100" lvl="1" indent="-342900">
              <a:buFont typeface="Wingdings" panose="05000000000000000000" pitchFamily="2" charset="2"/>
              <a:buChar char="Ø"/>
            </a:pPr>
            <a:endParaRPr lang="en-US" sz="2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Extra Light" panose="020B0204020104020204" pitchFamily="34" charset="0"/>
            </a:endParaRPr>
          </a:p>
          <a:p>
            <a:pPr marL="800100" lvl="1" indent="-342900">
              <a:buFont typeface="Wingdings" panose="05000000000000000000" pitchFamily="2" charset="2"/>
              <a:buChar char="Ø"/>
            </a:pPr>
            <a:r>
              <a:rPr lang="en-US" sz="2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Extra Light" panose="020B0204020104020204" pitchFamily="34" charset="0"/>
              </a:rPr>
              <a:t>Filter bubbles</a:t>
            </a:r>
          </a:p>
          <a:p>
            <a:pPr marL="800100" lvl="1" indent="-342900">
              <a:buFont typeface="Wingdings" panose="05000000000000000000" pitchFamily="2" charset="2"/>
              <a:buChar char="Ø"/>
            </a:pPr>
            <a:r>
              <a:rPr lang="en-US" sz="24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Abadi Extra Light" panose="020B0204020104020204" pitchFamily="34" charset="0"/>
              </a:rPr>
              <a:t>Confirmation bias</a:t>
            </a:r>
          </a:p>
        </p:txBody>
      </p:sp>
    </p:spTree>
    <p:extLst>
      <p:ext uri="{BB962C8B-B14F-4D97-AF65-F5344CB8AC3E}">
        <p14:creationId xmlns:p14="http://schemas.microsoft.com/office/powerpoint/2010/main" val="36676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A98FD4FC-479A-4C2B-84A5-CF81E055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B70C942-7915-474E-BE3C-7EF3B70DC351}"/>
              </a:ext>
            </a:extLst>
          </p:cNvPr>
          <p:cNvSpPr>
            <a:spLocks noGrp="1"/>
          </p:cNvSpPr>
          <p:nvPr>
            <p:ph type="title"/>
          </p:nvPr>
        </p:nvSpPr>
        <p:spPr>
          <a:xfrm>
            <a:off x="1039905" y="845387"/>
            <a:ext cx="3470310" cy="1066689"/>
          </a:xfrm>
        </p:spPr>
        <p:txBody>
          <a:bodyPr anchor="b">
            <a:normAutofit/>
          </a:bodyPr>
          <a:lstStyle/>
          <a:p>
            <a:pPr algn="l"/>
            <a:r>
              <a:rPr lang="en-US" sz="2800">
                <a:latin typeface="Abadi" panose="020B0604020104020204" pitchFamily="34" charset="0"/>
              </a:rPr>
              <a:t>Media Landscape and Economics	</a:t>
            </a:r>
          </a:p>
        </p:txBody>
      </p:sp>
      <p:sp>
        <p:nvSpPr>
          <p:cNvPr id="3" name="Content Placeholder 2">
            <a:extLst>
              <a:ext uri="{FF2B5EF4-FFF2-40B4-BE49-F238E27FC236}">
                <a16:creationId xmlns:a16="http://schemas.microsoft.com/office/drawing/2014/main" id="{05AD4074-B974-46E8-A4FF-EC59626BDF96}"/>
              </a:ext>
            </a:extLst>
          </p:cNvPr>
          <p:cNvSpPr>
            <a:spLocks noGrp="1"/>
          </p:cNvSpPr>
          <p:nvPr>
            <p:ph idx="1"/>
          </p:nvPr>
        </p:nvSpPr>
        <p:spPr>
          <a:xfrm>
            <a:off x="1039905" y="2147862"/>
            <a:ext cx="3474845" cy="4095308"/>
          </a:xfrm>
        </p:spPr>
        <p:txBody>
          <a:bodyPr anchor="t">
            <a:normAutofit lnSpcReduction="10000"/>
          </a:bodyPr>
          <a:lstStyle/>
          <a:p>
            <a:pPr indent="-305435"/>
            <a:r>
              <a:rPr lang="en-US" sz="240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a:rPr>
              <a:t>Who owns the news</a:t>
            </a:r>
            <a:endParaRPr lang="en-US" sz="2400">
              <a:latin typeface="Abadi Extra Light"/>
            </a:endParaRPr>
          </a:p>
          <a:p>
            <a:pPr indent="-305435"/>
            <a:r>
              <a:rPr lang="en-US" sz="2400">
                <a:latin typeface="Abadi Extra Light"/>
              </a:rPr>
              <a:t>Consolidation of the media</a:t>
            </a:r>
            <a:endParaRPr lang="en-US">
              <a:latin typeface="Abadi Extra Light"/>
            </a:endParaRPr>
          </a:p>
          <a:p>
            <a:pPr indent="-305435"/>
            <a:r>
              <a:rPr lang="en-US" sz="2400">
                <a:latin typeface="Abadi Extra Light" panose="020B0204020104020204" pitchFamily="34" charset="0"/>
              </a:rPr>
              <a:t>Increased content</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r>
              <a:rPr lang="en-US" sz="2400">
                <a:latin typeface="Abadi Extra Light" panose="020B0204020104020204" pitchFamily="34" charset="0"/>
              </a:rPr>
              <a:t>Disintermediation of content</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r>
              <a:rPr lang="en-US" sz="2400">
                <a:latin typeface="Abadi Extra Light" panose="020B0204020104020204" pitchFamily="34" charset="0"/>
              </a:rPr>
              <a:t>Frictionless experience</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r>
              <a:rPr lang="en-US" sz="2400">
                <a:latin typeface="Abadi Extra Light" panose="020B0204020104020204" pitchFamily="34" charset="0"/>
              </a:rPr>
              <a:t>Algorithms (again)</a:t>
            </a:r>
            <a:endParaRPr lang="en-US" sz="2400">
              <a:ln>
                <a:solidFill>
                  <a:prstClr val="black">
                    <a:lumMod val="75000"/>
                    <a:lumOff val="25000"/>
                    <a:alpha val="10000"/>
                  </a:prstClr>
                </a:solidFill>
              </a:ln>
              <a:effectLst>
                <a:outerShdw blurRad="9525" dist="25400" dir="14640000" algn="tl" rotWithShape="0">
                  <a:prstClr val="black">
                    <a:alpha val="30000"/>
                  </a:prstClr>
                </a:outerShdw>
              </a:effectLst>
              <a:latin typeface="Abadi Extra Light" panose="020B0204020104020204" pitchFamily="34" charset="0"/>
            </a:endParaRPr>
          </a:p>
          <a:p>
            <a:pPr indent="-305435"/>
            <a:endParaRPr lang="en-US" sz="1600">
              <a:ln>
                <a:solidFill>
                  <a:prstClr val="black">
                    <a:lumMod val="75000"/>
                    <a:lumOff val="25000"/>
                    <a:alpha val="10000"/>
                  </a:prstClr>
                </a:solidFill>
              </a:ln>
              <a:effectLst>
                <a:outerShdw blurRad="9525" dist="25400" dir="14640000" algn="tl" rotWithShape="0">
                  <a:prstClr val="black">
                    <a:alpha val="30000"/>
                  </a:prstClr>
                </a:outerShdw>
              </a:effectLst>
            </a:endParaRPr>
          </a:p>
        </p:txBody>
      </p:sp>
      <p:pic>
        <p:nvPicPr>
          <p:cNvPr id="3074" name="Picture 2" descr="Image">
            <a:extLst>
              <a:ext uri="{FF2B5EF4-FFF2-40B4-BE49-F238E27FC236}">
                <a16:creationId xmlns:a16="http://schemas.microsoft.com/office/drawing/2014/main" id="{4F2BCD65-3C31-4BDE-8D04-5F89167154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387351" y="1485399"/>
            <a:ext cx="6161183" cy="389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9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F486E2F-D0C1-4083-88AE-1015B8F6E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136805-7DC4-4199-96D8-6DC56162F00D}"/>
              </a:ext>
            </a:extLst>
          </p:cNvPr>
          <p:cNvSpPr>
            <a:spLocks noGrp="1"/>
          </p:cNvSpPr>
          <p:nvPr>
            <p:ph type="title"/>
          </p:nvPr>
        </p:nvSpPr>
        <p:spPr>
          <a:xfrm>
            <a:off x="913795" y="609600"/>
            <a:ext cx="10353762" cy="1257300"/>
          </a:xfrm>
        </p:spPr>
        <p:txBody>
          <a:bodyPr>
            <a:normAutofit/>
          </a:bodyPr>
          <a:lstStyle/>
          <a:p>
            <a:r>
              <a:rPr lang="en-US">
                <a:latin typeface="Abadi" panose="020B0604020104020204" pitchFamily="34" charset="0"/>
              </a:rPr>
              <a:t>Disinformation and Misinformation</a:t>
            </a:r>
          </a:p>
        </p:txBody>
      </p:sp>
      <p:sp>
        <p:nvSpPr>
          <p:cNvPr id="3" name="Content Placeholder 2">
            <a:extLst>
              <a:ext uri="{FF2B5EF4-FFF2-40B4-BE49-F238E27FC236}">
                <a16:creationId xmlns:a16="http://schemas.microsoft.com/office/drawing/2014/main" id="{249B76C7-1EE9-47CB-A428-CA15437C9634}"/>
              </a:ext>
            </a:extLst>
          </p:cNvPr>
          <p:cNvSpPr>
            <a:spLocks noGrp="1"/>
          </p:cNvSpPr>
          <p:nvPr>
            <p:ph idx="1"/>
          </p:nvPr>
        </p:nvSpPr>
        <p:spPr>
          <a:xfrm>
            <a:off x="913795" y="2132822"/>
            <a:ext cx="5546272" cy="3658378"/>
          </a:xfrm>
        </p:spPr>
        <p:txBody>
          <a:bodyPr anchor="ctr">
            <a:normAutofit fontScale="92500"/>
          </a:bodyPr>
          <a:lstStyle/>
          <a:p>
            <a:r>
              <a:rPr lang="en-US" sz="2400" b="1">
                <a:latin typeface="Abadi Extra Light" panose="020B0204020104020204" pitchFamily="34" charset="0"/>
              </a:rPr>
              <a:t>Misinformation</a:t>
            </a:r>
            <a:r>
              <a:rPr lang="en-US" sz="2400">
                <a:latin typeface="Abadi Extra Light" panose="020B0204020104020204" pitchFamily="34" charset="0"/>
              </a:rPr>
              <a:t> is when false information is shared, but no harm is meant </a:t>
            </a:r>
          </a:p>
          <a:p>
            <a:r>
              <a:rPr lang="en-US" sz="2400" b="1">
                <a:latin typeface="Abadi Extra Light" panose="020B0204020104020204" pitchFamily="34" charset="0"/>
              </a:rPr>
              <a:t>Disinformation</a:t>
            </a:r>
            <a:r>
              <a:rPr lang="en-US" sz="2400">
                <a:latin typeface="Abadi Extra Light" panose="020B0204020104020204" pitchFamily="34" charset="0"/>
              </a:rPr>
              <a:t> is when false information is knowingly shared to cause harm</a:t>
            </a:r>
          </a:p>
          <a:p>
            <a:r>
              <a:rPr lang="en-US" sz="2400" b="1">
                <a:latin typeface="Abadi Extra Light" panose="020B0204020104020204" pitchFamily="34" charset="0"/>
              </a:rPr>
              <a:t> </a:t>
            </a:r>
            <a:r>
              <a:rPr lang="en-US" sz="2400" b="1" err="1">
                <a:latin typeface="Abadi Extra Light" panose="020B0204020104020204" pitchFamily="34" charset="0"/>
              </a:rPr>
              <a:t>Malinformation</a:t>
            </a:r>
            <a:r>
              <a:rPr lang="en-US" sz="2400" b="1">
                <a:latin typeface="Abadi Extra Light" panose="020B0204020104020204" pitchFamily="34" charset="0"/>
              </a:rPr>
              <a:t> </a:t>
            </a:r>
            <a:r>
              <a:rPr lang="en-US" sz="2400">
                <a:latin typeface="Abadi Extra Light" panose="020B0204020104020204" pitchFamily="34" charset="0"/>
              </a:rPr>
              <a:t>is when genuine information is shared to cause harm, often by moving information designed to stay private into the public sphere</a:t>
            </a:r>
          </a:p>
        </p:txBody>
      </p:sp>
      <p:pic>
        <p:nvPicPr>
          <p:cNvPr id="4105" name="Picture 4104">
            <a:extLst>
              <a:ext uri="{FF2B5EF4-FFF2-40B4-BE49-F238E27FC236}">
                <a16:creationId xmlns:a16="http://schemas.microsoft.com/office/drawing/2014/main" id="{AD661026-DE64-47F1-9F88-0847B5FB35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934200" y="1998132"/>
            <a:ext cx="4333632" cy="3521077"/>
          </a:xfrm>
          <a:prstGeom prst="rect">
            <a:avLst/>
          </a:prstGeom>
        </p:spPr>
      </p:pic>
      <p:pic>
        <p:nvPicPr>
          <p:cNvPr id="4098" name="Picture 2" descr="Birds Aren't Real, or Are They? Inside a Gen Z Conspiracy Theory. - The New  York Times">
            <a:extLst>
              <a:ext uri="{FF2B5EF4-FFF2-40B4-BE49-F238E27FC236}">
                <a16:creationId xmlns:a16="http://schemas.microsoft.com/office/drawing/2014/main" id="{79929889-F39B-481E-943F-5DF5AC395D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91" r="3" b="3"/>
          <a:stretch/>
        </p:blipFill>
        <p:spPr bwMode="auto">
          <a:xfrm>
            <a:off x="7066560" y="2132822"/>
            <a:ext cx="4065464" cy="325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4127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1d93b8bd-1dbf-4915-81d5-1211768f65bd" xsi:nil="true"/>
    <_Status xmlns="http://schemas.microsoft.com/sharepoint/v3/fields">Not Started</_Status>
    <TaxCatchAll xmlns="6b67d80f-331f-4b51-b18e-81b8c101c29d" xsi:nil="true"/>
    <lcf76f155ced4ddcb4097134ff3c332f xmlns="1d93b8bd-1dbf-4915-81d5-1211768f65bd">
      <Terms xmlns="http://schemas.microsoft.com/office/infopath/2007/PartnerControls"/>
    </lcf76f155ced4ddcb4097134ff3c332f>
    <Decription xmlns="1d93b8bd-1dbf-4915-81d5-1211768f65b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C1F82E2E0DA94CB4ED56BA3A96B145" ma:contentTypeVersion="80" ma:contentTypeDescription="Create a new document." ma:contentTypeScope="" ma:versionID="da2590b14929a42673adb5faa9a0e1be">
  <xsd:schema xmlns:xsd="http://www.w3.org/2001/XMLSchema" xmlns:xs="http://www.w3.org/2001/XMLSchema" xmlns:p="http://schemas.microsoft.com/office/2006/metadata/properties" xmlns:ns2="http://schemas.microsoft.com/sharepoint/v3/fields" xmlns:ns3="74016bb7-0198-40b3-8381-5acd8052638b" xmlns:ns4="6b67d80f-331f-4b51-b18e-81b8c101c29d" xmlns:ns5="1e61f529-8f22-46c7-a76f-bf56c3f12971" xmlns:ns6="1d93b8bd-1dbf-4915-81d5-1211768f65bd" targetNamespace="http://schemas.microsoft.com/office/2006/metadata/properties" ma:root="true" ma:fieldsID="c70c2bce3b3aed3b0f32d9b0179cd10c" ns2:_="" ns3:_="" ns4:_="" ns5:_="" ns6:_="">
    <xsd:import namespace="http://schemas.microsoft.com/sharepoint/v3/fields"/>
    <xsd:import namespace="74016bb7-0198-40b3-8381-5acd8052638b"/>
    <xsd:import namespace="6b67d80f-331f-4b51-b18e-81b8c101c29d"/>
    <xsd:import namespace="1e61f529-8f22-46c7-a76f-bf56c3f12971"/>
    <xsd:import namespace="1d93b8bd-1dbf-4915-81d5-1211768f65bd"/>
    <xsd:element name="properties">
      <xsd:complexType>
        <xsd:sequence>
          <xsd:element name="documentManagement">
            <xsd:complexType>
              <xsd:all>
                <xsd:element ref="ns2:_Status" minOccurs="0"/>
                <xsd:element ref="ns3:SharedWithUsers" minOccurs="0"/>
                <xsd:element ref="ns4:SharingHintHash" minOccurs="0"/>
                <xsd:element ref="ns4: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6:MediaServiceAutoTags" minOccurs="0"/>
                <xsd:element ref="ns6:MediaServiceEventHashCode" minOccurs="0"/>
                <xsd:element ref="ns6:MediaServiceGenerationTime" minOccurs="0"/>
                <xsd:element ref="ns6:MediaServiceAutoKeyPoints" minOccurs="0"/>
                <xsd:element ref="ns6:MediaServiceKeyPoints" minOccurs="0"/>
                <xsd:element ref="ns6:MediaServiceOCR" minOccurs="0"/>
                <xsd:element ref="ns6:MediaLengthInSeconds" minOccurs="0"/>
                <xsd:element ref="ns6:lcf76f155ced4ddcb4097134ff3c332f" minOccurs="0"/>
                <xsd:element ref="ns4:TaxCatchAll" minOccurs="0"/>
                <xsd:element ref="ns6:MediaServiceLocation" minOccurs="0"/>
                <xsd:element ref="ns6:Decription" minOccurs="0"/>
                <xsd:element ref="ns6:MediaServiceObjectDetectorVersions" minOccurs="0"/>
                <xsd:element ref="ns6:MediaServiceSearchProperties" minOccurs="0"/>
                <xsd:element ref="ns6: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4016bb7-0198-40b3-8381-5acd8052638b"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969a0700-b1b4-47d7-b296-bdc97b93cd20}" ma:internalName="TaxCatchAll" ma:showField="CatchAllData" ma:web="6b67d80f-331f-4b51-b18e-81b8c101c2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d93b8bd-1dbf-4915-81d5-1211768f65b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element name="MediaServiceLocation" ma:index="27" nillable="true" ma:displayName="Location" ma:internalName="MediaServiceLocation" ma:readOnly="true">
      <xsd:simpleType>
        <xsd:restriction base="dms:Text"/>
      </xsd:simpleType>
    </xsd:element>
    <xsd:element name="Decription" ma:index="28" nillable="true" ma:displayName="Decription" ma:format="Dropdown" ma:internalName="Decription">
      <xsd:simpleType>
        <xsd:restriction base="dms:Text">
          <xsd:maxLength value="255"/>
        </xsd:restriction>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BillingMetadata" ma:index="3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02A3AD49-9331-450C-A2FE-6857A4DB38C6}">
  <ds:schemaRefs>
    <ds:schemaRef ds:uri="http://purl.org/dc/dcmitype/"/>
    <ds:schemaRef ds:uri="http://schemas.microsoft.com/office/2006/documentManagement/types"/>
    <ds:schemaRef ds:uri="http://www.w3.org/XML/1998/namespace"/>
    <ds:schemaRef ds:uri="http://schemas.microsoft.com/office/2006/metadata/properties"/>
    <ds:schemaRef ds:uri="16c05727-aa75-4e4a-9b5f-8a80a1165891"/>
    <ds:schemaRef ds:uri="71af3243-3dd4-4a8d-8c0d-dd76da1f02a5"/>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1D0DF97D-C797-4CC5-A269-EF0A167CDADC}"/>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4.xml><?xml version="1.0" encoding="utf-8"?>
<ds:datastoreItem xmlns:ds="http://schemas.openxmlformats.org/officeDocument/2006/customXml" ds:itemID="{215FB260-A0A9-4636-A3E4-8E1A244F59E0}"/>
</file>

<file path=docProps/app.xml><?xml version="1.0" encoding="utf-8"?>
<Properties xmlns="http://schemas.openxmlformats.org/officeDocument/2006/extended-properties" xmlns:vt="http://schemas.openxmlformats.org/officeDocument/2006/docPropsVTypes">
  <TotalTime>1380</TotalTime>
  <Words>5199</Words>
  <Application>Microsoft Macintosh PowerPoint</Application>
  <PresentationFormat>Widescreen</PresentationFormat>
  <Paragraphs>325</Paragraphs>
  <Slides>27</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Abadi</vt:lpstr>
      <vt:lpstr>Abadi Extra Light</vt:lpstr>
      <vt:lpstr>Arial</vt:lpstr>
      <vt:lpstr>Calibri</vt:lpstr>
      <vt:lpstr>Goudy Old Style</vt:lpstr>
      <vt:lpstr>nyt-franklin</vt:lpstr>
      <vt:lpstr>nyt-imperial</vt:lpstr>
      <vt:lpstr>Wingdings</vt:lpstr>
      <vt:lpstr>Wingdings 2</vt:lpstr>
      <vt:lpstr>SlateVTI</vt:lpstr>
      <vt:lpstr>A note for presenters</vt:lpstr>
      <vt:lpstr>Media Literacy</vt:lpstr>
      <vt:lpstr>What is information literacy?</vt:lpstr>
      <vt:lpstr>What is media literacy?</vt:lpstr>
      <vt:lpstr>What’s the library’s role?</vt:lpstr>
      <vt:lpstr>Diving Deeper</vt:lpstr>
      <vt:lpstr>Architecture of the Internet</vt:lpstr>
      <vt:lpstr>Media Landscape and Economics </vt:lpstr>
      <vt:lpstr>Disinformation and Misinformation</vt:lpstr>
      <vt:lpstr>The Role of AI</vt:lpstr>
      <vt:lpstr>Using AI</vt:lpstr>
      <vt:lpstr>How to Spot AI images</vt:lpstr>
      <vt:lpstr>Civics</vt:lpstr>
      <vt:lpstr>Meeting Customers Where They Are! </vt:lpstr>
      <vt:lpstr>At the Reference Desk</vt:lpstr>
      <vt:lpstr>Creating a moment of connection</vt:lpstr>
      <vt:lpstr>Media Literacy &amp; Programming</vt:lpstr>
      <vt:lpstr>Book Clubs, Screenings and Discussions</vt:lpstr>
      <vt:lpstr>Tech Classes</vt:lpstr>
      <vt:lpstr>Getting Creative</vt:lpstr>
      <vt:lpstr>Scenarios</vt:lpstr>
      <vt:lpstr>Scenario: 5G Towers</vt:lpstr>
      <vt:lpstr>Scenario: Disney and drinking age</vt:lpstr>
      <vt:lpstr>Scenario: The Pope’s New Clothes</vt:lpstr>
      <vt:lpstr>Scenario: Medical misinformation</vt:lpstr>
      <vt:lpstr>Scenario: Katy Perry</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Literacy</dc:title>
  <dc:creator>Calvert, Kristen</dc:creator>
  <cp:lastModifiedBy>Kristen Calvert</cp:lastModifiedBy>
  <cp:revision>16</cp:revision>
  <dcterms:created xsi:type="dcterms:W3CDTF">2022-07-26T20:14:01Z</dcterms:created>
  <dcterms:modified xsi:type="dcterms:W3CDTF">2026-03-19T22:12:42Z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0x0101007AC1F82E2E0DA94CB4ED56BA3A96B145</vt:lpwstr>
  </property>
</Properties>
</file>