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 id="2147483661" r:id="rId2"/>
  </p:sldMasterIdLst>
  <p:notesMasterIdLst>
    <p:notesMasterId r:id="rId71"/>
  </p:notesMasterIdLst>
  <p:handoutMasterIdLst>
    <p:handoutMasterId r:id="rId72"/>
  </p:handoutMasterIdLst>
  <p:sldIdLst>
    <p:sldId id="378" r:id="rId3"/>
    <p:sldId id="638" r:id="rId4"/>
    <p:sldId id="699" r:id="rId5"/>
    <p:sldId id="709" r:id="rId6"/>
    <p:sldId id="444" r:id="rId7"/>
    <p:sldId id="707" r:id="rId8"/>
    <p:sldId id="706" r:id="rId9"/>
    <p:sldId id="660" r:id="rId10"/>
    <p:sldId id="659" r:id="rId11"/>
    <p:sldId id="708" r:id="rId12"/>
    <p:sldId id="696" r:id="rId13"/>
    <p:sldId id="645" r:id="rId14"/>
    <p:sldId id="535" r:id="rId15"/>
    <p:sldId id="669" r:id="rId16"/>
    <p:sldId id="666" r:id="rId17"/>
    <p:sldId id="667" r:id="rId18"/>
    <p:sldId id="668" r:id="rId19"/>
    <p:sldId id="663" r:id="rId20"/>
    <p:sldId id="542" r:id="rId21"/>
    <p:sldId id="657" r:id="rId22"/>
    <p:sldId id="697" r:id="rId23"/>
    <p:sldId id="677" r:id="rId24"/>
    <p:sldId id="539" r:id="rId25"/>
    <p:sldId id="554" r:id="rId26"/>
    <p:sldId id="682" r:id="rId27"/>
    <p:sldId id="555" r:id="rId28"/>
    <p:sldId id="574" r:id="rId29"/>
    <p:sldId id="543" r:id="rId30"/>
    <p:sldId id="649" r:id="rId31"/>
    <p:sldId id="672" r:id="rId32"/>
    <p:sldId id="670" r:id="rId33"/>
    <p:sldId id="671" r:id="rId34"/>
    <p:sldId id="545" r:id="rId35"/>
    <p:sldId id="550" r:id="rId36"/>
    <p:sldId id="676" r:id="rId37"/>
    <p:sldId id="556" r:id="rId38"/>
    <p:sldId id="629" r:id="rId39"/>
    <p:sldId id="575" r:id="rId40"/>
    <p:sldId id="576" r:id="rId41"/>
    <p:sldId id="579" r:id="rId42"/>
    <p:sldId id="673" r:id="rId43"/>
    <p:sldId id="582" r:id="rId44"/>
    <p:sldId id="674" r:id="rId45"/>
    <p:sldId id="681" r:id="rId46"/>
    <p:sldId id="680" r:id="rId47"/>
    <p:sldId id="632" r:id="rId48"/>
    <p:sldId id="679" r:id="rId49"/>
    <p:sldId id="705" r:id="rId50"/>
    <p:sldId id="633" r:id="rId51"/>
    <p:sldId id="588" r:id="rId52"/>
    <p:sldId id="650" r:id="rId53"/>
    <p:sldId id="651" r:id="rId54"/>
    <p:sldId id="590" r:id="rId55"/>
    <p:sldId id="688" r:id="rId56"/>
    <p:sldId id="592" r:id="rId57"/>
    <p:sldId id="594" r:id="rId58"/>
    <p:sldId id="635" r:id="rId59"/>
    <p:sldId id="683" r:id="rId60"/>
    <p:sldId id="501" r:id="rId61"/>
    <p:sldId id="636" r:id="rId62"/>
    <p:sldId id="503" r:id="rId63"/>
    <p:sldId id="684" r:id="rId64"/>
    <p:sldId id="698" r:id="rId65"/>
    <p:sldId id="600" r:id="rId66"/>
    <p:sldId id="442" r:id="rId67"/>
    <p:sldId id="616" r:id="rId68"/>
    <p:sldId id="711" r:id="rId69"/>
    <p:sldId id="695" r:id="rId70"/>
  </p:sldIdLst>
  <p:sldSz cx="9144000" cy="6858000" type="screen4x3"/>
  <p:notesSz cx="7019925" cy="930592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75" autoAdjust="0"/>
    <p:restoredTop sz="90548" autoAdjust="0"/>
  </p:normalViewPr>
  <p:slideViewPr>
    <p:cSldViewPr>
      <p:cViewPr>
        <p:scale>
          <a:sx n="75" d="100"/>
          <a:sy n="75" d="100"/>
        </p:scale>
        <p:origin x="-786" y="-72"/>
      </p:cViewPr>
      <p:guideLst>
        <p:guide orient="horz" pos="2160"/>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838"/>
    </p:cViewPr>
  </p:sorterViewPr>
  <p:notesViewPr>
    <p:cSldViewPr>
      <p:cViewPr varScale="1">
        <p:scale>
          <a:sx n="56" d="100"/>
          <a:sy n="56" d="100"/>
        </p:scale>
        <p:origin x="-1806" y="-90"/>
      </p:cViewPr>
      <p:guideLst>
        <p:guide orient="horz" pos="2931"/>
        <p:guide pos="2211"/>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41650" cy="465138"/>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defTabSz="933450">
              <a:defRPr sz="1200"/>
            </a:lvl1pPr>
          </a:lstStyle>
          <a:p>
            <a:endParaRPr lang="en-US"/>
          </a:p>
        </p:txBody>
      </p:sp>
      <p:sp>
        <p:nvSpPr>
          <p:cNvPr id="70659" name="Rectangle 3"/>
          <p:cNvSpPr>
            <a:spLocks noGrp="1" noChangeArrowheads="1"/>
          </p:cNvSpPr>
          <p:nvPr>
            <p:ph type="dt" sz="quarter" idx="1"/>
          </p:nvPr>
        </p:nvSpPr>
        <p:spPr bwMode="auto">
          <a:xfrm>
            <a:off x="3978275" y="0"/>
            <a:ext cx="3041650" cy="465138"/>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algn="r" defTabSz="933450">
              <a:defRPr sz="1200"/>
            </a:lvl1pPr>
          </a:lstStyle>
          <a:p>
            <a:endParaRPr lang="en-US"/>
          </a:p>
        </p:txBody>
      </p:sp>
      <p:sp>
        <p:nvSpPr>
          <p:cNvPr id="70660" name="Rectangle 4"/>
          <p:cNvSpPr>
            <a:spLocks noGrp="1" noChangeArrowheads="1"/>
          </p:cNvSpPr>
          <p:nvPr>
            <p:ph type="ftr" sz="quarter" idx="2"/>
          </p:nvPr>
        </p:nvSpPr>
        <p:spPr bwMode="auto">
          <a:xfrm>
            <a:off x="0" y="8840788"/>
            <a:ext cx="3041650" cy="465137"/>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defTabSz="933450">
              <a:defRPr sz="1200"/>
            </a:lvl1pPr>
          </a:lstStyle>
          <a:p>
            <a:endParaRPr lang="en-US"/>
          </a:p>
        </p:txBody>
      </p:sp>
      <p:sp>
        <p:nvSpPr>
          <p:cNvPr id="70661" name="Rectangle 5"/>
          <p:cNvSpPr>
            <a:spLocks noGrp="1" noChangeArrowheads="1"/>
          </p:cNvSpPr>
          <p:nvPr>
            <p:ph type="sldNum" sz="quarter" idx="3"/>
          </p:nvPr>
        </p:nvSpPr>
        <p:spPr bwMode="auto">
          <a:xfrm>
            <a:off x="3978275" y="8840788"/>
            <a:ext cx="3041650" cy="465137"/>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algn="r" defTabSz="933450">
              <a:defRPr sz="1200"/>
            </a:lvl1pPr>
          </a:lstStyle>
          <a:p>
            <a:fld id="{B60A1D68-1E4C-49AD-ADE0-8A2C69CBDFDA}"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41650" cy="465138"/>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defTabSz="933450">
              <a:defRPr sz="1200">
                <a:latin typeface="Arial" charset="0"/>
              </a:defRPr>
            </a:lvl1pPr>
          </a:lstStyle>
          <a:p>
            <a:endParaRPr lang="en-US"/>
          </a:p>
        </p:txBody>
      </p:sp>
      <p:sp>
        <p:nvSpPr>
          <p:cNvPr id="59395" name="Rectangle 3"/>
          <p:cNvSpPr>
            <a:spLocks noGrp="1" noChangeArrowheads="1"/>
          </p:cNvSpPr>
          <p:nvPr>
            <p:ph type="dt" idx="1"/>
          </p:nvPr>
        </p:nvSpPr>
        <p:spPr bwMode="auto">
          <a:xfrm>
            <a:off x="3976688" y="0"/>
            <a:ext cx="3041650" cy="465138"/>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algn="r" defTabSz="933450">
              <a:defRPr sz="1200">
                <a:latin typeface="Arial" charset="0"/>
              </a:defRPr>
            </a:lvl1pPr>
          </a:lstStyle>
          <a:p>
            <a:endParaRPr lang="en-US"/>
          </a:p>
        </p:txBody>
      </p:sp>
      <p:sp>
        <p:nvSpPr>
          <p:cNvPr id="59396" name="Rectangle 4"/>
          <p:cNvSpPr>
            <a:spLocks noRot="1" noChangeArrowheads="1" noTextEdit="1"/>
          </p:cNvSpPr>
          <p:nvPr>
            <p:ph type="sldImg" idx="2"/>
          </p:nvPr>
        </p:nvSpPr>
        <p:spPr bwMode="auto">
          <a:xfrm>
            <a:off x="1184275" y="698500"/>
            <a:ext cx="4652963" cy="3489325"/>
          </a:xfrm>
          <a:prstGeom prst="rect">
            <a:avLst/>
          </a:prstGeom>
          <a:noFill/>
          <a:ln w="9525">
            <a:solidFill>
              <a:srgbClr val="000000"/>
            </a:solidFill>
            <a:miter lim="800000"/>
            <a:headEnd/>
            <a:tailEnd/>
          </a:ln>
          <a:effectLst/>
        </p:spPr>
      </p:sp>
      <p:sp>
        <p:nvSpPr>
          <p:cNvPr id="59397" name="Rectangle 5"/>
          <p:cNvSpPr>
            <a:spLocks noGrp="1" noChangeArrowheads="1"/>
          </p:cNvSpPr>
          <p:nvPr>
            <p:ph type="body" sz="quarter" idx="3"/>
          </p:nvPr>
        </p:nvSpPr>
        <p:spPr bwMode="auto">
          <a:xfrm>
            <a:off x="701675" y="4419600"/>
            <a:ext cx="5616575" cy="4187825"/>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9398" name="Rectangle 6"/>
          <p:cNvSpPr>
            <a:spLocks noGrp="1" noChangeArrowheads="1"/>
          </p:cNvSpPr>
          <p:nvPr>
            <p:ph type="ftr" sz="quarter" idx="4"/>
          </p:nvPr>
        </p:nvSpPr>
        <p:spPr bwMode="auto">
          <a:xfrm>
            <a:off x="0" y="8839200"/>
            <a:ext cx="3041650" cy="465138"/>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defTabSz="933450">
              <a:defRPr sz="1200">
                <a:latin typeface="Arial" charset="0"/>
              </a:defRPr>
            </a:lvl1pPr>
          </a:lstStyle>
          <a:p>
            <a:endParaRPr lang="en-US"/>
          </a:p>
        </p:txBody>
      </p:sp>
      <p:sp>
        <p:nvSpPr>
          <p:cNvPr id="59399" name="Rectangle 7"/>
          <p:cNvSpPr>
            <a:spLocks noGrp="1" noChangeArrowheads="1"/>
          </p:cNvSpPr>
          <p:nvPr>
            <p:ph type="sldNum" sz="quarter" idx="5"/>
          </p:nvPr>
        </p:nvSpPr>
        <p:spPr bwMode="auto">
          <a:xfrm>
            <a:off x="3976688" y="8839200"/>
            <a:ext cx="3041650" cy="465138"/>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algn="r" defTabSz="933450">
              <a:defRPr sz="1200">
                <a:latin typeface="Arial" charset="0"/>
              </a:defRPr>
            </a:lvl1pPr>
          </a:lstStyle>
          <a:p>
            <a:fld id="{3D86541A-52DE-47D8-AB9D-22FD7ACA487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data.webjunction.org/wj/demo/SLO_demo_final2_Web_Jcomp.html" TargetMode="External"/><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6FB86A-00E8-4ADB-B293-B31800081100}" type="slidenum">
              <a:rPr lang="en-US"/>
              <a:pPr/>
              <a:t>1</a:t>
            </a:fld>
            <a:endParaRPr lang="en-US"/>
          </a:p>
        </p:txBody>
      </p:sp>
      <p:sp>
        <p:nvSpPr>
          <p:cNvPr id="701442" name="Rectangle 2"/>
          <p:cNvSpPr>
            <a:spLocks noRot="1" noChangeArrowheads="1" noTextEdit="1"/>
          </p:cNvSpPr>
          <p:nvPr>
            <p:ph type="sldImg"/>
          </p:nvPr>
        </p:nvSpPr>
        <p:spPr>
          <a:ln/>
        </p:spPr>
      </p:sp>
      <p:sp>
        <p:nvSpPr>
          <p:cNvPr id="70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28B987-5D08-46A3-AEFE-2FD4AD0037F4}" type="slidenum">
              <a:rPr lang="en-US"/>
              <a:pPr/>
              <a:t>24</a:t>
            </a:fld>
            <a:endParaRPr lang="en-US"/>
          </a:p>
        </p:txBody>
      </p:sp>
      <p:sp>
        <p:nvSpPr>
          <p:cNvPr id="764930" name="Rectangle 2"/>
          <p:cNvSpPr>
            <a:spLocks noRot="1" noChangeArrowheads="1" noTextEdit="1"/>
          </p:cNvSpPr>
          <p:nvPr>
            <p:ph type="sldImg"/>
          </p:nvPr>
        </p:nvSpPr>
        <p:spPr>
          <a:ln/>
        </p:spPr>
      </p:sp>
      <p:sp>
        <p:nvSpPr>
          <p:cNvPr id="764931" name="Rectangle 3"/>
          <p:cNvSpPr>
            <a:spLocks noGrp="1" noChangeArrowheads="1"/>
          </p:cNvSpPr>
          <p:nvPr>
            <p:ph type="body" idx="1"/>
          </p:nvPr>
        </p:nvSpPr>
        <p:spPr/>
        <p:txBody>
          <a:bodyPr/>
          <a:lstStyle/>
          <a:p>
            <a:r>
              <a:rPr lang="en-US"/>
              <a:t>Diversity is not just about people different than us. </a:t>
            </a:r>
          </a:p>
          <a:p>
            <a:r>
              <a:rPr lang="en-US"/>
              <a:t>Each person </a:t>
            </a:r>
            <a:r>
              <a:rPr lang="en-US">
                <a:cs typeface="Times New Roman" pitchFamily="18" charset="0"/>
              </a:rPr>
              <a:t>represents an aspect of our diversity as a group.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A465FB-0393-43A9-8BFB-5D69B2FDB610}" type="slidenum">
              <a:rPr lang="en-US"/>
              <a:pPr/>
              <a:t>28</a:t>
            </a:fld>
            <a:endParaRPr lang="en-US"/>
          </a:p>
        </p:txBody>
      </p:sp>
      <p:sp>
        <p:nvSpPr>
          <p:cNvPr id="780290" name="Rectangle 1026"/>
          <p:cNvSpPr>
            <a:spLocks noRot="1" noChangeArrowheads="1" noTextEdit="1"/>
          </p:cNvSpPr>
          <p:nvPr>
            <p:ph type="sldImg"/>
          </p:nvPr>
        </p:nvSpPr>
        <p:spPr>
          <a:ln/>
        </p:spPr>
      </p:sp>
      <p:sp>
        <p:nvSpPr>
          <p:cNvPr id="780291" name="Rectangle 1027"/>
          <p:cNvSpPr>
            <a:spLocks noGrp="1" noChangeArrowheads="1"/>
          </p:cNvSpPr>
          <p:nvPr>
            <p:ph type="body" idx="1"/>
          </p:nvPr>
        </p:nvSpPr>
        <p:spPr/>
        <p:txBody>
          <a:bodyPr/>
          <a:lstStyle/>
          <a:p>
            <a:r>
              <a:rPr lang="en-US"/>
              <a:t>We have used several interviews to gather additional info for this program. </a:t>
            </a:r>
          </a:p>
          <a:p>
            <a:endParaRPr lang="en-US"/>
          </a:p>
          <a:p>
            <a:r>
              <a:rPr lang="en-US"/>
              <a:t>Balance correctional needs to treat all inmates equally with pragmatic strategies to identify informal leaders</a:t>
            </a:r>
          </a:p>
          <a:p>
            <a:endParaRPr lang="en-US"/>
          </a:p>
          <a:p>
            <a:r>
              <a:rPr lang="en-US"/>
              <a:t>Partner with administration to recruit library workers who reflect diversity of the facility </a:t>
            </a:r>
          </a:p>
          <a:p>
            <a:endParaRPr lang="en-US"/>
          </a:p>
          <a:p>
            <a:r>
              <a:rPr lang="en-US"/>
              <a:t>See handout “Potential Community Partners for Correctional Facilities” for more suggestions of community leaders and partners</a:t>
            </a:r>
          </a:p>
          <a:p>
            <a:endParaRPr lang="en-US"/>
          </a:p>
          <a:p>
            <a:r>
              <a:rPr lang="en-US"/>
              <a:t>Look outside prison to find community members who can provide insight into culture and information needs</a:t>
            </a:r>
          </a:p>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7F9437-147B-4DC7-AC9E-24D3018ACF18}" type="slidenum">
              <a:rPr lang="en-US"/>
              <a:pPr/>
              <a:t>29</a:t>
            </a:fld>
            <a:endParaRPr lang="en-US"/>
          </a:p>
        </p:txBody>
      </p:sp>
      <p:sp>
        <p:nvSpPr>
          <p:cNvPr id="691202" name="Rectangle 2"/>
          <p:cNvSpPr>
            <a:spLocks noRot="1" noChangeArrowheads="1" noTextEdit="1"/>
          </p:cNvSpPr>
          <p:nvPr>
            <p:ph type="sldImg"/>
          </p:nvPr>
        </p:nvSpPr>
        <p:spPr>
          <a:ln/>
        </p:spPr>
      </p:sp>
      <p:sp>
        <p:nvSpPr>
          <p:cNvPr id="691203" name="Rectangle 3"/>
          <p:cNvSpPr>
            <a:spLocks noGrp="1" noChangeArrowheads="1"/>
          </p:cNvSpPr>
          <p:nvPr>
            <p:ph type="body" idx="1"/>
          </p:nvPr>
        </p:nvSpPr>
        <p:spPr/>
        <p:txBody>
          <a:bodyPr/>
          <a:lstStyle/>
          <a:p>
            <a:r>
              <a:rPr lang="en-US"/>
              <a:t>Planning--you involve community leaders from beginning</a:t>
            </a:r>
          </a:p>
          <a:p>
            <a:r>
              <a:rPr lang="en-US"/>
              <a:t>get benefit of their expertise</a:t>
            </a:r>
          </a:p>
          <a:p>
            <a:endParaRPr lang="en-US"/>
          </a:p>
          <a:p>
            <a:r>
              <a:rPr lang="en-US"/>
              <a:t>Outreach--showing your willingness to put yourself out there</a:t>
            </a:r>
          </a:p>
          <a:p>
            <a:endParaRPr lang="en-US"/>
          </a:p>
          <a:p>
            <a:r>
              <a:rPr lang="en-US"/>
              <a:t>Marketing--finding out where and how it is most effective to reach Latinos</a:t>
            </a:r>
          </a:p>
          <a:p>
            <a:endParaRPr lang="en-US"/>
          </a:p>
          <a:p>
            <a:r>
              <a:rPr lang="en-US"/>
              <a:t>Evaluation--many standard measures (circulation, number of people at events, etc) may not be impacted for a while. Need to build trust. Community leaders can be a good gauge.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12F507-4597-49B7-B81D-5F814F12A306}" type="slidenum">
              <a:rPr lang="en-US"/>
              <a:pPr/>
              <a:t>33</a:t>
            </a:fld>
            <a:endParaRPr lang="en-US"/>
          </a:p>
        </p:txBody>
      </p:sp>
      <p:sp>
        <p:nvSpPr>
          <p:cNvPr id="492546" name="Rectangle 2"/>
          <p:cNvSpPr>
            <a:spLocks noRot="1" noChangeArrowheads="1" noTextEdit="1"/>
          </p:cNvSpPr>
          <p:nvPr>
            <p:ph type="sldImg"/>
          </p:nvPr>
        </p:nvSpPr>
        <p:spPr>
          <a:ln/>
        </p:spPr>
      </p:sp>
      <p:sp>
        <p:nvSpPr>
          <p:cNvPr id="492547" name="Rectangle 3"/>
          <p:cNvSpPr>
            <a:spLocks noGrp="1" noChangeArrowheads="1"/>
          </p:cNvSpPr>
          <p:nvPr>
            <p:ph type="body" idx="1"/>
          </p:nvPr>
        </p:nvSpPr>
        <p:spPr/>
        <p:txBody>
          <a:bodyPr/>
          <a:lstStyle/>
          <a:p>
            <a:r>
              <a:rPr lang="en-US"/>
              <a:t>Teaching about the library in an informal way</a:t>
            </a:r>
          </a:p>
          <a:p>
            <a:endParaRPr lang="en-US"/>
          </a:p>
          <a:p>
            <a:r>
              <a:rPr lang="en-US"/>
              <a:t>Finding out what is important to community so you can partner/participate</a:t>
            </a:r>
          </a:p>
          <a:p>
            <a:endParaRPr lang="en-US"/>
          </a:p>
          <a:p>
            <a:r>
              <a:rPr lang="en-US"/>
              <a:t>People talk to each other--community leaders will know about you as soon as you get out there</a:t>
            </a:r>
          </a:p>
          <a:p>
            <a:endParaRPr lang="en-US"/>
          </a:p>
          <a:p>
            <a:r>
              <a:rPr lang="en-US"/>
              <a:t>Validation--you are showing respect for their expertise, knowledge</a:t>
            </a:r>
          </a:p>
          <a:p>
            <a:endParaRPr lang="en-US"/>
          </a:p>
          <a:p>
            <a:r>
              <a:rPr lang="en-US"/>
              <a:t>Building trust takes a long time/very personal</a:t>
            </a:r>
          </a:p>
          <a:p>
            <a:endParaRPr lang="en-US"/>
          </a:p>
          <a:p>
            <a:r>
              <a:rPr lang="en-US"/>
              <a:t>People informed about library  can be better supporters</a:t>
            </a:r>
          </a:p>
          <a:p>
            <a:endParaRPr lang="en-US"/>
          </a:p>
          <a:p>
            <a:r>
              <a:rPr lang="en-US"/>
              <a:t>Multiple perspectives--many views and opinions in Latino community. Can give you a broad perspective. </a:t>
            </a:r>
          </a:p>
          <a:p>
            <a:endParaRPr lang="en-US"/>
          </a:p>
          <a:p>
            <a:r>
              <a:rPr lang="en-US"/>
              <a:t>Creativity--ideas from people outside library and facility may be quite different</a:t>
            </a:r>
          </a:p>
          <a:p>
            <a:endParaRPr lang="en-US"/>
          </a:p>
          <a:p>
            <a:r>
              <a:rPr lang="en-US"/>
              <a:t>They can recommend materials for library</a:t>
            </a:r>
          </a:p>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A96601-FE94-434E-A9E1-8D97AA486171}" type="slidenum">
              <a:rPr lang="en-US"/>
              <a:pPr/>
              <a:t>34</a:t>
            </a:fld>
            <a:endParaRPr lang="en-US"/>
          </a:p>
        </p:txBody>
      </p:sp>
      <p:sp>
        <p:nvSpPr>
          <p:cNvPr id="501762" name="Rectangle 2"/>
          <p:cNvSpPr>
            <a:spLocks noRot="1" noChangeArrowheads="1" noTextEdit="1"/>
          </p:cNvSpPr>
          <p:nvPr>
            <p:ph type="sldImg"/>
          </p:nvPr>
        </p:nvSpPr>
        <p:spPr>
          <a:ln/>
        </p:spPr>
      </p:sp>
      <p:sp>
        <p:nvSpPr>
          <p:cNvPr id="501763" name="Rectangle 3"/>
          <p:cNvSpPr>
            <a:spLocks noGrp="1" noChangeArrowheads="1"/>
          </p:cNvSpPr>
          <p:nvPr>
            <p:ph type="body" idx="1"/>
          </p:nvPr>
        </p:nvSpPr>
        <p:spPr/>
        <p:txBody>
          <a:bodyPr/>
          <a:lstStyle/>
          <a:p>
            <a:r>
              <a:rPr lang="en-US"/>
              <a:t>Typically we ask people about the library</a:t>
            </a:r>
          </a:p>
          <a:p>
            <a:r>
              <a:rPr lang="en-US"/>
              <a:t>What can the library do for you?</a:t>
            </a:r>
          </a:p>
          <a:p>
            <a:r>
              <a:rPr lang="en-US"/>
              <a:t>How can we serve you better?</a:t>
            </a:r>
          </a:p>
          <a:p>
            <a:r>
              <a:rPr lang="en-US"/>
              <a:t>What kind of materials should we provide?</a:t>
            </a:r>
          </a:p>
          <a:p>
            <a:endParaRPr lang="en-US"/>
          </a:p>
          <a:p>
            <a:r>
              <a:rPr lang="en-US"/>
              <a:t>To someone who has different understanding of libraries this can be confusing</a:t>
            </a:r>
          </a:p>
          <a:p>
            <a:endParaRPr lang="en-US"/>
          </a:p>
          <a:p>
            <a:r>
              <a:rPr lang="en-US"/>
              <a:t>Very limiting--will say the usual things; what is expected</a:t>
            </a:r>
          </a:p>
          <a:p>
            <a:endParaRPr lang="en-US"/>
          </a:p>
          <a:p>
            <a:r>
              <a:rPr lang="en-US"/>
              <a:t>How do they know what the possibilities are?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F2C23A-E482-49F0-AF6B-1233DAA5E2A2}" type="slidenum">
              <a:rPr lang="en-US"/>
              <a:pPr/>
              <a:t>37</a:t>
            </a:fld>
            <a:endParaRPr lang="en-US"/>
          </a:p>
        </p:txBody>
      </p:sp>
      <p:sp>
        <p:nvSpPr>
          <p:cNvPr id="649218" name="Rectangle 2"/>
          <p:cNvSpPr>
            <a:spLocks noRot="1" noChangeArrowheads="1" noTextEdit="1"/>
          </p:cNvSpPr>
          <p:nvPr>
            <p:ph type="sldImg"/>
          </p:nvPr>
        </p:nvSpPr>
        <p:spPr>
          <a:ln/>
        </p:spPr>
      </p:sp>
      <p:sp>
        <p:nvSpPr>
          <p:cNvPr id="649219" name="Rectangle 3"/>
          <p:cNvSpPr>
            <a:spLocks noGrp="1" noChangeArrowheads="1"/>
          </p:cNvSpPr>
          <p:nvPr>
            <p:ph type="body" idx="1"/>
          </p:nvPr>
        </p:nvSpPr>
        <p:spPr/>
        <p:txBody>
          <a:bodyPr/>
          <a:lstStyle/>
          <a:p>
            <a:r>
              <a:rPr lang="en-US"/>
              <a:t>Don’t be discouraged if your library doesn’t share all these traits!  There are ways to adapt or work towards building these traits.</a:t>
            </a:r>
          </a:p>
          <a:p>
            <a:endParaRPr lang="en-US"/>
          </a:p>
          <a:p>
            <a:r>
              <a:rPr lang="en-US"/>
              <a:t>Case studies of several successful programs in public libraries are available on WebJunction.  </a:t>
            </a:r>
          </a:p>
          <a:p>
            <a:endParaRPr lang="en-US"/>
          </a:p>
          <a:p>
            <a:r>
              <a:rPr lang="en-US"/>
              <a:t>Share your program on the Spanish Language Outreach Discussion Boards, http://webjunction.org/forums/thread.jspa?threadID=6733.</a:t>
            </a:r>
          </a:p>
          <a:p>
            <a:endParaRPr lang="en-US"/>
          </a:p>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59A2A6-C751-42B2-90AC-5ABDA08675D3}" type="slidenum">
              <a:rPr lang="en-US"/>
              <a:pPr/>
              <a:t>38</a:t>
            </a:fld>
            <a:endParaRPr lang="en-US"/>
          </a:p>
        </p:txBody>
      </p:sp>
      <p:sp>
        <p:nvSpPr>
          <p:cNvPr id="668674" name="Rectangle 2"/>
          <p:cNvSpPr>
            <a:spLocks noRot="1" noChangeArrowheads="1" noTextEdit="1"/>
          </p:cNvSpPr>
          <p:nvPr>
            <p:ph type="sldImg"/>
          </p:nvPr>
        </p:nvSpPr>
        <p:spPr>
          <a:ln/>
        </p:spPr>
      </p:sp>
      <p:sp>
        <p:nvSpPr>
          <p:cNvPr id="66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03892F-531E-4921-92EE-728F54663B52}" type="slidenum">
              <a:rPr lang="en-US"/>
              <a:pPr/>
              <a:t>42</a:t>
            </a:fld>
            <a:endParaRPr lang="en-US"/>
          </a:p>
        </p:txBody>
      </p:sp>
      <p:sp>
        <p:nvSpPr>
          <p:cNvPr id="743426" name="Rectangle 2"/>
          <p:cNvSpPr>
            <a:spLocks noRot="1" noChangeArrowheads="1" noTextEdit="1"/>
          </p:cNvSpPr>
          <p:nvPr>
            <p:ph type="sldImg"/>
          </p:nvPr>
        </p:nvSpPr>
        <p:spPr>
          <a:ln/>
        </p:spPr>
      </p:sp>
      <p:sp>
        <p:nvSpPr>
          <p:cNvPr id="743427" name="Rectangle 3"/>
          <p:cNvSpPr>
            <a:spLocks noGrp="1" noChangeArrowheads="1"/>
          </p:cNvSpPr>
          <p:nvPr>
            <p:ph type="body" idx="1"/>
          </p:nvPr>
        </p:nvSpPr>
        <p:spPr/>
        <p:txBody>
          <a:bodyPr/>
          <a:lstStyle/>
          <a:p>
            <a:r>
              <a:rPr lang="en-US"/>
              <a:t>There is a handout for this.</a:t>
            </a:r>
          </a:p>
          <a:p>
            <a:r>
              <a:rPr lang="en-US"/>
              <a:t>Trainer: select at least two Dimensions of Culture and develop a story, or example to illustrate the cultural difference.</a:t>
            </a:r>
          </a:p>
          <a:p>
            <a:r>
              <a:rPr lang="en-US"/>
              <a:t>Recommended for corrections: Sense of self and space, communication and language.</a:t>
            </a:r>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A9257F-F3F2-4806-92C3-CF1F93A52587}" type="slidenum">
              <a:rPr lang="en-US"/>
              <a:pPr/>
              <a:t>46</a:t>
            </a:fld>
            <a:endParaRPr lang="en-US"/>
          </a:p>
        </p:txBody>
      </p:sp>
      <p:sp>
        <p:nvSpPr>
          <p:cNvPr id="657410" name="Rectangle 2"/>
          <p:cNvSpPr>
            <a:spLocks noRot="1" noChangeArrowheads="1" noTextEdit="1"/>
          </p:cNvSpPr>
          <p:nvPr>
            <p:ph type="sldImg"/>
          </p:nvPr>
        </p:nvSpPr>
        <p:spPr>
          <a:ln/>
        </p:spPr>
      </p:sp>
      <p:sp>
        <p:nvSpPr>
          <p:cNvPr id="657411" name="Rectangle 3"/>
          <p:cNvSpPr>
            <a:spLocks noGrp="1" noChangeArrowheads="1"/>
          </p:cNvSpPr>
          <p:nvPr>
            <p:ph type="body" idx="1"/>
          </p:nvPr>
        </p:nvSpPr>
        <p:spPr/>
        <p:txBody>
          <a:bodyPr/>
          <a:lstStyle/>
          <a:p>
            <a:pPr marL="228600" indent="-228600"/>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2B3B3B-37BF-4F11-8660-91D545EF2E11}" type="slidenum">
              <a:rPr lang="en-US"/>
              <a:pPr/>
              <a:t>47</a:t>
            </a:fld>
            <a:endParaRPr lang="en-US"/>
          </a:p>
        </p:txBody>
      </p:sp>
      <p:sp>
        <p:nvSpPr>
          <p:cNvPr id="863234" name="Rectangle 2"/>
          <p:cNvSpPr>
            <a:spLocks noRot="1" noChangeArrowheads="1" noTextEdit="1"/>
          </p:cNvSpPr>
          <p:nvPr>
            <p:ph type="sldImg"/>
          </p:nvPr>
        </p:nvSpPr>
        <p:spPr>
          <a:ln/>
        </p:spPr>
      </p:sp>
      <p:sp>
        <p:nvSpPr>
          <p:cNvPr id="863235" name="Rectangle 3"/>
          <p:cNvSpPr>
            <a:spLocks noGrp="1" noChangeArrowheads="1"/>
          </p:cNvSpPr>
          <p:nvPr>
            <p:ph type="body" idx="1"/>
          </p:nvPr>
        </p:nvSpPr>
        <p:spPr/>
        <p:txBody>
          <a:bodyPr/>
          <a:lstStyle/>
          <a:p>
            <a:r>
              <a:rPr lang="en-US"/>
              <a:t>See “Resources for Serving Incarcerated Spanish Speakers for Library Staff” in your handout packet.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5912E9-07FF-4C16-8552-2B1647882BEF}" type="slidenum">
              <a:rPr lang="en-US"/>
              <a:pPr/>
              <a:t>2</a:t>
            </a:fld>
            <a:endParaRPr lang="en-US"/>
          </a:p>
        </p:txBody>
      </p:sp>
      <p:sp>
        <p:nvSpPr>
          <p:cNvPr id="674818" name="Rectangle 2"/>
          <p:cNvSpPr>
            <a:spLocks noRot="1" noChangeArrowheads="1" noTextEdit="1"/>
          </p:cNvSpPr>
          <p:nvPr>
            <p:ph type="sldImg"/>
          </p:nvPr>
        </p:nvSpPr>
        <p:spPr>
          <a:ln/>
        </p:spPr>
      </p:sp>
      <p:sp>
        <p:nvSpPr>
          <p:cNvPr id="674819" name="Rectangle 3"/>
          <p:cNvSpPr>
            <a:spLocks noGrp="1" noChangeArrowheads="1"/>
          </p:cNvSpPr>
          <p:nvPr>
            <p:ph type="body" idx="1"/>
          </p:nvPr>
        </p:nvSpPr>
        <p:spPr/>
        <p:txBody>
          <a:bodyPr/>
          <a:lstStyle/>
          <a:p>
            <a:r>
              <a:rPr lang="en-US"/>
              <a:t>With funding from the Bill &amp; Melinda Gates Foundation, WebJunction launched in 2004.  </a:t>
            </a:r>
          </a:p>
          <a:p>
            <a:r>
              <a:rPr lang="en-US"/>
              <a:t>Additional funding from the Gates Foundation has made it possible to extend the program to the rest of the country.</a:t>
            </a:r>
          </a:p>
          <a:p>
            <a:endParaRPr lang="en-US"/>
          </a:p>
          <a:p>
            <a:r>
              <a:rPr lang="en-US"/>
              <a:t>WebJunction is an online community of libraries and other agencies sharing knowledge and experience to provide the broadest public access to information technology. WebJunction serves as the nexus for a growing online community of interest focused on serving the needs of Spanish-speaking patrons.</a:t>
            </a:r>
          </a:p>
          <a:p>
            <a:endParaRPr lang="en-US"/>
          </a:p>
          <a:p>
            <a:r>
              <a:rPr lang="en-US"/>
              <a:t>In the early 1990s, the term “digital divide” was coined to describe the growing gap between the technology haves and have-nots.  This gap in the use of information technology has been attributed largely to socio-economic factors of race, income, education, and geography.</a:t>
            </a:r>
          </a:p>
          <a:p>
            <a:endParaRPr lang="en-US"/>
          </a:p>
          <a:p>
            <a:r>
              <a:rPr lang="en-US"/>
              <a:t>In the report, “Toward Equality of Access: The Role of Public Libraries in Addressing the Digital Divide,” the Bill &amp; Melinda Gates Foundation notes that despite gains in internet usage among all groups in the 90’s, traditionally disadvantaged groups continue to be less likely to have the access and skills to effectively use computers and the internet. </a:t>
            </a:r>
          </a:p>
          <a:p>
            <a:endParaRPr lang="en-US"/>
          </a:p>
          <a:p>
            <a:r>
              <a:rPr lang="en-US"/>
              <a:t>Given the increase in the Hispanic/Latino population and the digital divide confronting the population, the need for greater access and skills is important challenge facing the Spanish-speaking community today.  Libraries are in a unique position to help meet this challenge by providing skills training and increased access.</a:t>
            </a:r>
          </a:p>
          <a:p>
            <a:endParaRPr lang="en-US"/>
          </a:p>
          <a:p>
            <a:r>
              <a:rPr lang="en-US"/>
              <a:t>WebJunction's Spanish Language Outreach Program helps equip local library staff with knowledge and resources to reach out to Spanish speakers in their communities and increase their access to technology.   The program's workshops provide library staff with information about proven marketing techniques, understanding cultural differences, providing technology training, and partnering with local community organizations serving Spanish speakers.  You can read more about the program, http://webjunction.org/do/DisplayContent?id=12098.</a:t>
            </a:r>
          </a:p>
          <a:p>
            <a:endParaRPr lang="en-US"/>
          </a:p>
          <a:p>
            <a:r>
              <a:rPr lang="en-US"/>
              <a:t>The “Toward Equality of Access” report is available on WebJunction.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C28498-4E0D-43F6-B5B9-13B4B752E5A8}" type="slidenum">
              <a:rPr lang="en-US"/>
              <a:pPr/>
              <a:t>48</a:t>
            </a:fld>
            <a:endParaRPr lang="en-US"/>
          </a:p>
        </p:txBody>
      </p:sp>
      <p:sp>
        <p:nvSpPr>
          <p:cNvPr id="868354" name="Rectangle 2"/>
          <p:cNvSpPr>
            <a:spLocks noRot="1" noChangeArrowheads="1" noTextEdit="1"/>
          </p:cNvSpPr>
          <p:nvPr>
            <p:ph type="sldImg"/>
          </p:nvPr>
        </p:nvSpPr>
        <p:spPr>
          <a:ln/>
        </p:spPr>
      </p:sp>
      <p:sp>
        <p:nvSpPr>
          <p:cNvPr id="868355" name="Rectangle 3"/>
          <p:cNvSpPr>
            <a:spLocks noGrp="1" noChangeArrowheads="1"/>
          </p:cNvSpPr>
          <p:nvPr>
            <p:ph type="body" idx="1"/>
          </p:nvPr>
        </p:nvSpPr>
        <p:spPr/>
        <p:txBody>
          <a:bodyPr/>
          <a:lstStyle/>
          <a:p>
            <a:r>
              <a:rPr lang="en-US"/>
              <a:t>*For inmates wanting to communicate with Spanish speakers</a:t>
            </a:r>
          </a:p>
          <a:p>
            <a:r>
              <a:rPr lang="en-US"/>
              <a:t>This is by no means a complete list.  It is important to understand your patrons in order to develop relevant collections.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4F6336-4C6A-442F-B096-FE7D8E565E04}" type="slidenum">
              <a:rPr lang="en-US"/>
              <a:pPr/>
              <a:t>49</a:t>
            </a:fld>
            <a:endParaRPr lang="en-US"/>
          </a:p>
        </p:txBody>
      </p:sp>
      <p:sp>
        <p:nvSpPr>
          <p:cNvPr id="670722" name="Rectangle 2"/>
          <p:cNvSpPr>
            <a:spLocks noRot="1" noChangeArrowheads="1" noTextEdit="1"/>
          </p:cNvSpPr>
          <p:nvPr>
            <p:ph type="sldImg"/>
          </p:nvPr>
        </p:nvSpPr>
        <p:spPr>
          <a:ln/>
        </p:spPr>
      </p:sp>
      <p:sp>
        <p:nvSpPr>
          <p:cNvPr id="670723" name="Rectangle 3"/>
          <p:cNvSpPr>
            <a:spLocks noGrp="1" noChangeArrowheads="1"/>
          </p:cNvSpPr>
          <p:nvPr>
            <p:ph type="body" idx="1"/>
          </p:nvPr>
        </p:nvSpPr>
        <p:spPr/>
        <p:txBody>
          <a:bodyPr/>
          <a:lstStyle/>
          <a:p>
            <a:r>
              <a:rPr lang="en-US"/>
              <a:t>This slide is the conclusion to the Services module.  Trainer can use this slide to highlight that these steps are covered in the outreach action plan.  At the bullet point about Marketing, trainers can indicate that Marketing is the next module in the curriculum.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FF53B7-E7EB-44B1-8DDF-197F101194D7}" type="slidenum">
              <a:rPr lang="en-US"/>
              <a:pPr/>
              <a:t>51</a:t>
            </a:fld>
            <a:endParaRPr lang="en-US"/>
          </a:p>
        </p:txBody>
      </p:sp>
      <p:sp>
        <p:nvSpPr>
          <p:cNvPr id="693250" name="Rectangle 1026"/>
          <p:cNvSpPr>
            <a:spLocks noRot="1" noChangeArrowheads="1" noTextEdit="1"/>
          </p:cNvSpPr>
          <p:nvPr>
            <p:ph type="sldImg"/>
          </p:nvPr>
        </p:nvSpPr>
        <p:spPr>
          <a:ln/>
        </p:spPr>
      </p:sp>
      <p:sp>
        <p:nvSpPr>
          <p:cNvPr id="693251" name="Rectangle 1027"/>
          <p:cNvSpPr>
            <a:spLocks noGrp="1" noChangeArrowheads="1"/>
          </p:cNvSpPr>
          <p:nvPr>
            <p:ph type="body" idx="1"/>
          </p:nvPr>
        </p:nvSpPr>
        <p:spPr/>
        <p:txBody>
          <a:bodyPr/>
          <a:lstStyle/>
          <a:p>
            <a:r>
              <a:rPr lang="en-US"/>
              <a:t>This is why it is so important to use word-of-mouth marketing</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EF93F5-7819-4006-864B-46D37BFE73DF}" type="slidenum">
              <a:rPr lang="en-US"/>
              <a:pPr/>
              <a:t>52</a:t>
            </a:fld>
            <a:endParaRPr lang="en-US"/>
          </a:p>
        </p:txBody>
      </p:sp>
      <p:sp>
        <p:nvSpPr>
          <p:cNvPr id="695298" name="Rectangle 2"/>
          <p:cNvSpPr>
            <a:spLocks noRot="1" noChangeArrowheads="1" noTextEdit="1"/>
          </p:cNvSpPr>
          <p:nvPr>
            <p:ph type="sldImg"/>
          </p:nvPr>
        </p:nvSpPr>
        <p:spPr>
          <a:ln/>
        </p:spPr>
      </p:sp>
      <p:sp>
        <p:nvSpPr>
          <p:cNvPr id="69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27E8C6-7EA7-43B7-94B3-325F682FAC8E}" type="slidenum">
              <a:rPr lang="en-US"/>
              <a:pPr/>
              <a:t>53</a:t>
            </a:fld>
            <a:endParaRPr lang="en-US"/>
          </a:p>
        </p:txBody>
      </p:sp>
      <p:sp>
        <p:nvSpPr>
          <p:cNvPr id="573442" name="Rectangle 2"/>
          <p:cNvSpPr>
            <a:spLocks noRot="1" noChangeArrowheads="1" noTextEdit="1"/>
          </p:cNvSpPr>
          <p:nvPr>
            <p:ph type="sldImg"/>
          </p:nvPr>
        </p:nvSpPr>
        <p:spPr>
          <a:ln/>
        </p:spPr>
      </p:sp>
      <p:sp>
        <p:nvSpPr>
          <p:cNvPr id="573443" name="Rectangle 3"/>
          <p:cNvSpPr>
            <a:spLocks noGrp="1" noChangeArrowheads="1"/>
          </p:cNvSpPr>
          <p:nvPr>
            <p:ph type="body" idx="1"/>
          </p:nvPr>
        </p:nvSpPr>
        <p:spPr/>
        <p:txBody>
          <a:bodyPr/>
          <a:lstStyle/>
          <a:p>
            <a:r>
              <a:rPr lang="en-US"/>
              <a:t>Opinion leaders= community leaders</a:t>
            </a:r>
          </a:p>
          <a:p>
            <a:endParaRPr lang="en-US"/>
          </a:p>
          <a:p>
            <a:r>
              <a:rPr lang="en-US"/>
              <a:t>Social network--they are your introduction to the network</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75C254-547D-4C01-A8B4-8B030198516F}" type="slidenum">
              <a:rPr lang="en-US"/>
              <a:pPr/>
              <a:t>54</a:t>
            </a:fld>
            <a:endParaRPr lang="en-US"/>
          </a:p>
        </p:txBody>
      </p:sp>
      <p:sp>
        <p:nvSpPr>
          <p:cNvPr id="864258" name="Rectangle 2"/>
          <p:cNvSpPr>
            <a:spLocks noRot="1" noChangeArrowheads="1" noTextEdit="1"/>
          </p:cNvSpPr>
          <p:nvPr>
            <p:ph type="sldImg"/>
          </p:nvPr>
        </p:nvSpPr>
        <p:spPr>
          <a:ln/>
        </p:spPr>
      </p:sp>
      <p:sp>
        <p:nvSpPr>
          <p:cNvPr id="864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D0171D-CF69-47F0-949B-3F4D2103DD05}" type="slidenum">
              <a:rPr lang="en-US"/>
              <a:pPr/>
              <a:t>55</a:t>
            </a:fld>
            <a:endParaRPr lang="en-US"/>
          </a:p>
        </p:txBody>
      </p:sp>
      <p:sp>
        <p:nvSpPr>
          <p:cNvPr id="577538" name="Rectangle 2"/>
          <p:cNvSpPr>
            <a:spLocks noRot="1" noChangeArrowheads="1" noTextEdit="1"/>
          </p:cNvSpPr>
          <p:nvPr>
            <p:ph type="sldImg"/>
          </p:nvPr>
        </p:nvSpPr>
        <p:spPr>
          <a:ln/>
        </p:spPr>
      </p:sp>
      <p:sp>
        <p:nvSpPr>
          <p:cNvPr id="577539" name="Rectangle 3"/>
          <p:cNvSpPr>
            <a:spLocks noGrp="1" noChangeArrowheads="1"/>
          </p:cNvSpPr>
          <p:nvPr>
            <p:ph type="body" idx="1"/>
          </p:nvPr>
        </p:nvSpPr>
        <p:spPr/>
        <p:txBody>
          <a:bodyPr/>
          <a:lstStyle/>
          <a:p>
            <a:pPr lvl="1"/>
            <a:r>
              <a:rPr lang="en-US"/>
              <a:t>Points of contact:</a:t>
            </a:r>
          </a:p>
          <a:p>
            <a:pPr lvl="1"/>
            <a:r>
              <a:rPr lang="en-US"/>
              <a:t>Inmate library clerks</a:t>
            </a:r>
          </a:p>
          <a:p>
            <a:pPr lvl="1"/>
            <a:r>
              <a:rPr lang="en-US"/>
              <a:t>Library patrons</a:t>
            </a:r>
          </a:p>
          <a:p>
            <a:pPr lvl="1"/>
            <a:r>
              <a:rPr lang="en-US"/>
              <a:t>Unit staff</a:t>
            </a:r>
          </a:p>
          <a:p>
            <a:pPr lvl="1"/>
            <a:r>
              <a:rPr lang="en-US"/>
              <a:t>ESL teachers</a:t>
            </a:r>
          </a:p>
          <a:p>
            <a:pPr lvl="1"/>
            <a:r>
              <a:rPr lang="en-US"/>
              <a:t>Administration</a:t>
            </a:r>
          </a:p>
          <a:p>
            <a:pPr lvl="1"/>
            <a:r>
              <a:rPr lang="en-US"/>
              <a:t>Closed circuit television</a:t>
            </a:r>
          </a:p>
          <a:p>
            <a:pPr lvl="1"/>
            <a:r>
              <a:rPr lang="en-US"/>
              <a:t>Newsletter</a:t>
            </a:r>
          </a:p>
          <a:p>
            <a:pPr lvl="1"/>
            <a:r>
              <a:rPr lang="en-US"/>
              <a:t>Counselors and health practitioners</a:t>
            </a:r>
          </a:p>
          <a:p>
            <a:pPr lvl="1"/>
            <a:r>
              <a:rPr lang="en-US"/>
              <a:t>Volunteers working with prison populations</a:t>
            </a:r>
          </a:p>
          <a:p>
            <a:pPr lvl="1"/>
            <a:r>
              <a:rPr lang="en-US"/>
              <a:t>More?  Share your ideas here, http://webjunction.org/forums/thread.jspa?threadID=6733</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9DDCD3-D4E1-490D-BF7A-DEDF12076F42}" type="slidenum">
              <a:rPr lang="en-US"/>
              <a:pPr/>
              <a:t>56</a:t>
            </a:fld>
            <a:endParaRPr lang="en-US"/>
          </a:p>
        </p:txBody>
      </p:sp>
      <p:sp>
        <p:nvSpPr>
          <p:cNvPr id="581634" name="Rectangle 1026"/>
          <p:cNvSpPr>
            <a:spLocks noRot="1" noChangeArrowheads="1" noTextEdit="1"/>
          </p:cNvSpPr>
          <p:nvPr>
            <p:ph type="sldImg"/>
          </p:nvPr>
        </p:nvSpPr>
        <p:spPr>
          <a:ln/>
        </p:spPr>
      </p:sp>
      <p:sp>
        <p:nvSpPr>
          <p:cNvPr id="581635" name="Rectangle 1027"/>
          <p:cNvSpPr>
            <a:spLocks noGrp="1" noChangeArrowheads="1"/>
          </p:cNvSpPr>
          <p:nvPr>
            <p:ph type="body" idx="1"/>
          </p:nvPr>
        </p:nvSpPr>
        <p:spPr/>
        <p:txBody>
          <a:bodyPr/>
          <a:lstStyle/>
          <a:p>
            <a:r>
              <a:rPr lang="en-US"/>
              <a:t>Use color--Latinos are not attracted to beige or off white</a:t>
            </a:r>
          </a:p>
          <a:p>
            <a:endParaRPr lang="en-US"/>
          </a:p>
          <a:p>
            <a:r>
              <a:rPr lang="en-US"/>
              <a:t>Language--Texas use of English/Spanish combined much more acceptable.</a:t>
            </a:r>
          </a:p>
          <a:p>
            <a:endParaRPr lang="en-US"/>
          </a:p>
          <a:p>
            <a:r>
              <a:rPr lang="en-US"/>
              <a:t>Basics--don’t try to do everything in one publication/brochures</a:t>
            </a:r>
          </a:p>
          <a:p>
            <a:endParaRPr lang="en-US"/>
          </a:p>
          <a:p>
            <a:r>
              <a:rPr lang="en-US"/>
              <a:t>Get several viewpoints. Seek common ground. Aim for what is understandable to community.</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7ECA7F-9A7D-4B33-9815-045E05CDA4F8}" type="slidenum">
              <a:rPr lang="en-US"/>
              <a:pPr/>
              <a:t>57</a:t>
            </a:fld>
            <a:endParaRPr lang="en-US"/>
          </a:p>
        </p:txBody>
      </p:sp>
      <p:sp>
        <p:nvSpPr>
          <p:cNvPr id="865282" name="Rectangle 2"/>
          <p:cNvSpPr>
            <a:spLocks noRot="1" noChangeArrowheads="1" noTextEdit="1"/>
          </p:cNvSpPr>
          <p:nvPr>
            <p:ph type="sldImg"/>
          </p:nvPr>
        </p:nvSpPr>
        <p:spPr>
          <a:ln/>
        </p:spPr>
      </p:sp>
      <p:sp>
        <p:nvSpPr>
          <p:cNvPr id="865283" name="Rectangle 3"/>
          <p:cNvSpPr>
            <a:spLocks noGrp="1" noChangeArrowheads="1"/>
          </p:cNvSpPr>
          <p:nvPr>
            <p:ph type="body" idx="1"/>
          </p:nvPr>
        </p:nvSpPr>
        <p:spPr/>
        <p:txBody>
          <a:bodyPr/>
          <a:lstStyle/>
          <a:p>
            <a:r>
              <a:rPr lang="en-US"/>
              <a:t>While many of you may understand that awareness of the library is high in your facility, you still may not be reaching everyone.  It is important to keep in mind that not everyone enters the facility with the same awareness of library service, and if the inmate is Spanish speaker, then they may not feel there is anything in the library for them</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F17ADB-D62E-4D80-B63F-2979A947F97E}" type="slidenum">
              <a:rPr lang="en-US"/>
              <a:pPr/>
              <a:t>60</a:t>
            </a:fld>
            <a:endParaRPr lang="en-US"/>
          </a:p>
        </p:txBody>
      </p:sp>
      <p:sp>
        <p:nvSpPr>
          <p:cNvPr id="671746" name="Rectangle 2"/>
          <p:cNvSpPr>
            <a:spLocks noRot="1" noChangeArrowheads="1" noTextEdit="1"/>
          </p:cNvSpPr>
          <p:nvPr>
            <p:ph type="sldImg"/>
          </p:nvPr>
        </p:nvSpPr>
        <p:spPr>
          <a:ln/>
        </p:spPr>
      </p:sp>
      <p:sp>
        <p:nvSpPr>
          <p:cNvPr id="671747" name="Rectangle 3"/>
          <p:cNvSpPr>
            <a:spLocks noGrp="1" noChangeArrowheads="1"/>
          </p:cNvSpPr>
          <p:nvPr>
            <p:ph type="body" idx="1"/>
          </p:nvPr>
        </p:nvSpPr>
        <p:spPr/>
        <p:txBody>
          <a:bodyPr/>
          <a:lstStyle/>
          <a:p>
            <a:pPr marL="228600" indent="-228600"/>
            <a:r>
              <a:rPr lang="en-US"/>
              <a:t>Trainers should give examples of how to implement each of these steps</a:t>
            </a:r>
          </a:p>
          <a:p>
            <a:pPr marL="228600" indent="-228600">
              <a:buFontTx/>
              <a:buAutoNum type="arabicPeriod"/>
            </a:pPr>
            <a:r>
              <a:rPr lang="en-US"/>
              <a:t>Determine community needs &amp; prioritize – community leader interviews, focus groups, </a:t>
            </a:r>
          </a:p>
          <a:p>
            <a:pPr marL="228600" indent="-228600">
              <a:buFontTx/>
              <a:buAutoNum type="arabicPeriod"/>
            </a:pPr>
            <a:r>
              <a:rPr lang="en-US"/>
              <a:t>Determine target audience – community leaders and demographics</a:t>
            </a:r>
          </a:p>
          <a:p>
            <a:pPr marL="228600" indent="-228600">
              <a:buFontTx/>
              <a:buAutoNum type="arabicPeriod"/>
            </a:pPr>
            <a:r>
              <a:rPr lang="en-US"/>
              <a:t>Consider potential partnerships – community leaders</a:t>
            </a:r>
          </a:p>
          <a:p>
            <a:pPr marL="228600" indent="-228600">
              <a:buFontTx/>
              <a:buAutoNum type="arabicPeriod"/>
            </a:pPr>
            <a:r>
              <a:rPr lang="en-US"/>
              <a:t>Develop action steps</a:t>
            </a:r>
          </a:p>
          <a:p>
            <a:pPr marL="228600" indent="-228600">
              <a:buFontTx/>
              <a:buAutoNum type="arabicPeriod"/>
            </a:pPr>
            <a:r>
              <a:rPr lang="en-US"/>
              <a:t>Marketing services – word of mouth, ethnic media, developing marketing materials in Spanish and distributing and key locations</a:t>
            </a:r>
          </a:p>
          <a:p>
            <a:pPr marL="228600" indent="-228600">
              <a:buFontTx/>
              <a:buAutoNum type="arabicPeriod"/>
            </a:pPr>
            <a:r>
              <a:rPr lang="en-US"/>
              <a:t>Evaluate – it is important to collect stories and examples as well as data!  Evaluation is key for making the case to the community and administration.  Develop instruments such as surveys in Spanish. For more resources on evaluating outreach services, see the SLO online course</a:t>
            </a:r>
          </a:p>
          <a:p>
            <a:pPr marL="228600" indent="-228600">
              <a:buFontTx/>
              <a:buAutoNum type="arabicPeriod"/>
            </a:pPr>
            <a:endParaRPr lang="en-US"/>
          </a:p>
          <a:p>
            <a:pPr marL="228600" indent="-228600"/>
            <a:r>
              <a:rPr lang="en-US"/>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FE19F8-8E20-4A70-B5E4-F9B4054A483E}" type="slidenum">
              <a:rPr lang="en-US"/>
              <a:pPr/>
              <a:t>5</a:t>
            </a:fld>
            <a:endParaRPr lang="en-US"/>
          </a:p>
        </p:txBody>
      </p:sp>
      <p:sp>
        <p:nvSpPr>
          <p:cNvPr id="332802" name="Rectangle 2"/>
          <p:cNvSpPr>
            <a:spLocks noRot="1" noChangeArrowheads="1" noTextEdit="1"/>
          </p:cNvSpPr>
          <p:nvPr>
            <p:ph type="sldImg"/>
          </p:nvPr>
        </p:nvSpPr>
        <p:spPr>
          <a:ln/>
        </p:spPr>
      </p:sp>
      <p:sp>
        <p:nvSpPr>
          <p:cNvPr id="332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555F91-C69B-4D33-8362-CB9E00BE182A}" type="slidenum">
              <a:rPr lang="en-US"/>
              <a:pPr/>
              <a:t>61</a:t>
            </a:fld>
            <a:endParaRPr lang="en-US"/>
          </a:p>
        </p:txBody>
      </p:sp>
      <p:sp>
        <p:nvSpPr>
          <p:cNvPr id="666626" name="Rectangle 2050"/>
          <p:cNvSpPr>
            <a:spLocks noRot="1" noChangeArrowheads="1" noTextEdit="1"/>
          </p:cNvSpPr>
          <p:nvPr>
            <p:ph type="sldImg"/>
          </p:nvPr>
        </p:nvSpPr>
        <p:spPr>
          <a:ln/>
        </p:spPr>
      </p:sp>
      <p:sp>
        <p:nvSpPr>
          <p:cNvPr id="666627" name="Rectangle 2051"/>
          <p:cNvSpPr>
            <a:spLocks noGrp="1" noChangeArrowheads="1"/>
          </p:cNvSpPr>
          <p:nvPr>
            <p:ph type="body" idx="1"/>
          </p:nvPr>
        </p:nvSpPr>
        <p:spPr/>
        <p:txBody>
          <a:bodyPr/>
          <a:lstStyle/>
          <a:p>
            <a:r>
              <a:rPr lang="en-US"/>
              <a:t>The suggested outreach activities list was developed to provide participants with ideas for possible outreach services.  The list is available on WJ and contains hyperlinks to specific resources for implementing outreach activities (i.e. signage resources, online diversity classes, computer curriculum, etc).  Activities are listed for each of the modules we have focused on today: reaching out, services, marketing, and planning.  </a:t>
            </a:r>
          </a:p>
          <a:p>
            <a:r>
              <a:rPr lang="en-US"/>
              <a:t>We realize that some libraries are just beginning their outreach efforts while other libraries are looking for ways to enhance or improve on the services they are currently offering to Spanish speakers.  Therefore the suggested activities are broken out into three levels: getting started, involving the community, &amp; working together.  Participants can choose activities at any level but in general the levels indicate a progression in the level of complexity.</a:t>
            </a:r>
          </a:p>
          <a:p>
            <a:r>
              <a:rPr lang="en-US"/>
              <a:t>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875243-0D54-412B-892E-BC75AE71A607}" type="slidenum">
              <a:rPr lang="en-US"/>
              <a:pPr/>
              <a:t>62</a:t>
            </a:fld>
            <a:endParaRPr lang="en-US"/>
          </a:p>
        </p:txBody>
      </p:sp>
      <p:sp>
        <p:nvSpPr>
          <p:cNvPr id="880642" name="Rectangle 2"/>
          <p:cNvSpPr>
            <a:spLocks noRot="1" noChangeArrowheads="1" noTextEdit="1"/>
          </p:cNvSpPr>
          <p:nvPr>
            <p:ph type="sldImg"/>
          </p:nvPr>
        </p:nvSpPr>
        <p:spPr>
          <a:ln/>
        </p:spPr>
      </p:sp>
      <p:sp>
        <p:nvSpPr>
          <p:cNvPr id="880643" name="Rectangle 3"/>
          <p:cNvSpPr>
            <a:spLocks noGrp="1" noChangeArrowheads="1"/>
          </p:cNvSpPr>
          <p:nvPr>
            <p:ph type="body" idx="1"/>
          </p:nvPr>
        </p:nvSpPr>
        <p:spPr/>
        <p:txBody>
          <a:bodyPr/>
          <a:lstStyle/>
          <a:p>
            <a:r>
              <a:rPr lang="en-US"/>
              <a:t>Will be a live link when curriculum is published.</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301AD6-DB18-4BFB-BF59-D18F5F1DFE01}" type="slidenum">
              <a:rPr lang="en-US"/>
              <a:pPr/>
              <a:t>65</a:t>
            </a:fld>
            <a:endParaRPr lang="en-US"/>
          </a:p>
        </p:txBody>
      </p:sp>
      <p:sp>
        <p:nvSpPr>
          <p:cNvPr id="328706" name="Rectangle 2"/>
          <p:cNvSpPr>
            <a:spLocks noRot="1" noChangeArrowheads="1" noTextEdit="1"/>
          </p:cNvSpPr>
          <p:nvPr>
            <p:ph type="sldImg"/>
          </p:nvPr>
        </p:nvSpPr>
        <p:spPr>
          <a:ln/>
        </p:spPr>
      </p:sp>
      <p:sp>
        <p:nvSpPr>
          <p:cNvPr id="328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1C7F59-07AB-4411-AA02-976B7ED4D704}" type="slidenum">
              <a:rPr lang="en-US"/>
              <a:pPr/>
              <a:t>66</a:t>
            </a:fld>
            <a:endParaRPr lang="en-US"/>
          </a:p>
        </p:txBody>
      </p:sp>
      <p:sp>
        <p:nvSpPr>
          <p:cNvPr id="620546" name="Rectangle 2"/>
          <p:cNvSpPr>
            <a:spLocks noRot="1" noChangeArrowheads="1" noTextEdit="1"/>
          </p:cNvSpPr>
          <p:nvPr>
            <p:ph type="sldImg"/>
          </p:nvPr>
        </p:nvSpPr>
        <p:spPr>
          <a:ln/>
        </p:spPr>
      </p:sp>
      <p:sp>
        <p:nvSpPr>
          <p:cNvPr id="620547" name="Rectangle 3"/>
          <p:cNvSpPr>
            <a:spLocks noGrp="1" noChangeArrowheads="1"/>
          </p:cNvSpPr>
          <p:nvPr>
            <p:ph type="body" idx="1"/>
          </p:nvPr>
        </p:nvSpPr>
        <p:spPr/>
        <p:txBody>
          <a:bodyPr/>
          <a:lstStyle/>
          <a:p>
            <a:r>
              <a:rPr lang="en-US">
                <a:hlinkClick r:id="rId3"/>
              </a:rPr>
              <a:t>http://data.webjunction.org/wj/demo/SLO_demo_final2_Web_Jcomp.html</a:t>
            </a:r>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02302B-55B7-4F99-ABE1-0326108253E4}" type="slidenum">
              <a:rPr lang="en-US"/>
              <a:pPr/>
              <a:t>67</a:t>
            </a:fld>
            <a:endParaRPr lang="en-US"/>
          </a:p>
        </p:txBody>
      </p:sp>
      <p:sp>
        <p:nvSpPr>
          <p:cNvPr id="887810" name="Rectangle 2"/>
          <p:cNvSpPr>
            <a:spLocks noRot="1" noChangeArrowheads="1" noTextEdit="1"/>
          </p:cNvSpPr>
          <p:nvPr>
            <p:ph type="sldImg"/>
          </p:nvPr>
        </p:nvSpPr>
        <p:spPr>
          <a:ln/>
        </p:spPr>
      </p:sp>
      <p:sp>
        <p:nvSpPr>
          <p:cNvPr id="887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EA1891-308A-4960-B33F-190E5B951ACF}" type="slidenum">
              <a:rPr lang="en-US"/>
              <a:pPr/>
              <a:t>8</a:t>
            </a:fld>
            <a:endParaRPr lang="en-US"/>
          </a:p>
        </p:txBody>
      </p:sp>
      <p:sp>
        <p:nvSpPr>
          <p:cNvPr id="763906" name="Rectangle 2"/>
          <p:cNvSpPr>
            <a:spLocks noRot="1" noChangeArrowheads="1" noTextEdit="1"/>
          </p:cNvSpPr>
          <p:nvPr>
            <p:ph type="sldImg"/>
          </p:nvPr>
        </p:nvSpPr>
        <p:spPr>
          <a:ln/>
        </p:spPr>
      </p:sp>
      <p:sp>
        <p:nvSpPr>
          <p:cNvPr id="763907" name="Rectangle 3"/>
          <p:cNvSpPr>
            <a:spLocks noGrp="1" noChangeArrowheads="1"/>
          </p:cNvSpPr>
          <p:nvPr>
            <p:ph type="body" idx="1"/>
          </p:nvPr>
        </p:nvSpPr>
        <p:spPr/>
        <p:txBody>
          <a:bodyPr/>
          <a:lstStyle/>
          <a:p>
            <a:r>
              <a:rPr lang="en-US"/>
              <a:t>Insert local statistics</a:t>
            </a:r>
          </a:p>
          <a:p>
            <a:pPr lvl="1"/>
            <a:r>
              <a:rPr lang="en-US"/>
              <a:t>Correctional facilities are culturally diverse communities that are growing more diverse in recent years.</a:t>
            </a:r>
          </a:p>
          <a:p>
            <a:pPr lvl="1"/>
            <a:endParaRPr lang="en-US"/>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64D208-835B-4173-87D3-D2CF2AA35F3C}" type="slidenum">
              <a:rPr lang="en-US"/>
              <a:pPr/>
              <a:t>10</a:t>
            </a:fld>
            <a:endParaRPr lang="en-US"/>
          </a:p>
        </p:txBody>
      </p:sp>
      <p:sp>
        <p:nvSpPr>
          <p:cNvPr id="883714" name="Rectangle 2"/>
          <p:cNvSpPr>
            <a:spLocks noRot="1" noChangeArrowheads="1" noTextEdit="1"/>
          </p:cNvSpPr>
          <p:nvPr>
            <p:ph type="sldImg"/>
          </p:nvPr>
        </p:nvSpPr>
        <p:spPr>
          <a:ln/>
        </p:spPr>
      </p:sp>
      <p:sp>
        <p:nvSpPr>
          <p:cNvPr id="883715" name="Rectangle 3"/>
          <p:cNvSpPr>
            <a:spLocks noGrp="1" noChangeArrowheads="1"/>
          </p:cNvSpPr>
          <p:nvPr>
            <p:ph type="body" idx="1"/>
          </p:nvPr>
        </p:nvSpPr>
        <p:spPr/>
        <p:txBody>
          <a:bodyPr/>
          <a:lstStyle/>
          <a:p>
            <a:r>
              <a:rPr lang="en-US"/>
              <a:t>Insert local statistics</a:t>
            </a:r>
          </a:p>
          <a:p>
            <a:r>
              <a:rPr lang="en-US"/>
              <a:t>*See Latinos Online Pew Report, http://webjunction.org/do/DisplayContent?id=15427http://webjunction.org/do/DisplayContent?id=15427</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36958E-4D7B-42A8-A600-806F3819AA71}" type="slidenum">
              <a:rPr lang="en-US"/>
              <a:pPr/>
              <a:t>11</a:t>
            </a:fld>
            <a:endParaRPr lang="en-US"/>
          </a:p>
        </p:txBody>
      </p:sp>
      <p:sp>
        <p:nvSpPr>
          <p:cNvPr id="850946" name="Rectangle 2"/>
          <p:cNvSpPr>
            <a:spLocks noRot="1" noChangeArrowheads="1" noTextEdit="1"/>
          </p:cNvSpPr>
          <p:nvPr>
            <p:ph type="sldImg"/>
          </p:nvPr>
        </p:nvSpPr>
        <p:spPr>
          <a:ln/>
        </p:spPr>
      </p:sp>
      <p:sp>
        <p:nvSpPr>
          <p:cNvPr id="850947" name="Rectangle 3"/>
          <p:cNvSpPr>
            <a:spLocks noGrp="1" noChangeArrowheads="1"/>
          </p:cNvSpPr>
          <p:nvPr>
            <p:ph type="body" idx="1"/>
          </p:nvPr>
        </p:nvSpPr>
        <p:spPr/>
        <p:txBody>
          <a:bodyPr/>
          <a:lstStyle/>
          <a:p>
            <a:pPr>
              <a:lnSpc>
                <a:spcPct val="90000"/>
              </a:lnSpc>
              <a:spcBef>
                <a:spcPct val="20000"/>
              </a:spcBef>
            </a:pPr>
            <a:r>
              <a:rPr lang="en-US"/>
              <a:t>*However, in some facilities, inmates are allowed to celebrate cultural celebrations.  This is an excellent opportunity for the library to support and reach out to various ethnic groups in the facility.</a:t>
            </a:r>
          </a:p>
          <a:p>
            <a:endParaRPr lang="en-US"/>
          </a:p>
          <a:p>
            <a:r>
              <a:rPr lang="en-US"/>
              <a:t>http://www.ala.org/ala/olos/outreachresource/prisoncol4.htm</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3D7DB7-1AEC-428C-B755-0838382BE6AE}" type="slidenum">
              <a:rPr lang="en-US"/>
              <a:pPr/>
              <a:t>18</a:t>
            </a:fld>
            <a:endParaRPr lang="en-US"/>
          </a:p>
        </p:txBody>
      </p:sp>
      <p:sp>
        <p:nvSpPr>
          <p:cNvPr id="769026" name="Rectangle 2"/>
          <p:cNvSpPr>
            <a:spLocks noRot="1" noChangeArrowheads="1" noTextEdit="1"/>
          </p:cNvSpPr>
          <p:nvPr>
            <p:ph type="sldImg"/>
          </p:nvPr>
        </p:nvSpPr>
        <p:spPr>
          <a:ln/>
        </p:spPr>
      </p:sp>
      <p:sp>
        <p:nvSpPr>
          <p:cNvPr id="769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9F32C3-2461-4AE0-9530-BF83F6A22019}" type="slidenum">
              <a:rPr lang="en-US"/>
              <a:pPr/>
              <a:t>19</a:t>
            </a:fld>
            <a:endParaRPr lang="en-US"/>
          </a:p>
        </p:txBody>
      </p:sp>
      <p:sp>
        <p:nvSpPr>
          <p:cNvPr id="800770" name="Rectangle 2"/>
          <p:cNvSpPr>
            <a:spLocks noRot="1" noChangeArrowheads="1" noTextEdit="1"/>
          </p:cNvSpPr>
          <p:nvPr>
            <p:ph type="sldImg"/>
          </p:nvPr>
        </p:nvSpPr>
        <p:spPr>
          <a:ln/>
        </p:spPr>
      </p:sp>
      <p:sp>
        <p:nvSpPr>
          <p:cNvPr id="800771" name="Rectangle 3"/>
          <p:cNvSpPr>
            <a:spLocks noGrp="1" noChangeArrowheads="1"/>
          </p:cNvSpPr>
          <p:nvPr>
            <p:ph type="body" idx="1"/>
          </p:nvPr>
        </p:nvSpPr>
        <p:spPr/>
        <p:txBody>
          <a:bodyPr/>
          <a:lstStyle/>
          <a:p>
            <a:pPr>
              <a:buFontTx/>
              <a:buChar char="•"/>
            </a:pPr>
            <a:r>
              <a:rPr lang="en-US">
                <a:latin typeface="Courier New" pitchFamily="49" charset="0"/>
              </a:rPr>
              <a:t>Spanish-speakers are no different than anyone else – we are looking to provide equal services for all in the facility for re-entry</a:t>
            </a:r>
          </a:p>
          <a:p>
            <a:pPr>
              <a:buFontTx/>
              <a:buChar char="•"/>
            </a:pPr>
            <a:r>
              <a:rPr lang="en-US">
                <a:latin typeface="Courier New" pitchFamily="49" charset="0"/>
              </a:rPr>
              <a:t>This supports other facility services: the ESL program, Transitional Services and inmate organizations</a:t>
            </a:r>
          </a:p>
          <a:p>
            <a:pPr>
              <a:buFontTx/>
              <a:buChar char="•"/>
            </a:pPr>
            <a:r>
              <a:rPr lang="en-US">
                <a:latin typeface="Courier New" pitchFamily="49" charset="0"/>
              </a:rPr>
              <a:t>It contributes to the civility of the facility</a:t>
            </a:r>
          </a:p>
          <a:p>
            <a:pPr>
              <a:buFontTx/>
              <a:buChar char="•"/>
            </a:pPr>
            <a:r>
              <a:rPr lang="en-US">
                <a:latin typeface="Courier New" pitchFamily="49" charset="0"/>
              </a:rPr>
              <a:t>We are working to model behavior for users to repeat with their families. Having them more exposed to technology gives them a common experience to share with their children.</a:t>
            </a:r>
          </a:p>
          <a:p>
            <a:pPr>
              <a:buFontTx/>
              <a:buChar char="•"/>
            </a:pPr>
            <a:r>
              <a:rPr lang="en-US">
                <a:latin typeface="Courier New" pitchFamily="49" charset="0"/>
              </a:rPr>
              <a:t>Libraries are providing barrier-free access to information - just as we do for people who have different reading abilities, are different ages, are blind, or physically handicapped</a:t>
            </a:r>
          </a:p>
          <a:p>
            <a:pPr>
              <a:buFontTx/>
              <a:buChar char="•"/>
            </a:pPr>
            <a:r>
              <a:rPr lang="en-US">
                <a:latin typeface="Courier New" pitchFamily="49" charset="0"/>
              </a:rPr>
              <a:t>We are working to understand cultural differences, not accommodating people who are unwilling to learn English</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4213AC-1ECE-4205-9561-7EBFB44B8875}" type="slidenum">
              <a:rPr lang="en-US"/>
              <a:pPr/>
              <a:t>22</a:t>
            </a:fld>
            <a:endParaRPr lang="en-US"/>
          </a:p>
        </p:txBody>
      </p:sp>
      <p:sp>
        <p:nvSpPr>
          <p:cNvPr id="858114" name="Rectangle 2"/>
          <p:cNvSpPr>
            <a:spLocks noRot="1" noChangeArrowheads="1" noTextEdit="1"/>
          </p:cNvSpPr>
          <p:nvPr>
            <p:ph type="sldImg"/>
          </p:nvPr>
        </p:nvSpPr>
        <p:spPr>
          <a:ln/>
        </p:spPr>
      </p:sp>
      <p:sp>
        <p:nvSpPr>
          <p:cNvPr id="858115" name="Rectangle 3"/>
          <p:cNvSpPr>
            <a:spLocks noGrp="1" noChangeArrowheads="1"/>
          </p:cNvSpPr>
          <p:nvPr>
            <p:ph type="body" idx="1"/>
          </p:nvPr>
        </p:nvSpPr>
        <p:spPr/>
        <p:txBody>
          <a:bodyPr/>
          <a:lstStyle/>
          <a:p>
            <a:r>
              <a:rPr lang="en-US"/>
              <a:t>For many facilities, their ability to defend the prisoner’s right to read is dependent on their relationship with the Department of Corrections.  For libraries that are under the authority of the Department of Corrections, professional standards such as the ALA Resolution on Prisoners’ Right to Read are harder to defend than for institutions that are under the authority of state, county, or city library systems.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12706" name="Picture 1026" descr="WJ_PPT"/>
          <p:cNvPicPr>
            <a:picLocks noChangeAspect="1" noChangeArrowheads="1"/>
          </p:cNvPicPr>
          <p:nvPr/>
        </p:nvPicPr>
        <p:blipFill>
          <a:blip r:embed="rId2" cstate="print"/>
          <a:srcRect r="19167"/>
          <a:stretch>
            <a:fillRect/>
          </a:stretch>
        </p:blipFill>
        <p:spPr bwMode="auto">
          <a:xfrm>
            <a:off x="0" y="0"/>
            <a:ext cx="7391400" cy="6831013"/>
          </a:xfrm>
          <a:prstGeom prst="rect">
            <a:avLst/>
          </a:prstGeom>
          <a:noFill/>
        </p:spPr>
      </p:pic>
      <p:sp>
        <p:nvSpPr>
          <p:cNvPr id="712707" name="Rectangle 1027"/>
          <p:cNvSpPr>
            <a:spLocks noGrp="1" noChangeArrowheads="1"/>
          </p:cNvSpPr>
          <p:nvPr>
            <p:ph type="ctrTitle"/>
          </p:nvPr>
        </p:nvSpPr>
        <p:spPr>
          <a:xfrm>
            <a:off x="685800" y="3200400"/>
            <a:ext cx="7772400" cy="1470025"/>
          </a:xfrm>
        </p:spPr>
        <p:txBody>
          <a:bodyPr/>
          <a:lstStyle>
            <a:lvl1pPr>
              <a:defRPr/>
            </a:lvl1pPr>
          </a:lstStyle>
          <a:p>
            <a:r>
              <a:rPr lang="en-US"/>
              <a:t>Click to edit Master title style</a:t>
            </a:r>
          </a:p>
        </p:txBody>
      </p:sp>
      <p:sp>
        <p:nvSpPr>
          <p:cNvPr id="712708" name="Rectangle 1028"/>
          <p:cNvSpPr>
            <a:spLocks noGrp="1" noChangeArrowheads="1"/>
          </p:cNvSpPr>
          <p:nvPr>
            <p:ph type="subTitle" idx="1"/>
          </p:nvPr>
        </p:nvSpPr>
        <p:spPr>
          <a:xfrm>
            <a:off x="1371600" y="4800600"/>
            <a:ext cx="6400800" cy="838200"/>
          </a:xfrm>
        </p:spPr>
        <p:txBody>
          <a:bodyPr/>
          <a:lstStyle>
            <a:lvl1pPr marL="0" indent="0" algn="ctr">
              <a:buFontTx/>
              <a:buNone/>
              <a:defRPr/>
            </a:lvl1pPr>
          </a:lstStyle>
          <a:p>
            <a:r>
              <a:rPr lang="en-US"/>
              <a:t>Click to edit Master subtitle style</a:t>
            </a:r>
          </a:p>
        </p:txBody>
      </p:sp>
      <p:sp>
        <p:nvSpPr>
          <p:cNvPr id="712709" name="Rectangle 1029"/>
          <p:cNvSpPr>
            <a:spLocks noGrp="1" noChangeArrowheads="1"/>
          </p:cNvSpPr>
          <p:nvPr>
            <p:ph type="dt" sz="half" idx="2"/>
          </p:nvPr>
        </p:nvSpPr>
        <p:spPr>
          <a:xfrm>
            <a:off x="457200" y="6245225"/>
            <a:ext cx="2133600" cy="476250"/>
          </a:xfrm>
        </p:spPr>
        <p:txBody>
          <a:bodyPr/>
          <a:lstStyle>
            <a:lvl1pPr>
              <a:defRPr/>
            </a:lvl1pPr>
          </a:lstStyle>
          <a:p>
            <a:endParaRPr lang="en-US"/>
          </a:p>
        </p:txBody>
      </p:sp>
      <p:sp>
        <p:nvSpPr>
          <p:cNvPr id="712710" name="Rectangle 1030"/>
          <p:cNvSpPr>
            <a:spLocks noGrp="1" noChangeArrowheads="1"/>
          </p:cNvSpPr>
          <p:nvPr>
            <p:ph type="ftr" sz="quarter" idx="3"/>
          </p:nvPr>
        </p:nvSpPr>
        <p:spPr>
          <a:xfrm>
            <a:off x="3124200" y="6245225"/>
            <a:ext cx="2895600" cy="476250"/>
          </a:xfrm>
        </p:spPr>
        <p:txBody>
          <a:bodyPr/>
          <a:lstStyle>
            <a:lvl1pPr>
              <a:defRPr/>
            </a:lvl1pPr>
          </a:lstStyle>
          <a:p>
            <a:endParaRPr lang="en-US"/>
          </a:p>
        </p:txBody>
      </p:sp>
      <p:sp>
        <p:nvSpPr>
          <p:cNvPr id="712711" name="Rectangle 1031"/>
          <p:cNvSpPr>
            <a:spLocks noGrp="1" noChangeArrowheads="1"/>
          </p:cNvSpPr>
          <p:nvPr>
            <p:ph type="sldNum" sz="quarter" idx="4"/>
          </p:nvPr>
        </p:nvSpPr>
        <p:spPr>
          <a:xfrm>
            <a:off x="6553200" y="6245225"/>
            <a:ext cx="2133600" cy="476250"/>
          </a:xfrm>
        </p:spPr>
        <p:txBody>
          <a:bodyPr/>
          <a:lstStyle>
            <a:lvl1pPr>
              <a:defRPr/>
            </a:lvl1pPr>
          </a:lstStyle>
          <a:p>
            <a:endParaRPr lang="en-US"/>
          </a:p>
          <a:p>
            <a:fld id="{FC50E7B6-D3CA-40BF-8DC8-65B4A45D775A}" type="slidenum">
              <a:rPr lang="en-US"/>
              <a:pPr/>
              <a:t>‹#›</a:t>
            </a:fld>
            <a:endParaRPr lang="en-US"/>
          </a:p>
        </p:txBody>
      </p:sp>
      <p:pic>
        <p:nvPicPr>
          <p:cNvPr id="712712" name="Picture 1032" descr="WJ_logo"/>
          <p:cNvPicPr>
            <a:picLocks noChangeAspect="1" noChangeArrowheads="1"/>
          </p:cNvPicPr>
          <p:nvPr/>
        </p:nvPicPr>
        <p:blipFill>
          <a:blip r:embed="rId3" cstate="print"/>
          <a:srcRect r="80829" b="75827"/>
          <a:stretch>
            <a:fillRect/>
          </a:stretch>
        </p:blipFill>
        <p:spPr bwMode="auto">
          <a:xfrm>
            <a:off x="3276600" y="990600"/>
            <a:ext cx="2667000" cy="252095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endParaRPr lang="en-US"/>
          </a:p>
          <a:p>
            <a:fld id="{940C2603-1FD3-431D-961F-E8B8F2B50D2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endParaRPr lang="en-US"/>
          </a:p>
          <a:p>
            <a:fld id="{BDC4872C-F5A6-4C4D-ADA2-E68248B24B6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629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endParaRPr lang="en-US"/>
          </a:p>
          <a:p>
            <a:fld id="{2D5926F6-3913-450B-9DE4-52DCE2C02A6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629400" cy="990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endParaRPr lang="en-US"/>
          </a:p>
          <a:p>
            <a:fld id="{DC2E6BAE-DA4E-46C1-842A-B73F2F70B5A5}"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629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endParaRPr lang="en-US"/>
          </a:p>
          <a:p>
            <a:fld id="{638221CA-696C-4975-97BB-AB35CF418829}"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081257C-4A4B-4932-92B8-0B9B9E3E7450}"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2EABE6-3A60-4047-9399-9E8115408816}"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1605E7-E826-4281-9A9C-EA08226AF41F}"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3BC480D-9505-4844-8E10-038BBD72F101}"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7FD2980-36D2-45FC-AFAE-42C0DF717BA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endParaRPr lang="en-US"/>
          </a:p>
          <a:p>
            <a:fld id="{F849D6DE-A4EE-4347-908C-17C72B8F4D8A}"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6D066D9-30E9-4955-879E-5E38BEF68B86}"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4CDA5AB-4F9F-4450-87AF-7CCB05F7FB0E}"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F719BB-54D5-4588-A309-BF0287937297}"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4C42A8B-CCAB-498B-95D0-80CA309CA932}"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C870EE-5BFF-49F3-8C0A-D150292D765D}"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D2E5257-4389-4D0F-8033-0690D78B826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endParaRPr lang="en-US"/>
          </a:p>
          <a:p>
            <a:fld id="{3D7B7E1A-001E-4E08-BC64-800B2173163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endParaRPr lang="en-US"/>
          </a:p>
          <a:p>
            <a:fld id="{DDC5F97C-B907-4C55-8AA8-B63BDE920C1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endParaRPr lang="en-US"/>
          </a:p>
          <a:p>
            <a:fld id="{5A9E3448-B7FB-497B-A038-66A26BF36C9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endParaRPr lang="en-US"/>
          </a:p>
          <a:p>
            <a:fld id="{1591B6F6-69E2-4D79-94E7-F53C9BCB29F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endParaRPr lang="en-US"/>
          </a:p>
          <a:p>
            <a:fld id="{27D37E27-B5FF-4BCA-93C0-BAC9CC72DED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endParaRPr lang="en-US"/>
          </a:p>
          <a:p>
            <a:fld id="{D315DEDA-EED2-4D86-A61A-41380BCF9B9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endParaRPr lang="en-US"/>
          </a:p>
          <a:p>
            <a:fld id="{095409C1-557B-410A-A471-B9667675001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1.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11682" name="Picture 2" descr="WJ_PPT"/>
          <p:cNvPicPr>
            <a:picLocks noChangeAspect="1" noChangeArrowheads="1"/>
          </p:cNvPicPr>
          <p:nvPr/>
        </p:nvPicPr>
        <p:blipFill>
          <a:blip r:embed="rId16" cstate="print"/>
          <a:srcRect r="19167"/>
          <a:stretch>
            <a:fillRect/>
          </a:stretch>
        </p:blipFill>
        <p:spPr bwMode="auto">
          <a:xfrm>
            <a:off x="0" y="0"/>
            <a:ext cx="7391400" cy="6831013"/>
          </a:xfrm>
          <a:prstGeom prst="rect">
            <a:avLst/>
          </a:prstGeom>
          <a:noFill/>
        </p:spPr>
      </p:pic>
      <p:sp>
        <p:nvSpPr>
          <p:cNvPr id="711683" name="Rectangle 3"/>
          <p:cNvSpPr>
            <a:spLocks noGrp="1" noChangeArrowheads="1"/>
          </p:cNvSpPr>
          <p:nvPr>
            <p:ph type="title"/>
          </p:nvPr>
        </p:nvSpPr>
        <p:spPr bwMode="auto">
          <a:xfrm>
            <a:off x="1828800" y="228600"/>
            <a:ext cx="66294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1684" name="Rectangle 4"/>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1685" name="Rectangle 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711686"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711687" name="Rectangle 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endParaRPr lang="en-US"/>
          </a:p>
          <a:p>
            <a:fld id="{A38F59BC-2B9B-4D97-9F6D-D233598EEEF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3" r:id="rId12"/>
    <p:sldLayoutId id="2147483684" r:id="rId13"/>
    <p:sldLayoutId id="2147483685" r:id="rId14"/>
  </p:sldLayoutIdLst>
  <p:hf hdr="0" ftr="0" dt="0"/>
  <p:txStyles>
    <p:titleStyle>
      <a:lvl1pPr algn="ctr" rtl="0" fontAlgn="base">
        <a:spcBef>
          <a:spcPct val="0"/>
        </a:spcBef>
        <a:spcAft>
          <a:spcPct val="0"/>
        </a:spcAft>
        <a:defRPr sz="4000">
          <a:solidFill>
            <a:schemeClr val="tx2"/>
          </a:solidFill>
          <a:latin typeface="+mj-lt"/>
          <a:ea typeface="+mj-ea"/>
          <a:cs typeface="+mj-cs"/>
        </a:defRPr>
      </a:lvl1pPr>
      <a:lvl2pPr algn="ctr" rtl="0" fontAlgn="base">
        <a:spcBef>
          <a:spcPct val="0"/>
        </a:spcBef>
        <a:spcAft>
          <a:spcPct val="0"/>
        </a:spcAft>
        <a:defRPr sz="4000">
          <a:solidFill>
            <a:schemeClr val="tx2"/>
          </a:solidFill>
          <a:latin typeface="Gill Sans MT" pitchFamily="34" charset="0"/>
        </a:defRPr>
      </a:lvl2pPr>
      <a:lvl3pPr algn="ctr" rtl="0" fontAlgn="base">
        <a:spcBef>
          <a:spcPct val="0"/>
        </a:spcBef>
        <a:spcAft>
          <a:spcPct val="0"/>
        </a:spcAft>
        <a:defRPr sz="4000">
          <a:solidFill>
            <a:schemeClr val="tx2"/>
          </a:solidFill>
          <a:latin typeface="Gill Sans MT" pitchFamily="34" charset="0"/>
        </a:defRPr>
      </a:lvl3pPr>
      <a:lvl4pPr algn="ctr" rtl="0" fontAlgn="base">
        <a:spcBef>
          <a:spcPct val="0"/>
        </a:spcBef>
        <a:spcAft>
          <a:spcPct val="0"/>
        </a:spcAft>
        <a:defRPr sz="4000">
          <a:solidFill>
            <a:schemeClr val="tx2"/>
          </a:solidFill>
          <a:latin typeface="Gill Sans MT" pitchFamily="34" charset="0"/>
        </a:defRPr>
      </a:lvl4pPr>
      <a:lvl5pPr algn="ctr" rtl="0" fontAlgn="base">
        <a:spcBef>
          <a:spcPct val="0"/>
        </a:spcBef>
        <a:spcAft>
          <a:spcPct val="0"/>
        </a:spcAft>
        <a:defRPr sz="4000">
          <a:solidFill>
            <a:schemeClr val="tx2"/>
          </a:solidFill>
          <a:latin typeface="Gill Sans MT" pitchFamily="34" charset="0"/>
        </a:defRPr>
      </a:lvl5pPr>
      <a:lvl6pPr marL="457200" algn="ctr" rtl="0" fontAlgn="base">
        <a:spcBef>
          <a:spcPct val="0"/>
        </a:spcBef>
        <a:spcAft>
          <a:spcPct val="0"/>
        </a:spcAft>
        <a:defRPr sz="4000">
          <a:solidFill>
            <a:schemeClr val="tx2"/>
          </a:solidFill>
          <a:latin typeface="Gill Sans MT" pitchFamily="34" charset="0"/>
        </a:defRPr>
      </a:lvl6pPr>
      <a:lvl7pPr marL="914400" algn="ctr" rtl="0" fontAlgn="base">
        <a:spcBef>
          <a:spcPct val="0"/>
        </a:spcBef>
        <a:spcAft>
          <a:spcPct val="0"/>
        </a:spcAft>
        <a:defRPr sz="4000">
          <a:solidFill>
            <a:schemeClr val="tx2"/>
          </a:solidFill>
          <a:latin typeface="Gill Sans MT" pitchFamily="34" charset="0"/>
        </a:defRPr>
      </a:lvl7pPr>
      <a:lvl8pPr marL="1371600" algn="ctr" rtl="0" fontAlgn="base">
        <a:spcBef>
          <a:spcPct val="0"/>
        </a:spcBef>
        <a:spcAft>
          <a:spcPct val="0"/>
        </a:spcAft>
        <a:defRPr sz="4000">
          <a:solidFill>
            <a:schemeClr val="tx2"/>
          </a:solidFill>
          <a:latin typeface="Gill Sans MT" pitchFamily="34" charset="0"/>
        </a:defRPr>
      </a:lvl8pPr>
      <a:lvl9pPr marL="1828800" algn="ctr" rtl="0" fontAlgn="base">
        <a:spcBef>
          <a:spcPct val="0"/>
        </a:spcBef>
        <a:spcAft>
          <a:spcPct val="0"/>
        </a:spcAft>
        <a:defRPr sz="4000">
          <a:solidFill>
            <a:schemeClr val="tx2"/>
          </a:solidFill>
          <a:latin typeface="Gill Sans MT"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16802" name="Picture 1026" descr="WJ_PPT"/>
          <p:cNvPicPr>
            <a:picLocks noChangeAspect="1" noChangeArrowheads="1"/>
          </p:cNvPicPr>
          <p:nvPr/>
        </p:nvPicPr>
        <p:blipFill>
          <a:blip r:embed="rId13" cstate="print"/>
          <a:srcRect r="19167"/>
          <a:stretch>
            <a:fillRect/>
          </a:stretch>
        </p:blipFill>
        <p:spPr bwMode="auto">
          <a:xfrm>
            <a:off x="0" y="0"/>
            <a:ext cx="7391400" cy="6831013"/>
          </a:xfrm>
          <a:prstGeom prst="rect">
            <a:avLst/>
          </a:prstGeom>
          <a:noFill/>
        </p:spPr>
      </p:pic>
      <p:sp>
        <p:nvSpPr>
          <p:cNvPr id="716803" name="Rectangle 1027"/>
          <p:cNvSpPr>
            <a:spLocks noGrp="1" noChangeArrowheads="1"/>
          </p:cNvSpPr>
          <p:nvPr>
            <p:ph type="title"/>
          </p:nvPr>
        </p:nvSpPr>
        <p:spPr bwMode="auto">
          <a:xfrm>
            <a:off x="1828800" y="228600"/>
            <a:ext cx="66294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6804" name="Rectangle 1028"/>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6805" name="Rectangle 102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endParaRPr lang="en-US"/>
          </a:p>
        </p:txBody>
      </p:sp>
      <p:sp>
        <p:nvSpPr>
          <p:cNvPr id="716806" name="Rectangle 103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endParaRPr lang="en-US"/>
          </a:p>
        </p:txBody>
      </p:sp>
      <p:sp>
        <p:nvSpPr>
          <p:cNvPr id="716807" name="Rectangle 103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fld id="{4663E441-AAA4-4E09-B84B-A28C4D284985}" type="slidenum">
              <a:rPr lang="en-US"/>
              <a:pPr/>
              <a:t>‹#›</a:t>
            </a:fld>
            <a:endParaRPr lang="en-US"/>
          </a:p>
        </p:txBody>
      </p:sp>
      <p:pic>
        <p:nvPicPr>
          <p:cNvPr id="716808" name="Picture 1032" descr="WJ_PPT"/>
          <p:cNvPicPr>
            <a:picLocks noChangeAspect="1" noChangeArrowheads="1"/>
          </p:cNvPicPr>
          <p:nvPr/>
        </p:nvPicPr>
        <p:blipFill>
          <a:blip r:embed="rId13" cstate="print"/>
          <a:srcRect l="65834" r="15833" b="98230"/>
          <a:stretch>
            <a:fillRect/>
          </a:stretch>
        </p:blipFill>
        <p:spPr bwMode="auto">
          <a:xfrm>
            <a:off x="7467600" y="6629400"/>
            <a:ext cx="1676400" cy="228600"/>
          </a:xfrm>
          <a:prstGeom prst="rect">
            <a:avLst/>
          </a:prstGeom>
          <a:noFill/>
        </p:spPr>
      </p:pic>
      <p:pic>
        <p:nvPicPr>
          <p:cNvPr id="716809" name="Picture 1033" descr="WJ_logo"/>
          <p:cNvPicPr>
            <a:picLocks noChangeAspect="1" noChangeArrowheads="1"/>
          </p:cNvPicPr>
          <p:nvPr/>
        </p:nvPicPr>
        <p:blipFill>
          <a:blip r:embed="rId14" cstate="print"/>
          <a:srcRect t="20004" r="81664" b="76662"/>
          <a:stretch>
            <a:fillRect/>
          </a:stretch>
        </p:blipFill>
        <p:spPr bwMode="auto">
          <a:xfrm>
            <a:off x="7467600" y="6400800"/>
            <a:ext cx="1676400" cy="228600"/>
          </a:xfrm>
          <a:prstGeom prst="rect">
            <a:avLst/>
          </a:prstGeom>
          <a:noFill/>
        </p:spPr>
      </p:pic>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fontAlgn="base">
        <a:spcBef>
          <a:spcPct val="0"/>
        </a:spcBef>
        <a:spcAft>
          <a:spcPct val="0"/>
        </a:spcAft>
        <a:defRPr sz="4000">
          <a:solidFill>
            <a:schemeClr val="tx2"/>
          </a:solidFill>
          <a:latin typeface="+mj-lt"/>
          <a:ea typeface="+mj-ea"/>
          <a:cs typeface="+mj-cs"/>
        </a:defRPr>
      </a:lvl1pPr>
      <a:lvl2pPr algn="ctr" rtl="0" fontAlgn="base">
        <a:spcBef>
          <a:spcPct val="0"/>
        </a:spcBef>
        <a:spcAft>
          <a:spcPct val="0"/>
        </a:spcAft>
        <a:defRPr sz="4000">
          <a:solidFill>
            <a:schemeClr val="tx2"/>
          </a:solidFill>
          <a:latin typeface="Gill Sans MT" pitchFamily="34" charset="0"/>
        </a:defRPr>
      </a:lvl2pPr>
      <a:lvl3pPr algn="ctr" rtl="0" fontAlgn="base">
        <a:spcBef>
          <a:spcPct val="0"/>
        </a:spcBef>
        <a:spcAft>
          <a:spcPct val="0"/>
        </a:spcAft>
        <a:defRPr sz="4000">
          <a:solidFill>
            <a:schemeClr val="tx2"/>
          </a:solidFill>
          <a:latin typeface="Gill Sans MT" pitchFamily="34" charset="0"/>
        </a:defRPr>
      </a:lvl3pPr>
      <a:lvl4pPr algn="ctr" rtl="0" fontAlgn="base">
        <a:spcBef>
          <a:spcPct val="0"/>
        </a:spcBef>
        <a:spcAft>
          <a:spcPct val="0"/>
        </a:spcAft>
        <a:defRPr sz="4000">
          <a:solidFill>
            <a:schemeClr val="tx2"/>
          </a:solidFill>
          <a:latin typeface="Gill Sans MT" pitchFamily="34" charset="0"/>
        </a:defRPr>
      </a:lvl4pPr>
      <a:lvl5pPr algn="ctr" rtl="0" fontAlgn="base">
        <a:spcBef>
          <a:spcPct val="0"/>
        </a:spcBef>
        <a:spcAft>
          <a:spcPct val="0"/>
        </a:spcAft>
        <a:defRPr sz="4000">
          <a:solidFill>
            <a:schemeClr val="tx2"/>
          </a:solidFill>
          <a:latin typeface="Gill Sans MT" pitchFamily="34" charset="0"/>
        </a:defRPr>
      </a:lvl5pPr>
      <a:lvl6pPr marL="457200" algn="ctr" rtl="0" fontAlgn="base">
        <a:spcBef>
          <a:spcPct val="0"/>
        </a:spcBef>
        <a:spcAft>
          <a:spcPct val="0"/>
        </a:spcAft>
        <a:defRPr sz="4000">
          <a:solidFill>
            <a:schemeClr val="tx2"/>
          </a:solidFill>
          <a:latin typeface="Gill Sans MT" pitchFamily="34" charset="0"/>
        </a:defRPr>
      </a:lvl6pPr>
      <a:lvl7pPr marL="914400" algn="ctr" rtl="0" fontAlgn="base">
        <a:spcBef>
          <a:spcPct val="0"/>
        </a:spcBef>
        <a:spcAft>
          <a:spcPct val="0"/>
        </a:spcAft>
        <a:defRPr sz="4000">
          <a:solidFill>
            <a:schemeClr val="tx2"/>
          </a:solidFill>
          <a:latin typeface="Gill Sans MT" pitchFamily="34" charset="0"/>
        </a:defRPr>
      </a:lvl7pPr>
      <a:lvl8pPr marL="1371600" algn="ctr" rtl="0" fontAlgn="base">
        <a:spcBef>
          <a:spcPct val="0"/>
        </a:spcBef>
        <a:spcAft>
          <a:spcPct val="0"/>
        </a:spcAft>
        <a:defRPr sz="4000">
          <a:solidFill>
            <a:schemeClr val="tx2"/>
          </a:solidFill>
          <a:latin typeface="Gill Sans MT" pitchFamily="34" charset="0"/>
        </a:defRPr>
      </a:lvl8pPr>
      <a:lvl9pPr marL="1828800" algn="ctr" rtl="0" fontAlgn="base">
        <a:spcBef>
          <a:spcPct val="0"/>
        </a:spcBef>
        <a:spcAft>
          <a:spcPct val="0"/>
        </a:spcAft>
        <a:defRPr sz="4000">
          <a:solidFill>
            <a:schemeClr val="tx2"/>
          </a:solidFill>
          <a:latin typeface="Gill Sans MT"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b.hu-berlin.de/~libreas/libreas_neu/ausgabe6/003shir.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ebjunction.org/do/DisplayContent?id=1209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hhs.gov/ocr/lep/revisedlep.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reforma.org/refogold.htm#Why" TargetMode="External"/><Relationship Id="rId7" Type="http://schemas.openxmlformats.org/officeDocument/2006/relationships/hyperlink" Target="http://www.ala.org/ala/ascla/asclaissues/prisonrights.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ifla.org/VII/s9/nd1/iflapr-92.pdf" TargetMode="External"/><Relationship Id="rId5" Type="http://schemas.openxmlformats.org/officeDocument/2006/relationships/hyperlink" Target="http://www.reforma.org/ToolkitPart1.pdf" TargetMode="External"/><Relationship Id="rId4" Type="http://schemas.openxmlformats.org/officeDocument/2006/relationships/hyperlink" Target="http://www.reforma.org/refogold.htm#derecho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webjunction.org/do/DisplayContent?id=18215" TargetMode="External"/><Relationship Id="rId2" Type="http://schemas.openxmlformats.org/officeDocument/2006/relationships/notesSlide" Target="../notesSlides/notesSlide30.xml"/><Relationship Id="rId1" Type="http://schemas.openxmlformats.org/officeDocument/2006/relationships/slideLayout" Target="../slideLayouts/slideLayout14.xml"/><Relationship Id="rId4" Type="http://schemas.openxmlformats.org/officeDocument/2006/relationships/image" Target="../media/image8.png"/></Relationships>
</file>

<file path=ppt/slides/_rels/slide62.xml.rels><?xml version="1.0" encoding="UTF-8" standalone="yes"?>
<Relationships xmlns="http://schemas.openxmlformats.org/package/2006/relationships"><Relationship Id="rId3" Type="http://schemas.openxmlformats.org/officeDocument/2006/relationships/hyperlink" Target="http://webjunction.org/do/DisplayContent?id=18215"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www.nypl.org/branch/services/correctional.html"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data.webjunction.org/wj/demo/SLO_demo_final2_Web_Jcomp.html"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7.xml.rels><?xml version="1.0" encoding="UTF-8" standalone="yes"?>
<Relationships xmlns="http://schemas.openxmlformats.org/package/2006/relationships"><Relationship Id="rId3" Type="http://schemas.openxmlformats.org/officeDocument/2006/relationships/hyperlink" Target="http://webjunction.org/forums/category.jspa?categoryID=135"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webjunction.org/do/DisplayContent?id=14009"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2" name="Rectangle 4"/>
          <p:cNvSpPr>
            <a:spLocks noGrp="1" noChangeArrowheads="1"/>
          </p:cNvSpPr>
          <p:nvPr>
            <p:ph type="ctrTitle"/>
          </p:nvPr>
        </p:nvSpPr>
        <p:spPr>
          <a:xfrm>
            <a:off x="685800" y="1905000"/>
            <a:ext cx="7772400" cy="3048000"/>
          </a:xfrm>
        </p:spPr>
        <p:txBody>
          <a:bodyPr/>
          <a:lstStyle/>
          <a:p>
            <a:r>
              <a:rPr lang="en-US" sz="4800"/>
              <a:t>Library Services for Incarcerated Spanish Speakers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endParaRPr lang="en-US"/>
          </a:p>
          <a:p>
            <a:fld id="{7E346E83-A794-4811-99EA-D347134A739C}" type="slidenum">
              <a:rPr lang="en-US"/>
              <a:pPr/>
              <a:t>10</a:t>
            </a:fld>
            <a:endParaRPr lang="en-US"/>
          </a:p>
        </p:txBody>
      </p:sp>
      <p:sp>
        <p:nvSpPr>
          <p:cNvPr id="882690" name="Rectangle 2"/>
          <p:cNvSpPr>
            <a:spLocks noGrp="1" noChangeArrowheads="1"/>
          </p:cNvSpPr>
          <p:nvPr>
            <p:ph type="title"/>
          </p:nvPr>
        </p:nvSpPr>
        <p:spPr>
          <a:xfrm>
            <a:off x="1828800" y="228600"/>
            <a:ext cx="6629400" cy="1524000"/>
          </a:xfrm>
        </p:spPr>
        <p:txBody>
          <a:bodyPr/>
          <a:lstStyle/>
          <a:p>
            <a:r>
              <a:rPr lang="en-US"/>
              <a:t>Challenges Faced by the Hispanic/Latino Population</a:t>
            </a:r>
          </a:p>
        </p:txBody>
      </p:sp>
      <p:sp>
        <p:nvSpPr>
          <p:cNvPr id="882691" name="Rectangle 3"/>
          <p:cNvSpPr>
            <a:spLocks noGrp="1" noChangeArrowheads="1"/>
          </p:cNvSpPr>
          <p:nvPr>
            <p:ph type="body" idx="1"/>
          </p:nvPr>
        </p:nvSpPr>
        <p:spPr>
          <a:xfrm>
            <a:off x="685800" y="1752600"/>
            <a:ext cx="8229600" cy="3352800"/>
          </a:xfrm>
        </p:spPr>
        <p:txBody>
          <a:bodyPr/>
          <a:lstStyle/>
          <a:p>
            <a:pPr>
              <a:lnSpc>
                <a:spcPct val="80000"/>
              </a:lnSpc>
            </a:pPr>
            <a:r>
              <a:rPr lang="en-US" sz="2400"/>
              <a:t>Education </a:t>
            </a:r>
          </a:p>
          <a:p>
            <a:pPr lvl="1">
              <a:lnSpc>
                <a:spcPct val="80000"/>
              </a:lnSpc>
            </a:pPr>
            <a:r>
              <a:rPr lang="en-US" sz="2000"/>
              <a:t>53% of Hispanics have a high school degree or </a:t>
            </a:r>
            <a:r>
              <a:rPr lang="en-US" sz="2000" i="1"/>
              <a:t>less</a:t>
            </a:r>
            <a:r>
              <a:rPr lang="en-US" sz="2000"/>
              <a:t> vs. only 10% of non-Hispanic whites and 17% of non-Hispanics of other ethnic backgrounds</a:t>
            </a:r>
          </a:p>
          <a:p>
            <a:pPr lvl="1">
              <a:lnSpc>
                <a:spcPct val="80000"/>
              </a:lnSpc>
            </a:pPr>
            <a:r>
              <a:rPr lang="en-US" sz="2000"/>
              <a:t>Gap in access to technology</a:t>
            </a:r>
          </a:p>
          <a:p>
            <a:pPr>
              <a:lnSpc>
                <a:spcPct val="80000"/>
              </a:lnSpc>
            </a:pPr>
            <a:r>
              <a:rPr lang="en-US" sz="2400"/>
              <a:t>Language</a:t>
            </a:r>
          </a:p>
          <a:p>
            <a:pPr lvl="1">
              <a:lnSpc>
                <a:spcPct val="80000"/>
              </a:lnSpc>
            </a:pPr>
            <a:r>
              <a:rPr lang="en-US" sz="2000"/>
              <a:t>Of the almost 20% of the total population that speaks a language other than English at home, 62% speak Spanish</a:t>
            </a:r>
          </a:p>
          <a:p>
            <a:pPr lvl="1">
              <a:lnSpc>
                <a:spcPct val="80000"/>
              </a:lnSpc>
            </a:pPr>
            <a:r>
              <a:rPr lang="en-US" sz="2000"/>
              <a:t>Among Hispanics, approximately 2 in 5 speak English less than “very well.”</a:t>
            </a:r>
          </a:p>
          <a:p>
            <a:pPr>
              <a:lnSpc>
                <a:spcPct val="80000"/>
              </a:lnSpc>
            </a:pPr>
            <a:r>
              <a:rPr lang="en-US" sz="2400"/>
              <a:t>Economics</a:t>
            </a:r>
          </a:p>
          <a:p>
            <a:pPr lvl="1">
              <a:lnSpc>
                <a:spcPct val="80000"/>
              </a:lnSpc>
            </a:pPr>
            <a:r>
              <a:rPr lang="en-US" sz="2000"/>
              <a:t>In the U.S., 22.5% of Hispanics live below the poverty level vs. 8.2% of non-Hispanic whites and 20.7% of non-Hispanics of other ethnic backgrounds</a:t>
            </a:r>
          </a:p>
        </p:txBody>
      </p:sp>
      <p:sp>
        <p:nvSpPr>
          <p:cNvPr id="882692" name="Text Box 4"/>
          <p:cNvSpPr txBox="1">
            <a:spLocks noChangeArrowheads="1"/>
          </p:cNvSpPr>
          <p:nvPr/>
        </p:nvSpPr>
        <p:spPr bwMode="auto">
          <a:xfrm>
            <a:off x="838200" y="5956300"/>
            <a:ext cx="7696200" cy="601663"/>
          </a:xfrm>
          <a:prstGeom prst="rect">
            <a:avLst/>
          </a:prstGeom>
          <a:noFill/>
          <a:ln w="9525">
            <a:noFill/>
            <a:miter lim="800000"/>
            <a:headEnd/>
            <a:tailEnd/>
          </a:ln>
          <a:effectLst/>
        </p:spPr>
        <p:txBody>
          <a:bodyPr>
            <a:spAutoFit/>
          </a:bodyPr>
          <a:lstStyle/>
          <a:p>
            <a:pPr lvl="1">
              <a:lnSpc>
                <a:spcPct val="80000"/>
              </a:lnSpc>
              <a:spcBef>
                <a:spcPct val="20000"/>
              </a:spcBef>
            </a:pPr>
            <a:r>
              <a:rPr lang="en-US" sz="1400">
                <a:latin typeface="Arial" charset="0"/>
              </a:rPr>
              <a:t>Sources: “U.S. Census Bureau, Current Population Survey, Annual Social and Economic Supplement, Ethnicity and Ancestry Statistics Branch, Population Division” and "Toward Equality of Access: the Role of Public Libraries in Addressing the Digital Divide"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endParaRPr lang="en-US"/>
          </a:p>
          <a:p>
            <a:fld id="{FD217C91-A1D0-45F7-83FF-37288570DCF0}" type="slidenum">
              <a:rPr lang="en-US"/>
              <a:pPr/>
              <a:t>11</a:t>
            </a:fld>
            <a:endParaRPr lang="en-US"/>
          </a:p>
        </p:txBody>
      </p:sp>
      <p:sp>
        <p:nvSpPr>
          <p:cNvPr id="849922" name="Rectangle 2"/>
          <p:cNvSpPr>
            <a:spLocks noGrp="1" noChangeArrowheads="1"/>
          </p:cNvSpPr>
          <p:nvPr>
            <p:ph type="title"/>
          </p:nvPr>
        </p:nvSpPr>
        <p:spPr/>
        <p:txBody>
          <a:bodyPr/>
          <a:lstStyle/>
          <a:p>
            <a:r>
              <a:rPr lang="en-US" sz="3600"/>
              <a:t>Challenges specific to Spanish-speaking inmates</a:t>
            </a:r>
          </a:p>
        </p:txBody>
      </p:sp>
      <p:sp>
        <p:nvSpPr>
          <p:cNvPr id="849923" name="Rectangle 3"/>
          <p:cNvSpPr>
            <a:spLocks noGrp="1" noChangeArrowheads="1"/>
          </p:cNvSpPr>
          <p:nvPr>
            <p:ph type="body" idx="1"/>
          </p:nvPr>
        </p:nvSpPr>
        <p:spPr>
          <a:xfrm>
            <a:off x="609600" y="1752600"/>
            <a:ext cx="7772400" cy="4114800"/>
          </a:xfrm>
        </p:spPr>
        <p:txBody>
          <a:bodyPr/>
          <a:lstStyle/>
          <a:p>
            <a:pPr>
              <a:lnSpc>
                <a:spcPct val="80000"/>
              </a:lnSpc>
            </a:pPr>
            <a:r>
              <a:rPr lang="en-US" sz="2800"/>
              <a:t>In some facilities, inmates of various ethnic groups are kept separate because the administration has concerns about gangs. This may lead limited-English speakers to feel more isolated.</a:t>
            </a:r>
          </a:p>
          <a:p>
            <a:pPr>
              <a:lnSpc>
                <a:spcPct val="80000"/>
              </a:lnSpc>
            </a:pPr>
            <a:r>
              <a:rPr lang="en-US" sz="2800"/>
              <a:t>Non-U.S. citizens may face deportation </a:t>
            </a:r>
          </a:p>
          <a:p>
            <a:pPr>
              <a:lnSpc>
                <a:spcPct val="80000"/>
              </a:lnSpc>
            </a:pPr>
            <a:r>
              <a:rPr lang="en-US" sz="2800"/>
              <a:t>Many library staff do not have Spanish-language skills and rely on bilingual inmates for translation*</a:t>
            </a:r>
          </a:p>
          <a:p>
            <a:pPr lvl="1">
              <a:lnSpc>
                <a:spcPct val="80000"/>
              </a:lnSpc>
            </a:pPr>
            <a:r>
              <a:rPr lang="en-US" sz="2400"/>
              <a:t>impacts delivery of services in health, legal, and education programs for limited-English prisoners</a:t>
            </a:r>
          </a:p>
          <a:p>
            <a:pPr>
              <a:lnSpc>
                <a:spcPct val="80000"/>
              </a:lnSpc>
            </a:pPr>
            <a:endParaRPr lang="en-US" sz="2800"/>
          </a:p>
          <a:p>
            <a:pPr>
              <a:lnSpc>
                <a:spcPct val="80000"/>
              </a:lnSpc>
            </a:pPr>
            <a:endParaRPr lang="en-US" sz="2800"/>
          </a:p>
        </p:txBody>
      </p:sp>
      <p:sp>
        <p:nvSpPr>
          <p:cNvPr id="849924" name="Text Box 4"/>
          <p:cNvSpPr txBox="1">
            <a:spLocks noChangeArrowheads="1"/>
          </p:cNvSpPr>
          <p:nvPr/>
        </p:nvSpPr>
        <p:spPr bwMode="auto">
          <a:xfrm>
            <a:off x="838200" y="6019800"/>
            <a:ext cx="7239000" cy="587375"/>
          </a:xfrm>
          <a:prstGeom prst="rect">
            <a:avLst/>
          </a:prstGeom>
          <a:noFill/>
          <a:ln w="9525">
            <a:noFill/>
            <a:miter lim="800000"/>
            <a:headEnd/>
            <a:tailEnd/>
          </a:ln>
          <a:effectLst/>
        </p:spPr>
        <p:txBody>
          <a:bodyPr>
            <a:spAutoFit/>
          </a:bodyPr>
          <a:lstStyle/>
          <a:p>
            <a:pPr>
              <a:lnSpc>
                <a:spcPct val="90000"/>
              </a:lnSpc>
              <a:spcBef>
                <a:spcPct val="20000"/>
              </a:spcBef>
            </a:pPr>
            <a:r>
              <a:rPr lang="en-US" sz="1800">
                <a:latin typeface="Arial" charset="0"/>
              </a:rPr>
              <a:t>Source: Shirley, Glennor.</a:t>
            </a:r>
            <a:r>
              <a:rPr lang="en-US" sz="1800"/>
              <a:t> </a:t>
            </a:r>
            <a:r>
              <a:rPr lang="en-US" sz="1800">
                <a:solidFill>
                  <a:srgbClr val="000000"/>
                </a:solidFill>
                <a:latin typeface="Arial" charset="0"/>
                <a:cs typeface="Times New Roman" pitchFamily="18" charset="0"/>
                <a:hlinkClick r:id="rId3"/>
              </a:rPr>
              <a:t>Library Services to Disadvantaged User Groups: Library services to adult prisoners in the United States</a:t>
            </a:r>
            <a:r>
              <a:rPr lang="en-US" sz="1800">
                <a:hlinkClick r:id="rId3"/>
              </a:rPr>
              <a:t> </a:t>
            </a:r>
            <a:endParaRPr lang="en-US"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C74A0F09-2DF9-4B68-AB2C-D78360C6A828}" type="slidenum">
              <a:rPr lang="en-US"/>
              <a:pPr/>
              <a:t>12</a:t>
            </a:fld>
            <a:endParaRPr lang="en-US"/>
          </a:p>
        </p:txBody>
      </p:sp>
      <p:sp>
        <p:nvSpPr>
          <p:cNvPr id="683010" name="Rectangle 2"/>
          <p:cNvSpPr>
            <a:spLocks noGrp="1" noChangeArrowheads="1"/>
          </p:cNvSpPr>
          <p:nvPr>
            <p:ph type="title"/>
          </p:nvPr>
        </p:nvSpPr>
        <p:spPr/>
        <p:txBody>
          <a:bodyPr/>
          <a:lstStyle/>
          <a:p>
            <a:r>
              <a:rPr lang="en-US"/>
              <a:t>The Role of the Library </a:t>
            </a:r>
          </a:p>
        </p:txBody>
      </p:sp>
      <p:sp>
        <p:nvSpPr>
          <p:cNvPr id="683011" name="Rectangle 3"/>
          <p:cNvSpPr>
            <a:spLocks noGrp="1" noChangeArrowheads="1"/>
          </p:cNvSpPr>
          <p:nvPr>
            <p:ph type="body" idx="1"/>
          </p:nvPr>
        </p:nvSpPr>
        <p:spPr>
          <a:xfrm>
            <a:off x="685800" y="1447800"/>
            <a:ext cx="7772400" cy="4648200"/>
          </a:xfrm>
        </p:spPr>
        <p:txBody>
          <a:bodyPr/>
          <a:lstStyle/>
          <a:p>
            <a:pPr>
              <a:lnSpc>
                <a:spcPct val="80000"/>
              </a:lnSpc>
            </a:pPr>
            <a:r>
              <a:rPr lang="en-US" sz="2800"/>
              <a:t>Libraries play an important role in closing the gap between English and Spanish speakers.</a:t>
            </a:r>
          </a:p>
          <a:p>
            <a:pPr>
              <a:lnSpc>
                <a:spcPct val="80000"/>
              </a:lnSpc>
            </a:pPr>
            <a:r>
              <a:rPr lang="en-US" sz="2800"/>
              <a:t>What works: Effective </a:t>
            </a:r>
            <a:r>
              <a:rPr lang="en-US" sz="2800" u="sng"/>
              <a:t>outreach</a:t>
            </a:r>
            <a:r>
              <a:rPr lang="en-US" sz="2800"/>
              <a:t> to Spanish speakers</a:t>
            </a:r>
          </a:p>
          <a:p>
            <a:pPr>
              <a:lnSpc>
                <a:spcPct val="80000"/>
              </a:lnSpc>
            </a:pPr>
            <a:r>
              <a:rPr lang="en-US" sz="2800"/>
              <a:t>Effective Outreach involves:</a:t>
            </a:r>
          </a:p>
          <a:p>
            <a:pPr lvl="1">
              <a:lnSpc>
                <a:spcPct val="80000"/>
              </a:lnSpc>
            </a:pPr>
            <a:r>
              <a:rPr lang="en-US" sz="2400"/>
              <a:t>Identifying the needs of the community and addressing the needs through developed services</a:t>
            </a:r>
          </a:p>
          <a:p>
            <a:pPr lvl="1">
              <a:lnSpc>
                <a:spcPct val="80000"/>
              </a:lnSpc>
            </a:pPr>
            <a:r>
              <a:rPr lang="en-US" sz="2400"/>
              <a:t>Making Spanish speakers aware of how the library can help them improve their lives</a:t>
            </a:r>
          </a:p>
          <a:p>
            <a:pPr lvl="1">
              <a:lnSpc>
                <a:spcPct val="80000"/>
              </a:lnSpc>
            </a:pPr>
            <a:r>
              <a:rPr lang="en-US" sz="2400"/>
              <a:t>Letting Spanish speakers know they are welcome in the library and have access to all library resources</a:t>
            </a:r>
          </a:p>
          <a:p>
            <a:pPr lvl="1">
              <a:lnSpc>
                <a:spcPct val="80000"/>
              </a:lnSpc>
            </a:pPr>
            <a:r>
              <a:rPr lang="en-US" sz="2400"/>
              <a:t>Delivering services in a culturally responsive way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ctrTitle"/>
          </p:nvPr>
        </p:nvSpPr>
        <p:spPr>
          <a:xfrm>
            <a:off x="1371600" y="304800"/>
            <a:ext cx="7772400" cy="1219200"/>
          </a:xfrm>
        </p:spPr>
        <p:txBody>
          <a:bodyPr/>
          <a:lstStyle/>
          <a:p>
            <a:r>
              <a:rPr lang="en-US">
                <a:solidFill>
                  <a:schemeClr val="tx1"/>
                </a:solidFill>
              </a:rPr>
              <a:t>Outreach Today</a:t>
            </a:r>
            <a:endParaRPr lang="en-US"/>
          </a:p>
        </p:txBody>
      </p:sp>
      <p:sp>
        <p:nvSpPr>
          <p:cNvPr id="478212" name="Rectangle 4"/>
          <p:cNvSpPr>
            <a:spLocks noChangeArrowheads="1"/>
          </p:cNvSpPr>
          <p:nvPr/>
        </p:nvSpPr>
        <p:spPr bwMode="auto">
          <a:xfrm>
            <a:off x="762000" y="1447800"/>
            <a:ext cx="4800600" cy="4800600"/>
          </a:xfrm>
          <a:prstGeom prst="rect">
            <a:avLst/>
          </a:prstGeom>
          <a:noFill/>
          <a:ln w="9525">
            <a:noFill/>
            <a:miter lim="800000"/>
            <a:headEnd/>
            <a:tailEnd/>
          </a:ln>
          <a:effectLst/>
        </p:spPr>
        <p:txBody>
          <a:bodyPr anchor="ctr"/>
          <a:lstStyle/>
          <a:p>
            <a:r>
              <a:rPr lang="en-US">
                <a:latin typeface="Arial" charset="0"/>
              </a:rPr>
              <a:t>“…in order to meet the </a:t>
            </a:r>
            <a:r>
              <a:rPr lang="en-US" b="1">
                <a:latin typeface="Arial" charset="0"/>
              </a:rPr>
              <a:t>changing and growing needs</a:t>
            </a:r>
            <a:r>
              <a:rPr lang="en-US">
                <a:latin typeface="Arial" charset="0"/>
              </a:rPr>
              <a:t> of our communities, it is becoming a basic service to reach out beyond our walls and make library services not only </a:t>
            </a:r>
            <a:r>
              <a:rPr lang="en-US" b="1">
                <a:latin typeface="Arial" charset="0"/>
              </a:rPr>
              <a:t>accessible</a:t>
            </a:r>
            <a:r>
              <a:rPr lang="en-US">
                <a:latin typeface="Arial" charset="0"/>
              </a:rPr>
              <a:t> but also </a:t>
            </a:r>
            <a:r>
              <a:rPr lang="en-US" b="1">
                <a:latin typeface="Arial" charset="0"/>
              </a:rPr>
              <a:t>relevant</a:t>
            </a:r>
            <a:r>
              <a:rPr lang="en-US">
                <a:latin typeface="Arial" charset="0"/>
              </a:rPr>
              <a:t> to diverse populations.”</a:t>
            </a:r>
            <a:r>
              <a:rPr lang="en-US" sz="2000">
                <a:latin typeface="Arial" charset="0"/>
              </a:rPr>
              <a:t> </a:t>
            </a:r>
            <a:br>
              <a:rPr lang="en-US" sz="2000">
                <a:latin typeface="Arial" charset="0"/>
              </a:rPr>
            </a:br>
            <a:r>
              <a:rPr lang="en-US" sz="2000">
                <a:latin typeface="Arial" charset="0"/>
              </a:rPr>
              <a:t/>
            </a:r>
            <a:br>
              <a:rPr lang="en-US" sz="2000">
                <a:latin typeface="Arial" charset="0"/>
              </a:rPr>
            </a:br>
            <a:endParaRPr lang="en-US" sz="2000">
              <a:latin typeface="Arial" charset="0"/>
            </a:endParaRPr>
          </a:p>
          <a:p>
            <a:r>
              <a:rPr lang="en-US" sz="2000" i="1">
                <a:latin typeface="Arial" charset="0"/>
              </a:rPr>
              <a:t>Serving Latino Communities: A How-To-Do-It Manual for Librarians</a:t>
            </a:r>
            <a:br>
              <a:rPr lang="en-US" sz="2000" i="1">
                <a:latin typeface="Arial" charset="0"/>
              </a:rPr>
            </a:br>
            <a:r>
              <a:rPr lang="en-US" sz="2000">
                <a:latin typeface="Arial" charset="0"/>
              </a:rPr>
              <a:t>By Camila Alire and Orlando Archibeque</a:t>
            </a:r>
            <a:endParaRPr lang="en-US" sz="2000" i="1">
              <a:latin typeface="Arial" charset="0"/>
            </a:endParaRPr>
          </a:p>
        </p:txBody>
      </p:sp>
      <p:pic>
        <p:nvPicPr>
          <p:cNvPr id="478213" name="Picture 5" descr="outreach graphic"/>
          <p:cNvPicPr>
            <a:picLocks noChangeAspect="1" noChangeArrowheads="1"/>
          </p:cNvPicPr>
          <p:nvPr/>
        </p:nvPicPr>
        <p:blipFill>
          <a:blip r:embed="rId2" cstate="print"/>
          <a:srcRect/>
          <a:stretch>
            <a:fillRect/>
          </a:stretch>
        </p:blipFill>
        <p:spPr bwMode="auto">
          <a:xfrm>
            <a:off x="6172200" y="2590800"/>
            <a:ext cx="2524125" cy="24003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endParaRPr lang="en-US"/>
          </a:p>
          <a:p>
            <a:fld id="{AB3E2850-F8C5-4785-B05D-2BE77B45AC20}" type="slidenum">
              <a:rPr lang="en-US"/>
              <a:pPr/>
              <a:t>14</a:t>
            </a:fld>
            <a:endParaRPr lang="en-US"/>
          </a:p>
        </p:txBody>
      </p:sp>
      <p:sp>
        <p:nvSpPr>
          <p:cNvPr id="789507" name="Rectangle 1027"/>
          <p:cNvSpPr>
            <a:spLocks noGrp="1" noChangeArrowheads="1"/>
          </p:cNvSpPr>
          <p:nvPr>
            <p:ph type="body" idx="1"/>
          </p:nvPr>
        </p:nvSpPr>
        <p:spPr>
          <a:xfrm>
            <a:off x="685800" y="1371600"/>
            <a:ext cx="7772400" cy="4724400"/>
          </a:xfrm>
        </p:spPr>
        <p:txBody>
          <a:bodyPr/>
          <a:lstStyle/>
          <a:p>
            <a:pPr>
              <a:lnSpc>
                <a:spcPct val="90000"/>
              </a:lnSpc>
              <a:buFontTx/>
              <a:buNone/>
            </a:pPr>
            <a:r>
              <a:rPr lang="en-US" i="1"/>
              <a:t>“</a:t>
            </a:r>
            <a:r>
              <a:rPr lang="en-US" i="1">
                <a:cs typeface="Times New Roman" pitchFamily="18" charset="0"/>
              </a:rPr>
              <a:t>The prison population is growing more diverse in recent years.  In the 60’s and 70’s, the Hispanic population was mostly Puerto Rican.  Now there are people from Mexico, Central and South America &amp; Caribbean Islands.”</a:t>
            </a:r>
          </a:p>
          <a:p>
            <a:pPr algn="r">
              <a:lnSpc>
                <a:spcPct val="90000"/>
              </a:lnSpc>
              <a:buFontTx/>
              <a:buNone/>
            </a:pPr>
            <a:r>
              <a:rPr lang="en-US" sz="2400" i="1"/>
              <a:t>- </a:t>
            </a:r>
            <a:r>
              <a:rPr lang="en-US" sz="2400"/>
              <a:t>Facility Chaplain interview</a:t>
            </a:r>
            <a:endParaRPr lang="en-US">
              <a:cs typeface="Times New Roman" pitchFamily="18" charset="0"/>
            </a:endParaRPr>
          </a:p>
          <a:p>
            <a:pPr>
              <a:lnSpc>
                <a:spcPct val="90000"/>
              </a:lnSpc>
              <a:buFontTx/>
              <a:buNone/>
            </a:pPr>
            <a:r>
              <a:rPr lang="en-US" i="1"/>
              <a:t>“The influx of non-English speaking inmates continues to increase.”</a:t>
            </a:r>
          </a:p>
          <a:p>
            <a:pPr algn="r">
              <a:lnSpc>
                <a:spcPct val="90000"/>
              </a:lnSpc>
              <a:buFontTx/>
              <a:buNone/>
            </a:pPr>
            <a:r>
              <a:rPr lang="en-US" sz="2400"/>
              <a:t>- Jail Education Officer interview</a:t>
            </a:r>
            <a:r>
              <a:rPr lang="en-US"/>
              <a:t> </a:t>
            </a:r>
          </a:p>
          <a:p>
            <a:pPr>
              <a:lnSpc>
                <a:spcPct val="90000"/>
              </a:lnSpc>
              <a:buFontTx/>
              <a:buNone/>
            </a:pPr>
            <a:endParaRPr lang="en-US" sz="2400" i="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lide Number Placeholder 5"/>
          <p:cNvSpPr>
            <a:spLocks noGrp="1"/>
          </p:cNvSpPr>
          <p:nvPr>
            <p:ph type="sldNum" sz="quarter" idx="12"/>
          </p:nvPr>
        </p:nvSpPr>
        <p:spPr/>
        <p:txBody>
          <a:bodyPr/>
          <a:lstStyle/>
          <a:p>
            <a:endParaRPr lang="en-US"/>
          </a:p>
          <a:p>
            <a:fld id="{03E0550E-2B5B-4352-8F88-249DECE06959}" type="slidenum">
              <a:rPr lang="en-US"/>
              <a:pPr/>
              <a:t>15</a:t>
            </a:fld>
            <a:endParaRPr lang="en-US"/>
          </a:p>
        </p:txBody>
      </p:sp>
      <p:sp>
        <p:nvSpPr>
          <p:cNvPr id="779266" name="Rectangle 1026"/>
          <p:cNvSpPr>
            <a:spLocks noGrp="1" noChangeArrowheads="1"/>
          </p:cNvSpPr>
          <p:nvPr>
            <p:ph type="title"/>
          </p:nvPr>
        </p:nvSpPr>
        <p:spPr>
          <a:xfrm>
            <a:off x="1828800" y="457200"/>
            <a:ext cx="6629400" cy="990600"/>
          </a:xfrm>
        </p:spPr>
        <p:txBody>
          <a:bodyPr/>
          <a:lstStyle/>
          <a:p>
            <a:r>
              <a:rPr lang="en-US" sz="3600"/>
              <a:t>Dominant Language by Facility </a:t>
            </a:r>
            <a:br>
              <a:rPr lang="en-US" sz="3600"/>
            </a:br>
            <a:r>
              <a:rPr lang="en-US" sz="2000">
                <a:solidFill>
                  <a:srgbClr val="FF3300"/>
                </a:solidFill>
              </a:rPr>
              <a:t>Insert your local state statistics here.</a:t>
            </a:r>
            <a:br>
              <a:rPr lang="en-US" sz="2000">
                <a:solidFill>
                  <a:srgbClr val="FF3300"/>
                </a:solidFill>
              </a:rPr>
            </a:br>
            <a:endParaRPr lang="en-US" sz="2000">
              <a:solidFill>
                <a:srgbClr val="FF3300"/>
              </a:solidFill>
            </a:endParaRPr>
          </a:p>
        </p:txBody>
      </p:sp>
      <p:graphicFrame>
        <p:nvGraphicFramePr>
          <p:cNvPr id="779432" name="Group 1192"/>
          <p:cNvGraphicFramePr>
            <a:graphicFrameLocks noGrp="1"/>
          </p:cNvGraphicFramePr>
          <p:nvPr>
            <p:ph type="tbl" idx="1"/>
          </p:nvPr>
        </p:nvGraphicFramePr>
        <p:xfrm>
          <a:off x="685800" y="1371600"/>
          <a:ext cx="7772400" cy="4629150"/>
        </p:xfrm>
        <a:graphic>
          <a:graphicData uri="http://schemas.openxmlformats.org/drawingml/2006/table">
            <a:tbl>
              <a:tblPr/>
              <a:tblGrid>
                <a:gridCol w="1554163"/>
                <a:gridCol w="1554162"/>
                <a:gridCol w="1555750"/>
                <a:gridCol w="1554163"/>
                <a:gridCol w="1554162"/>
              </a:tblGrid>
              <a:tr h="1052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Spanish Only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Spanish &amp; Limited English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Spanish &amp; Moderate English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Total Spanish Speakers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Beacon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5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Downstate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85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Fishkill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174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5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Green Haven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Coxsackie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5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Greene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92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79433" name="Text Box 1193"/>
          <p:cNvSpPr txBox="1">
            <a:spLocks noChangeArrowheads="1"/>
          </p:cNvSpPr>
          <p:nvPr/>
        </p:nvSpPr>
        <p:spPr bwMode="auto">
          <a:xfrm>
            <a:off x="1219200" y="6019800"/>
            <a:ext cx="7086600" cy="641350"/>
          </a:xfrm>
          <a:prstGeom prst="rect">
            <a:avLst/>
          </a:prstGeom>
          <a:noFill/>
          <a:ln w="9525">
            <a:noFill/>
            <a:miter lim="800000"/>
            <a:headEnd/>
            <a:tailEnd/>
          </a:ln>
          <a:effectLst/>
        </p:spPr>
        <p:txBody>
          <a:bodyPr>
            <a:spAutoFit/>
          </a:bodyPr>
          <a:lstStyle/>
          <a:p>
            <a:r>
              <a:rPr lang="en-US" sz="1800">
                <a:latin typeface="Arial" charset="0"/>
              </a:rPr>
              <a:t>Source: State of New York DOCs “Hub System Profile of Inmate Population Under Custody” January 1, 2005.  </a:t>
            </a:r>
            <a:r>
              <a:rPr lang="en-US" sz="1800">
                <a:solidFill>
                  <a:srgbClr val="FF3300"/>
                </a:solidFill>
                <a:latin typeface="Arial" charset="0"/>
              </a:rPr>
              <a:t>Insert local source.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endParaRPr lang="en-US"/>
          </a:p>
          <a:p>
            <a:fld id="{AD36FB0F-B412-42BE-95BB-44778A073F36}" type="slidenum">
              <a:rPr lang="en-US"/>
              <a:pPr/>
              <a:t>16</a:t>
            </a:fld>
            <a:endParaRPr lang="en-US"/>
          </a:p>
        </p:txBody>
      </p:sp>
      <p:sp>
        <p:nvSpPr>
          <p:cNvPr id="787459" name="Rectangle 1027"/>
          <p:cNvSpPr>
            <a:spLocks noGrp="1" noChangeArrowheads="1"/>
          </p:cNvSpPr>
          <p:nvPr>
            <p:ph type="body" idx="1"/>
          </p:nvPr>
        </p:nvSpPr>
        <p:spPr/>
        <p:txBody>
          <a:bodyPr/>
          <a:lstStyle/>
          <a:p>
            <a:pPr>
              <a:buFontTx/>
              <a:buNone/>
            </a:pPr>
            <a:r>
              <a:rPr lang="en-US" i="1"/>
              <a:t>“</a:t>
            </a:r>
            <a:r>
              <a:rPr lang="en-US" i="1">
                <a:cs typeface="Times New Roman" pitchFamily="18" charset="0"/>
              </a:rPr>
              <a:t>I have seen some disturbing issues and scenarios arise due to lack of communication, such as yelling and screaming, which just escalates the tension level at the facilities.” </a:t>
            </a:r>
          </a:p>
          <a:p>
            <a:pPr>
              <a:buFontTx/>
              <a:buNone/>
            </a:pPr>
            <a:endParaRPr lang="en-US" i="1">
              <a:cs typeface="Times New Roman" pitchFamily="18" charset="0"/>
            </a:endParaRPr>
          </a:p>
          <a:p>
            <a:pPr algn="r">
              <a:buFontTx/>
              <a:buChar char="-"/>
            </a:pPr>
            <a:r>
              <a:rPr lang="en-US" sz="2400"/>
              <a:t>Transitional Services Counselor interview</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endParaRPr lang="en-US"/>
          </a:p>
          <a:p>
            <a:fld id="{D7C3E289-5DAE-4653-BCDC-B07238BC45ED}" type="slidenum">
              <a:rPr lang="en-US"/>
              <a:pPr/>
              <a:t>17</a:t>
            </a:fld>
            <a:endParaRPr lang="en-US"/>
          </a:p>
        </p:txBody>
      </p:sp>
      <p:sp>
        <p:nvSpPr>
          <p:cNvPr id="788483" name="Rectangle 3"/>
          <p:cNvSpPr>
            <a:spLocks noGrp="1" noChangeArrowheads="1"/>
          </p:cNvSpPr>
          <p:nvPr>
            <p:ph type="body" idx="1"/>
          </p:nvPr>
        </p:nvSpPr>
        <p:spPr/>
        <p:txBody>
          <a:bodyPr/>
          <a:lstStyle/>
          <a:p>
            <a:pPr>
              <a:buFontTx/>
              <a:buNone/>
            </a:pPr>
            <a:r>
              <a:rPr lang="en-US" i="1"/>
              <a:t>“</a:t>
            </a:r>
            <a:r>
              <a:rPr lang="en-US" i="1">
                <a:cs typeface="Times New Roman" pitchFamily="18" charset="0"/>
              </a:rPr>
              <a:t>As it is, many just answer, “yes” to any questions posed to them, thinking that this will cause them fewer problems.  In most cases their lack of knowledge presents serious problems for them.</a:t>
            </a:r>
            <a:r>
              <a:rPr lang="en-US" i="1"/>
              <a:t>”</a:t>
            </a:r>
          </a:p>
          <a:p>
            <a:pPr>
              <a:buFontTx/>
              <a:buNone/>
            </a:pPr>
            <a:endParaRPr lang="en-US" i="1"/>
          </a:p>
          <a:p>
            <a:pPr algn="r">
              <a:buFontTx/>
              <a:buNone/>
            </a:pPr>
            <a:r>
              <a:rPr lang="en-US" sz="2400"/>
              <a:t>- Jail Education Officer interview</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endParaRPr lang="en-US"/>
          </a:p>
          <a:p>
            <a:fld id="{7FE40F5E-C2E3-4B10-816B-8DD26A02B725}" type="slidenum">
              <a:rPr lang="en-US"/>
              <a:pPr/>
              <a:t>18</a:t>
            </a:fld>
            <a:endParaRPr lang="en-US"/>
          </a:p>
        </p:txBody>
      </p:sp>
      <p:sp>
        <p:nvSpPr>
          <p:cNvPr id="768002" name="Rectangle 1026"/>
          <p:cNvSpPr>
            <a:spLocks noGrp="1" noChangeArrowheads="1"/>
          </p:cNvSpPr>
          <p:nvPr>
            <p:ph type="title"/>
          </p:nvPr>
        </p:nvSpPr>
        <p:spPr>
          <a:xfrm>
            <a:off x="1828800" y="228600"/>
            <a:ext cx="6629400" cy="1752600"/>
          </a:xfrm>
        </p:spPr>
        <p:txBody>
          <a:bodyPr/>
          <a:lstStyle/>
          <a:p>
            <a:r>
              <a:rPr lang="en-US"/>
              <a:t>The Importance of Facility Library Services for Spanish Speaking Inmates</a:t>
            </a:r>
          </a:p>
        </p:txBody>
      </p:sp>
      <p:sp>
        <p:nvSpPr>
          <p:cNvPr id="768003" name="Rectangle 1027"/>
          <p:cNvSpPr>
            <a:spLocks noGrp="1" noChangeArrowheads="1"/>
          </p:cNvSpPr>
          <p:nvPr>
            <p:ph type="body" idx="1"/>
          </p:nvPr>
        </p:nvSpPr>
        <p:spPr>
          <a:xfrm>
            <a:off x="685800" y="2438400"/>
            <a:ext cx="7772400" cy="3657600"/>
          </a:xfrm>
        </p:spPr>
        <p:txBody>
          <a:bodyPr/>
          <a:lstStyle/>
          <a:p>
            <a:pPr marL="609600" indent="-609600">
              <a:lnSpc>
                <a:spcPct val="90000"/>
              </a:lnSpc>
            </a:pPr>
            <a:r>
              <a:rPr lang="en-US" sz="2400"/>
              <a:t>Increases their chance of reentry success.</a:t>
            </a:r>
          </a:p>
          <a:p>
            <a:pPr marL="609600" indent="-609600">
              <a:lnSpc>
                <a:spcPct val="90000"/>
              </a:lnSpc>
            </a:pPr>
            <a:r>
              <a:rPr lang="en-US" sz="2400"/>
              <a:t>Increases their knowledge about </a:t>
            </a:r>
            <a:r>
              <a:rPr lang="en-US" sz="2400">
                <a:cs typeface="Arial" charset="0"/>
              </a:rPr>
              <a:t>health, law, parenting and how to support the family unit.</a:t>
            </a:r>
          </a:p>
          <a:p>
            <a:pPr marL="609600" indent="-609600">
              <a:lnSpc>
                <a:spcPct val="90000"/>
              </a:lnSpc>
            </a:pPr>
            <a:r>
              <a:rPr lang="en-US" sz="2400">
                <a:cs typeface="Arial" charset="0"/>
              </a:rPr>
              <a:t>Just by being in the library, a Spanish speaker gets exposed to the wealth of material available in the English language. There is a strong correlation between literacy in one language and literacy in a second language.</a:t>
            </a:r>
          </a:p>
          <a:p>
            <a:pPr marL="609600" indent="-609600">
              <a:lnSpc>
                <a:spcPct val="90000"/>
              </a:lnSpc>
            </a:pPr>
            <a:r>
              <a:rPr lang="en-US" sz="2400">
                <a:cs typeface="Arial" charset="0"/>
              </a:rPr>
              <a:t>Better relations within the facility.</a:t>
            </a:r>
          </a:p>
          <a:p>
            <a:pPr marL="609600" indent="-609600">
              <a:lnSpc>
                <a:spcPct val="90000"/>
              </a:lnSpc>
            </a:pPr>
            <a:r>
              <a:rPr lang="en-US" sz="2400">
                <a:cs typeface="Arial" charset="0"/>
              </a:rPr>
              <a:t>What else?</a:t>
            </a:r>
          </a:p>
        </p:txBody>
      </p:sp>
      <p:pic>
        <p:nvPicPr>
          <p:cNvPr id="768004" name="Picture 1028" descr="bluelibrarysymbol"/>
          <p:cNvPicPr>
            <a:picLocks noChangeAspect="1" noChangeArrowheads="1"/>
          </p:cNvPicPr>
          <p:nvPr/>
        </p:nvPicPr>
        <p:blipFill>
          <a:blip r:embed="rId3" cstate="print"/>
          <a:srcRect/>
          <a:stretch>
            <a:fillRect/>
          </a:stretch>
        </p:blipFill>
        <p:spPr bwMode="auto">
          <a:xfrm>
            <a:off x="6553200" y="5334000"/>
            <a:ext cx="906463" cy="118268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8E187364-14B7-484E-8D74-ED42E358A54B}" type="slidenum">
              <a:rPr lang="en-US"/>
              <a:pPr/>
              <a:t>19</a:t>
            </a:fld>
            <a:endParaRPr lang="en-US"/>
          </a:p>
        </p:txBody>
      </p:sp>
      <p:sp>
        <p:nvSpPr>
          <p:cNvPr id="487426" name="Rectangle 2"/>
          <p:cNvSpPr>
            <a:spLocks noGrp="1" noChangeArrowheads="1"/>
          </p:cNvSpPr>
          <p:nvPr>
            <p:ph type="title"/>
          </p:nvPr>
        </p:nvSpPr>
        <p:spPr>
          <a:xfrm>
            <a:off x="1447800" y="381000"/>
            <a:ext cx="7696200" cy="1066800"/>
          </a:xfrm>
        </p:spPr>
        <p:txBody>
          <a:bodyPr/>
          <a:lstStyle/>
          <a:p>
            <a:r>
              <a:rPr lang="en-US" sz="3600"/>
              <a:t>Action Plan Exercise 1:</a:t>
            </a:r>
            <a:br>
              <a:rPr lang="en-US" sz="3600"/>
            </a:br>
            <a:r>
              <a:rPr lang="en-US" sz="3600"/>
              <a:t>Making the Case</a:t>
            </a:r>
          </a:p>
        </p:txBody>
      </p:sp>
      <p:sp>
        <p:nvSpPr>
          <p:cNvPr id="487427" name="Rectangle 3"/>
          <p:cNvSpPr>
            <a:spLocks noGrp="1" noChangeArrowheads="1"/>
          </p:cNvSpPr>
          <p:nvPr>
            <p:ph type="body" idx="1"/>
          </p:nvPr>
        </p:nvSpPr>
        <p:spPr>
          <a:xfrm>
            <a:off x="685800" y="1828800"/>
            <a:ext cx="7772400" cy="4267200"/>
          </a:xfrm>
        </p:spPr>
        <p:txBody>
          <a:bodyPr/>
          <a:lstStyle/>
          <a:p>
            <a:r>
              <a:rPr lang="en-US"/>
              <a:t>Turn to page 2 of your SLO Program Handout Packet</a:t>
            </a:r>
          </a:p>
          <a:p>
            <a:r>
              <a:rPr lang="en-US"/>
              <a:t>How could you explain the importance of serving Spanish speakers to someone within the correctional facility who is resistant or believes the library should address other priorities?</a:t>
            </a:r>
          </a:p>
          <a:p>
            <a:pPr>
              <a:buFontTx/>
              <a:buNone/>
            </a:pPr>
            <a:endParaRPr lang="en-US" sz="2400">
              <a:solidFill>
                <a:srgbClr val="FF33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36B47DC9-28BB-4F05-9401-A995203871D5}" type="slidenum">
              <a:rPr lang="en-US"/>
              <a:pPr/>
              <a:t>2</a:t>
            </a:fld>
            <a:endParaRPr lang="en-US"/>
          </a:p>
        </p:txBody>
      </p:sp>
      <p:sp>
        <p:nvSpPr>
          <p:cNvPr id="673794" name="Rectangle 2"/>
          <p:cNvSpPr>
            <a:spLocks noGrp="1" noChangeArrowheads="1"/>
          </p:cNvSpPr>
          <p:nvPr>
            <p:ph type="title"/>
          </p:nvPr>
        </p:nvSpPr>
        <p:spPr/>
        <p:txBody>
          <a:bodyPr/>
          <a:lstStyle/>
          <a:p>
            <a:r>
              <a:rPr lang="en-US" sz="3600">
                <a:solidFill>
                  <a:schemeClr val="tx1"/>
                </a:solidFill>
              </a:rPr>
              <a:t>Spanish Language Outreach Program Information</a:t>
            </a:r>
          </a:p>
        </p:txBody>
      </p:sp>
      <p:sp>
        <p:nvSpPr>
          <p:cNvPr id="673795" name="Rectangle 3"/>
          <p:cNvSpPr>
            <a:spLocks noGrp="1" noChangeArrowheads="1"/>
          </p:cNvSpPr>
          <p:nvPr>
            <p:ph type="body" idx="1"/>
          </p:nvPr>
        </p:nvSpPr>
        <p:spPr>
          <a:xfrm>
            <a:off x="685800" y="1371600"/>
            <a:ext cx="7772400" cy="4724400"/>
          </a:xfrm>
        </p:spPr>
        <p:txBody>
          <a:bodyPr/>
          <a:lstStyle/>
          <a:p>
            <a:pPr>
              <a:lnSpc>
                <a:spcPct val="90000"/>
              </a:lnSpc>
            </a:pPr>
            <a:r>
              <a:rPr lang="en-US" sz="2400"/>
              <a:t>Created through a partnership between the Bill &amp; Melinda Gates Foundation, WebJunction and state libraries - A nationwide program for library staff.</a:t>
            </a:r>
          </a:p>
          <a:p>
            <a:pPr>
              <a:lnSpc>
                <a:spcPct val="90000"/>
              </a:lnSpc>
            </a:pPr>
            <a:r>
              <a:rPr lang="en-US" sz="2400"/>
              <a:t>Goal: Increase the knowledge and skills of library staff to better serve the needs of Spanish speakers in their communities and increase the number of Spanish speakers using computers and other library resources and services.</a:t>
            </a:r>
          </a:p>
          <a:p>
            <a:pPr>
              <a:lnSpc>
                <a:spcPct val="90000"/>
              </a:lnSpc>
            </a:pPr>
            <a:r>
              <a:rPr lang="en-US" sz="2400"/>
              <a:t>After hearing from many participants in the </a:t>
            </a:r>
            <a:r>
              <a:rPr lang="en-US" sz="2400">
                <a:hlinkClick r:id="rId3"/>
              </a:rPr>
              <a:t>Spanish Language Outreach workshops </a:t>
            </a:r>
            <a:r>
              <a:rPr lang="en-US" sz="2400"/>
              <a:t>that work in jails, prisons, correctional facilities, and youth detention centers, we heard there was a need to modify the workshop curriculum to meet their special needs</a:t>
            </a:r>
          </a:p>
          <a:p>
            <a:pPr>
              <a:lnSpc>
                <a:spcPct val="90000"/>
              </a:lnSpc>
            </a:pPr>
            <a:endParaRPr lang="en-US" sz="1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E18AC909-884A-47FB-B90D-EF8835DBE685}" type="slidenum">
              <a:rPr lang="en-US"/>
              <a:pPr/>
              <a:t>20</a:t>
            </a:fld>
            <a:endParaRPr lang="en-US"/>
          </a:p>
        </p:txBody>
      </p:sp>
      <p:sp>
        <p:nvSpPr>
          <p:cNvPr id="751618" name="Rectangle 2"/>
          <p:cNvSpPr>
            <a:spLocks noGrp="1" noChangeArrowheads="1"/>
          </p:cNvSpPr>
          <p:nvPr>
            <p:ph type="title"/>
          </p:nvPr>
        </p:nvSpPr>
        <p:spPr/>
        <p:txBody>
          <a:bodyPr/>
          <a:lstStyle/>
          <a:p>
            <a:r>
              <a:rPr lang="en-US" sz="3200"/>
              <a:t>Building Support Within the Library for Serving Spanish Speakers</a:t>
            </a:r>
            <a:endParaRPr lang="en-US"/>
          </a:p>
        </p:txBody>
      </p:sp>
      <p:sp>
        <p:nvSpPr>
          <p:cNvPr id="751619" name="Rectangle 3"/>
          <p:cNvSpPr>
            <a:spLocks noGrp="1" noChangeArrowheads="1"/>
          </p:cNvSpPr>
          <p:nvPr>
            <p:ph type="body" idx="1"/>
          </p:nvPr>
        </p:nvSpPr>
        <p:spPr>
          <a:xfrm>
            <a:off x="685800" y="1447800"/>
            <a:ext cx="7772400" cy="4648200"/>
          </a:xfrm>
        </p:spPr>
        <p:txBody>
          <a:bodyPr/>
          <a:lstStyle/>
          <a:p>
            <a:pPr>
              <a:lnSpc>
                <a:spcPct val="90000"/>
              </a:lnSpc>
            </a:pPr>
            <a:r>
              <a:rPr lang="en-US" sz="2800"/>
              <a:t>Become an advocate</a:t>
            </a:r>
          </a:p>
          <a:p>
            <a:pPr>
              <a:lnSpc>
                <a:spcPct val="90000"/>
              </a:lnSpc>
            </a:pPr>
            <a:r>
              <a:rPr lang="en-US" sz="2800"/>
              <a:t>Communicate/collaborate with administration</a:t>
            </a:r>
          </a:p>
          <a:p>
            <a:pPr>
              <a:lnSpc>
                <a:spcPct val="90000"/>
              </a:lnSpc>
            </a:pPr>
            <a:r>
              <a:rPr lang="en-US" sz="2800"/>
              <a:t>Get philosophical commitment - include in library’s strategic plan/mission</a:t>
            </a:r>
          </a:p>
          <a:p>
            <a:pPr>
              <a:lnSpc>
                <a:spcPct val="90000"/>
              </a:lnSpc>
            </a:pPr>
            <a:r>
              <a:rPr lang="en-US" sz="2800"/>
              <a:t>Prioritize - select target segment, specific need, specific service to start with</a:t>
            </a:r>
          </a:p>
          <a:p>
            <a:pPr>
              <a:lnSpc>
                <a:spcPct val="90000"/>
              </a:lnSpc>
            </a:pPr>
            <a:r>
              <a:rPr lang="en-US" sz="2800"/>
              <a:t>Develop specific outcomes and action plans</a:t>
            </a:r>
          </a:p>
          <a:p>
            <a:pPr>
              <a:lnSpc>
                <a:spcPct val="90000"/>
              </a:lnSpc>
            </a:pPr>
            <a:r>
              <a:rPr lang="en-US" sz="2800"/>
              <a:t>Start small, but plan for the long term</a:t>
            </a:r>
          </a:p>
          <a:p>
            <a:pPr>
              <a:lnSpc>
                <a:spcPct val="90000"/>
              </a:lnSpc>
            </a:pPr>
            <a:r>
              <a:rPr lang="en-US" sz="2800"/>
              <a:t>Communicate and involve all levels of staff</a:t>
            </a:r>
          </a:p>
          <a:p>
            <a:pPr>
              <a:lnSpc>
                <a:spcPct val="90000"/>
              </a:lnSpc>
            </a:pPr>
            <a:r>
              <a:rPr lang="en-US" sz="2800"/>
              <a:t>Report, document, evaluate, adapt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1E91EBCD-1215-439E-BB4B-5D7704C7E993}" type="slidenum">
              <a:rPr lang="en-US"/>
              <a:pPr/>
              <a:t>21</a:t>
            </a:fld>
            <a:endParaRPr lang="en-US"/>
          </a:p>
        </p:txBody>
      </p:sp>
      <p:sp>
        <p:nvSpPr>
          <p:cNvPr id="854018" name="Rectangle 2"/>
          <p:cNvSpPr>
            <a:spLocks noGrp="1" noChangeArrowheads="1"/>
          </p:cNvSpPr>
          <p:nvPr>
            <p:ph type="title"/>
          </p:nvPr>
        </p:nvSpPr>
        <p:spPr/>
        <p:txBody>
          <a:bodyPr/>
          <a:lstStyle/>
          <a:p>
            <a:r>
              <a:rPr lang="en-US"/>
              <a:t>Making the Case</a:t>
            </a:r>
          </a:p>
        </p:txBody>
      </p:sp>
      <p:sp>
        <p:nvSpPr>
          <p:cNvPr id="854019" name="Rectangle 3"/>
          <p:cNvSpPr>
            <a:spLocks noGrp="1" noChangeArrowheads="1"/>
          </p:cNvSpPr>
          <p:nvPr>
            <p:ph type="body" idx="1"/>
          </p:nvPr>
        </p:nvSpPr>
        <p:spPr>
          <a:xfrm>
            <a:off x="609600" y="1447800"/>
            <a:ext cx="7772400" cy="4419600"/>
          </a:xfrm>
        </p:spPr>
        <p:txBody>
          <a:bodyPr/>
          <a:lstStyle/>
          <a:p>
            <a:pPr>
              <a:lnSpc>
                <a:spcPct val="90000"/>
              </a:lnSpc>
            </a:pPr>
            <a:r>
              <a:rPr lang="en-US" sz="2400"/>
              <a:t>Legal precedence</a:t>
            </a:r>
          </a:p>
          <a:p>
            <a:pPr lvl="1">
              <a:lnSpc>
                <a:spcPct val="90000"/>
              </a:lnSpc>
            </a:pPr>
            <a:r>
              <a:rPr lang="en-US" sz="2400"/>
              <a:t>Bounds v. Smith</a:t>
            </a:r>
          </a:p>
          <a:p>
            <a:pPr lvl="2">
              <a:lnSpc>
                <a:spcPct val="90000"/>
              </a:lnSpc>
            </a:pPr>
            <a:r>
              <a:rPr lang="en-US"/>
              <a:t>Compels prison authorities to provide “access to courts” through law libraries OR assistance from persons trained in the law</a:t>
            </a:r>
          </a:p>
          <a:p>
            <a:pPr lvl="1">
              <a:lnSpc>
                <a:spcPct val="90000"/>
              </a:lnSpc>
            </a:pPr>
            <a:r>
              <a:rPr lang="en-US" sz="2400"/>
              <a:t>Lewis v. Casey</a:t>
            </a:r>
          </a:p>
          <a:p>
            <a:pPr lvl="2">
              <a:lnSpc>
                <a:spcPct val="90000"/>
              </a:lnSpc>
            </a:pPr>
            <a:r>
              <a:rPr lang="en-US"/>
              <a:t>Had it stood, mandatory access to multilingual legal staff to assist non-English speakers</a:t>
            </a:r>
          </a:p>
          <a:p>
            <a:pPr lvl="1">
              <a:lnSpc>
                <a:spcPct val="90000"/>
              </a:lnSpc>
            </a:pPr>
            <a:r>
              <a:rPr lang="en-US" sz="2400"/>
              <a:t>Guidance to Federal Financial Assistance Recipients Regarding Title VI Prohibition Against National Origin Discrimination Affecting Limited English Proficient Persons </a:t>
            </a:r>
            <a:r>
              <a:rPr lang="en-US" sz="2400">
                <a:hlinkClick r:id="rId2"/>
              </a:rPr>
              <a:t>http://www.hhs.gov/ocr/lep/revisedlep.html</a:t>
            </a:r>
            <a:endParaRPr lang="en-US" sz="2400"/>
          </a:p>
          <a:p>
            <a:pPr>
              <a:lnSpc>
                <a:spcPct val="90000"/>
              </a:lnSpc>
              <a:buFontTx/>
              <a:buNone/>
            </a:pPr>
            <a:endParaRPr lang="en-US" sz="2400"/>
          </a:p>
          <a:p>
            <a:pPr lvl="2">
              <a:lnSpc>
                <a:spcPct val="90000"/>
              </a:lnSpc>
              <a:buFontTx/>
              <a:buNone/>
            </a:pPr>
            <a:endParaRPr lang="en-US" sz="2000" b="1">
              <a:solidFill>
                <a:srgbClr val="FF3300"/>
              </a:solidFill>
            </a:endParaRPr>
          </a:p>
          <a:p>
            <a:pPr lvl="2">
              <a:lnSpc>
                <a:spcPct val="90000"/>
              </a:lnSpc>
              <a:buFontTx/>
              <a:buNone/>
            </a:pPr>
            <a:endParaRPr lang="en-US" sz="2000">
              <a:solidFill>
                <a:srgbClr val="FF33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5DCA57F4-D205-471E-AC33-E1FF9156979B}" type="slidenum">
              <a:rPr lang="en-US"/>
              <a:pPr/>
              <a:t>22</a:t>
            </a:fld>
            <a:endParaRPr lang="en-US"/>
          </a:p>
        </p:txBody>
      </p:sp>
      <p:sp>
        <p:nvSpPr>
          <p:cNvPr id="805890" name="Rectangle 2"/>
          <p:cNvSpPr>
            <a:spLocks noGrp="1" noChangeArrowheads="1"/>
          </p:cNvSpPr>
          <p:nvPr>
            <p:ph type="title"/>
          </p:nvPr>
        </p:nvSpPr>
        <p:spPr/>
        <p:txBody>
          <a:bodyPr/>
          <a:lstStyle/>
          <a:p>
            <a:r>
              <a:rPr lang="en-US"/>
              <a:t>Resources for Making the Case</a:t>
            </a:r>
          </a:p>
        </p:txBody>
      </p:sp>
      <p:sp>
        <p:nvSpPr>
          <p:cNvPr id="805891" name="Rectangle 3"/>
          <p:cNvSpPr>
            <a:spLocks noGrp="1" noChangeArrowheads="1"/>
          </p:cNvSpPr>
          <p:nvPr>
            <p:ph type="body" idx="1"/>
          </p:nvPr>
        </p:nvSpPr>
        <p:spPr>
          <a:xfrm>
            <a:off x="685800" y="1676400"/>
            <a:ext cx="7772400" cy="4343400"/>
          </a:xfrm>
        </p:spPr>
        <p:txBody>
          <a:bodyPr/>
          <a:lstStyle/>
          <a:p>
            <a:pPr>
              <a:lnSpc>
                <a:spcPct val="80000"/>
              </a:lnSpc>
            </a:pPr>
            <a:r>
              <a:rPr lang="en-US" sz="2400"/>
              <a:t>10 Reasons We Buy Spanish Books – By Al Milo </a:t>
            </a:r>
            <a:r>
              <a:rPr lang="en-US" sz="2400">
                <a:hlinkClick r:id="rId3"/>
              </a:rPr>
              <a:t>http://www.reforma.org/refogold.htm#Why</a:t>
            </a:r>
            <a:endParaRPr lang="en-US" sz="2400"/>
          </a:p>
          <a:p>
            <a:pPr>
              <a:lnSpc>
                <a:spcPct val="80000"/>
              </a:lnSpc>
            </a:pPr>
            <a:r>
              <a:rPr lang="en-US" sz="2400"/>
              <a:t>Spanish Translation of Library Bill of Rights </a:t>
            </a:r>
            <a:r>
              <a:rPr lang="en-US" sz="2400">
                <a:hlinkClick r:id="rId4"/>
              </a:rPr>
              <a:t>http://www.reforma.org/refogold.htm#derechos</a:t>
            </a:r>
            <a:endParaRPr lang="en-US" sz="2400"/>
          </a:p>
          <a:p>
            <a:pPr>
              <a:lnSpc>
                <a:spcPct val="80000"/>
              </a:lnSpc>
            </a:pPr>
            <a:r>
              <a:rPr lang="en-US" sz="2400"/>
              <a:t>REFORMA Language Rights </a:t>
            </a:r>
            <a:r>
              <a:rPr lang="en-US" sz="2400">
                <a:hlinkClick r:id="rId5"/>
              </a:rPr>
              <a:t>http://www.reforma.org/ToolkitPart1.pdf</a:t>
            </a:r>
            <a:endParaRPr lang="en-US" sz="2400"/>
          </a:p>
          <a:p>
            <a:pPr>
              <a:lnSpc>
                <a:spcPct val="80000"/>
              </a:lnSpc>
            </a:pPr>
            <a:r>
              <a:rPr lang="en-US" sz="2400"/>
              <a:t>IFLA Guidelines for Library Services to Prisoners, Library Materials </a:t>
            </a:r>
          </a:p>
          <a:p>
            <a:pPr>
              <a:lnSpc>
                <a:spcPct val="80000"/>
              </a:lnSpc>
              <a:buFontTx/>
              <a:buNone/>
            </a:pPr>
            <a:r>
              <a:rPr lang="en-US" sz="2400"/>
              <a:t>    </a:t>
            </a:r>
            <a:r>
              <a:rPr lang="en-US" sz="2400">
                <a:hlinkClick r:id="rId6"/>
              </a:rPr>
              <a:t>http://www.ifla.org/VII/s9/nd1/iflapr-92.pdf</a:t>
            </a:r>
            <a:endParaRPr lang="en-US" sz="2400"/>
          </a:p>
          <a:p>
            <a:pPr>
              <a:lnSpc>
                <a:spcPct val="80000"/>
              </a:lnSpc>
            </a:pPr>
            <a:r>
              <a:rPr lang="en-US" sz="2400"/>
              <a:t>ALA Resolution on Prisoners’ Right to Read: </a:t>
            </a:r>
            <a:r>
              <a:rPr lang="en-US" sz="2400">
                <a:hlinkClick r:id="rId7"/>
              </a:rPr>
              <a:t>http://www.ala.org/ala/ascla/asclaissues/prisonrights.htm</a:t>
            </a:r>
            <a:endParaRPr lang="en-US" sz="2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ctrTitle"/>
          </p:nvPr>
        </p:nvSpPr>
        <p:spPr>
          <a:xfrm>
            <a:off x="609600" y="1295400"/>
            <a:ext cx="7772400" cy="1470025"/>
          </a:xfrm>
        </p:spPr>
        <p:txBody>
          <a:bodyPr/>
          <a:lstStyle/>
          <a:p>
            <a:r>
              <a:rPr lang="en-US" sz="4400" b="1" i="1">
                <a:solidFill>
                  <a:schemeClr val="tx1"/>
                </a:solidFill>
              </a:rPr>
              <a:t>MODULE 2: REACHING OUT</a:t>
            </a:r>
            <a:endParaRPr lang="en-US"/>
          </a:p>
        </p:txBody>
      </p:sp>
      <p:sp>
        <p:nvSpPr>
          <p:cNvPr id="483331" name="Rectangle 3"/>
          <p:cNvSpPr>
            <a:spLocks noGrp="1" noChangeArrowheads="1"/>
          </p:cNvSpPr>
          <p:nvPr>
            <p:ph type="subTitle" idx="1"/>
          </p:nvPr>
        </p:nvSpPr>
        <p:spPr>
          <a:xfrm>
            <a:off x="1371600" y="2819400"/>
            <a:ext cx="6400800" cy="1752600"/>
          </a:xfrm>
        </p:spPr>
        <p:txBody>
          <a:bodyPr/>
          <a:lstStyle/>
          <a:p>
            <a:r>
              <a:rPr lang="en-US" sz="4000" i="1"/>
              <a:t>How to Connect with the Spanish-Speaking Population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9AD3C74D-FE85-4636-BAD1-016185DD8214}" type="slidenum">
              <a:rPr lang="en-US"/>
              <a:pPr/>
              <a:t>24</a:t>
            </a:fld>
            <a:endParaRPr lang="en-US"/>
          </a:p>
        </p:txBody>
      </p:sp>
      <p:sp>
        <p:nvSpPr>
          <p:cNvPr id="512002" name="Rectangle 2"/>
          <p:cNvSpPr>
            <a:spLocks noGrp="1" noChangeArrowheads="1"/>
          </p:cNvSpPr>
          <p:nvPr>
            <p:ph type="title"/>
          </p:nvPr>
        </p:nvSpPr>
        <p:spPr/>
        <p:txBody>
          <a:bodyPr/>
          <a:lstStyle/>
          <a:p>
            <a:r>
              <a:rPr lang="en-US" sz="3600"/>
              <a:t>Learning About Hispanic Diversity and Culture </a:t>
            </a:r>
            <a:endParaRPr lang="en-US"/>
          </a:p>
        </p:txBody>
      </p:sp>
      <p:sp>
        <p:nvSpPr>
          <p:cNvPr id="512003" name="Rectangle 3"/>
          <p:cNvSpPr>
            <a:spLocks noGrp="1" noChangeArrowheads="1"/>
          </p:cNvSpPr>
          <p:nvPr>
            <p:ph type="body" idx="1"/>
          </p:nvPr>
        </p:nvSpPr>
        <p:spPr>
          <a:xfrm>
            <a:off x="685800" y="1524000"/>
            <a:ext cx="7772400" cy="4572000"/>
          </a:xfrm>
        </p:spPr>
        <p:txBody>
          <a:bodyPr/>
          <a:lstStyle/>
          <a:p>
            <a:r>
              <a:rPr lang="en-US"/>
              <a:t>Will help us understand the perceptions and attitudes that the community has about the library</a:t>
            </a:r>
          </a:p>
          <a:p>
            <a:r>
              <a:rPr lang="en-US"/>
              <a:t>Enable us to communicate more effectively with Spanish-speaking patrons </a:t>
            </a:r>
          </a:p>
          <a:p>
            <a:r>
              <a:rPr lang="en-US"/>
              <a:t>Encourage us to look for ways to make the library more welcoming and relevant</a:t>
            </a:r>
          </a:p>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0EBDA4EC-5335-4635-B461-DD40D3B620A1}" type="slidenum">
              <a:rPr lang="en-US"/>
              <a:pPr/>
              <a:t>25</a:t>
            </a:fld>
            <a:endParaRPr lang="en-US"/>
          </a:p>
        </p:txBody>
      </p:sp>
      <p:sp>
        <p:nvSpPr>
          <p:cNvPr id="833538" name="Rectangle 2"/>
          <p:cNvSpPr>
            <a:spLocks noGrp="1" noChangeArrowheads="1"/>
          </p:cNvSpPr>
          <p:nvPr>
            <p:ph type="title"/>
          </p:nvPr>
        </p:nvSpPr>
        <p:spPr>
          <a:xfrm>
            <a:off x="1828800" y="419100"/>
            <a:ext cx="6629400" cy="990600"/>
          </a:xfrm>
        </p:spPr>
        <p:txBody>
          <a:bodyPr/>
          <a:lstStyle/>
          <a:p>
            <a:r>
              <a:rPr lang="en-US" sz="3600"/>
              <a:t/>
            </a:r>
            <a:br>
              <a:rPr lang="en-US" sz="3600"/>
            </a:br>
            <a:r>
              <a:rPr lang="en-US" sz="3600"/>
              <a:t/>
            </a:r>
            <a:br>
              <a:rPr lang="en-US" sz="3600"/>
            </a:br>
            <a:r>
              <a:rPr lang="en-US" sz="3600"/>
              <a:t>Action Plan Exercise 2 </a:t>
            </a:r>
            <a:br>
              <a:rPr lang="en-US" sz="3600"/>
            </a:br>
            <a:r>
              <a:rPr lang="en-US" sz="3600"/>
              <a:t>Who are your Spanish-speaking patrons?  </a:t>
            </a:r>
            <a:br>
              <a:rPr lang="en-US" sz="3600"/>
            </a:br>
            <a:endParaRPr lang="en-US" sz="3600"/>
          </a:p>
        </p:txBody>
      </p:sp>
      <p:sp>
        <p:nvSpPr>
          <p:cNvPr id="833539" name="Rectangle 3"/>
          <p:cNvSpPr>
            <a:spLocks noGrp="1" noChangeArrowheads="1"/>
          </p:cNvSpPr>
          <p:nvPr>
            <p:ph type="body" idx="1"/>
          </p:nvPr>
        </p:nvSpPr>
        <p:spPr>
          <a:xfrm>
            <a:off x="685800" y="2044700"/>
            <a:ext cx="7772400" cy="4114800"/>
          </a:xfrm>
        </p:spPr>
        <p:txBody>
          <a:bodyPr/>
          <a:lstStyle/>
          <a:p>
            <a:pPr marL="609600" indent="-609600"/>
            <a:r>
              <a:rPr lang="en-US" sz="2800"/>
              <a:t>Turn to page 3 of your SLO Program Handout Packet</a:t>
            </a:r>
          </a:p>
          <a:p>
            <a:pPr marL="609600" indent="-609600"/>
            <a:r>
              <a:rPr lang="en-US" sz="2800"/>
              <a:t>For each factor, make notes on what you know or don’t know about your Spanish-speaking community.</a:t>
            </a:r>
          </a:p>
          <a:p>
            <a:pPr marL="609600" indent="-609600"/>
            <a:r>
              <a:rPr lang="en-US" sz="2800"/>
              <a:t>What impact does each factor have, if any, on planning and marketing service to your Spanish speaking community?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EB1CC2F4-EC40-4406-B504-D72019C504B4}" type="slidenum">
              <a:rPr lang="en-US"/>
              <a:pPr/>
              <a:t>26</a:t>
            </a:fld>
            <a:endParaRPr lang="en-US"/>
          </a:p>
        </p:txBody>
      </p:sp>
      <p:sp>
        <p:nvSpPr>
          <p:cNvPr id="514050" name="Rectangle 2"/>
          <p:cNvSpPr>
            <a:spLocks noGrp="1" noChangeArrowheads="1"/>
          </p:cNvSpPr>
          <p:nvPr>
            <p:ph type="title"/>
          </p:nvPr>
        </p:nvSpPr>
        <p:spPr>
          <a:xfrm>
            <a:off x="1828800" y="228600"/>
            <a:ext cx="6629400" cy="1371600"/>
          </a:xfrm>
        </p:spPr>
        <p:txBody>
          <a:bodyPr/>
          <a:lstStyle/>
          <a:p>
            <a:r>
              <a:rPr lang="en-US" sz="3200"/>
              <a:t>Environmental Effects on your Spanish-Speaking Patrons</a:t>
            </a:r>
            <a:endParaRPr lang="en-US"/>
          </a:p>
        </p:txBody>
      </p:sp>
      <p:sp>
        <p:nvSpPr>
          <p:cNvPr id="514051" name="Rectangle 3"/>
          <p:cNvSpPr>
            <a:spLocks noGrp="1" noChangeArrowheads="1"/>
          </p:cNvSpPr>
          <p:nvPr>
            <p:ph type="body" idx="1"/>
          </p:nvPr>
        </p:nvSpPr>
        <p:spPr>
          <a:xfrm>
            <a:off x="685800" y="1752600"/>
            <a:ext cx="7772400" cy="4343400"/>
          </a:xfrm>
        </p:spPr>
        <p:txBody>
          <a:bodyPr/>
          <a:lstStyle/>
          <a:p>
            <a:pPr>
              <a:lnSpc>
                <a:spcPct val="90000"/>
              </a:lnSpc>
            </a:pPr>
            <a:r>
              <a:rPr lang="en-US"/>
              <a:t>Diversity of community</a:t>
            </a:r>
          </a:p>
          <a:p>
            <a:pPr>
              <a:lnSpc>
                <a:spcPct val="90000"/>
              </a:lnSpc>
            </a:pPr>
            <a:r>
              <a:rPr lang="en-US"/>
              <a:t>Country or Countries of origin</a:t>
            </a:r>
          </a:p>
          <a:p>
            <a:pPr>
              <a:lnSpc>
                <a:spcPct val="90000"/>
              </a:lnSpc>
            </a:pPr>
            <a:r>
              <a:rPr lang="en-US"/>
              <a:t>Length of residence in U.S.</a:t>
            </a:r>
          </a:p>
          <a:p>
            <a:pPr>
              <a:lnSpc>
                <a:spcPct val="90000"/>
              </a:lnSpc>
            </a:pPr>
            <a:r>
              <a:rPr lang="en-US"/>
              <a:t>Facility with English language</a:t>
            </a:r>
          </a:p>
          <a:p>
            <a:pPr>
              <a:lnSpc>
                <a:spcPct val="90000"/>
              </a:lnSpc>
            </a:pPr>
            <a:r>
              <a:rPr lang="en-US"/>
              <a:t>Educational level</a:t>
            </a:r>
          </a:p>
          <a:p>
            <a:pPr>
              <a:lnSpc>
                <a:spcPct val="90000"/>
              </a:lnSpc>
            </a:pPr>
            <a:r>
              <a:rPr lang="en-US"/>
              <a:t>Economic level</a:t>
            </a:r>
          </a:p>
          <a:p>
            <a:pPr>
              <a:lnSpc>
                <a:spcPct val="90000"/>
              </a:lnSpc>
            </a:pPr>
            <a:r>
              <a:rPr lang="en-US"/>
              <a:t>Level of acculturation</a:t>
            </a:r>
          </a:p>
          <a:p>
            <a:pPr>
              <a:lnSpc>
                <a:spcPct val="90000"/>
              </a:lnSpc>
            </a:pPr>
            <a:r>
              <a:rPr lang="en-US"/>
              <a:t>Understanding of the library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F7455F7D-B231-42D3-93E8-A404D0A26EE5}" type="slidenum">
              <a:rPr lang="en-US"/>
              <a:pPr/>
              <a:t>27</a:t>
            </a:fld>
            <a:endParaRPr lang="en-US"/>
          </a:p>
        </p:txBody>
      </p:sp>
      <p:sp>
        <p:nvSpPr>
          <p:cNvPr id="553986" name="Rectangle 2"/>
          <p:cNvSpPr>
            <a:spLocks noGrp="1" noChangeArrowheads="1"/>
          </p:cNvSpPr>
          <p:nvPr>
            <p:ph type="title"/>
          </p:nvPr>
        </p:nvSpPr>
        <p:spPr>
          <a:xfrm>
            <a:off x="1828800" y="228600"/>
            <a:ext cx="6629400" cy="1371600"/>
          </a:xfrm>
        </p:spPr>
        <p:txBody>
          <a:bodyPr/>
          <a:lstStyle/>
          <a:p>
            <a:r>
              <a:rPr lang="en-US" sz="3600">
                <a:solidFill>
                  <a:schemeClr val="tx1"/>
                </a:solidFill>
              </a:rPr>
              <a:t>Understanding of the </a:t>
            </a:r>
            <a:br>
              <a:rPr lang="en-US" sz="3600">
                <a:solidFill>
                  <a:schemeClr val="tx1"/>
                </a:solidFill>
              </a:rPr>
            </a:br>
            <a:r>
              <a:rPr lang="en-US" sz="3600">
                <a:solidFill>
                  <a:schemeClr val="tx1"/>
                </a:solidFill>
              </a:rPr>
              <a:t>Library</a:t>
            </a:r>
            <a:r>
              <a:rPr lang="en-US" sz="3600"/>
              <a:t> </a:t>
            </a:r>
            <a:endParaRPr lang="en-US"/>
          </a:p>
        </p:txBody>
      </p:sp>
      <p:sp>
        <p:nvSpPr>
          <p:cNvPr id="553987" name="Rectangle 3"/>
          <p:cNvSpPr>
            <a:spLocks noGrp="1" noChangeArrowheads="1"/>
          </p:cNvSpPr>
          <p:nvPr>
            <p:ph type="body" idx="1"/>
          </p:nvPr>
        </p:nvSpPr>
        <p:spPr>
          <a:xfrm>
            <a:off x="685800" y="1447800"/>
            <a:ext cx="7772400" cy="4800600"/>
          </a:xfrm>
        </p:spPr>
        <p:txBody>
          <a:bodyPr/>
          <a:lstStyle/>
          <a:p>
            <a:pPr>
              <a:lnSpc>
                <a:spcPct val="80000"/>
              </a:lnSpc>
            </a:pPr>
            <a:r>
              <a:rPr lang="en-US" sz="2800"/>
              <a:t>Varying experiences with libraries in country of origin</a:t>
            </a:r>
          </a:p>
          <a:p>
            <a:pPr>
              <a:lnSpc>
                <a:spcPct val="80000"/>
              </a:lnSpc>
            </a:pPr>
            <a:r>
              <a:rPr lang="en-US" sz="2800"/>
              <a:t>Common Misconceptions</a:t>
            </a:r>
            <a:r>
              <a:rPr lang="en-US"/>
              <a:t>: </a:t>
            </a:r>
          </a:p>
          <a:p>
            <a:pPr lvl="1">
              <a:lnSpc>
                <a:spcPct val="80000"/>
              </a:lnSpc>
            </a:pPr>
            <a:r>
              <a:rPr lang="en-US" sz="2400"/>
              <a:t>Libraries are only for the educated or for those attending school. </a:t>
            </a:r>
          </a:p>
          <a:p>
            <a:pPr lvl="1">
              <a:lnSpc>
                <a:spcPct val="80000"/>
              </a:lnSpc>
            </a:pPr>
            <a:r>
              <a:rPr lang="en-US" sz="2400"/>
              <a:t>Library materials are for sale, not for loan. </a:t>
            </a:r>
          </a:p>
          <a:p>
            <a:pPr lvl="1">
              <a:lnSpc>
                <a:spcPct val="80000"/>
              </a:lnSpc>
            </a:pPr>
            <a:r>
              <a:rPr lang="en-US" sz="2400"/>
              <a:t>libreria=bookstore, biblioteca=library</a:t>
            </a:r>
          </a:p>
          <a:p>
            <a:pPr lvl="1">
              <a:lnSpc>
                <a:spcPct val="80000"/>
              </a:lnSpc>
            </a:pPr>
            <a:r>
              <a:rPr lang="en-US" sz="2400"/>
              <a:t>Access to the library and library services requires a fee. </a:t>
            </a:r>
          </a:p>
          <a:p>
            <a:pPr lvl="1">
              <a:lnSpc>
                <a:spcPct val="80000"/>
              </a:lnSpc>
            </a:pPr>
            <a:r>
              <a:rPr lang="en-US" sz="2400"/>
              <a:t>Libraries will divulge the personal information used in obtaining a library card to government agencies. </a:t>
            </a:r>
          </a:p>
          <a:p>
            <a:pPr lvl="1">
              <a:lnSpc>
                <a:spcPct val="80000"/>
              </a:lnSpc>
            </a:pPr>
            <a:r>
              <a:rPr lang="en-US" sz="2400"/>
              <a:t>Libraries only provide materials in English.</a:t>
            </a:r>
          </a:p>
          <a:p>
            <a:pPr lvl="1">
              <a:lnSpc>
                <a:spcPct val="80000"/>
              </a:lnSpc>
            </a:pPr>
            <a:r>
              <a:rPr lang="en-US" sz="2400"/>
              <a:t>Libraries are places to have documents notarized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endParaRPr lang="en-US"/>
          </a:p>
          <a:p>
            <a:fld id="{1AB9ED46-92AF-4801-8666-1EB83CF331C7}" type="slidenum">
              <a:rPr lang="en-US"/>
              <a:pPr/>
              <a:t>28</a:t>
            </a:fld>
            <a:endParaRPr lang="en-US"/>
          </a:p>
        </p:txBody>
      </p:sp>
      <p:sp>
        <p:nvSpPr>
          <p:cNvPr id="488450" name="Rectangle 2"/>
          <p:cNvSpPr>
            <a:spLocks noGrp="1" noChangeArrowheads="1"/>
          </p:cNvSpPr>
          <p:nvPr>
            <p:ph type="title"/>
          </p:nvPr>
        </p:nvSpPr>
        <p:spPr>
          <a:xfrm>
            <a:off x="1828800" y="228600"/>
            <a:ext cx="6629400" cy="1371600"/>
          </a:xfrm>
        </p:spPr>
        <p:txBody>
          <a:bodyPr/>
          <a:lstStyle/>
          <a:p>
            <a:r>
              <a:rPr lang="en-US" sz="3200"/>
              <a:t>Working With Community Leaders to Learn About Your Community</a:t>
            </a:r>
            <a:endParaRPr lang="en-US"/>
          </a:p>
        </p:txBody>
      </p:sp>
      <p:sp>
        <p:nvSpPr>
          <p:cNvPr id="488451" name="Rectangle 3"/>
          <p:cNvSpPr>
            <a:spLocks noGrp="1" noChangeArrowheads="1"/>
          </p:cNvSpPr>
          <p:nvPr>
            <p:ph type="body" idx="1"/>
          </p:nvPr>
        </p:nvSpPr>
        <p:spPr>
          <a:xfrm>
            <a:off x="685800" y="1905000"/>
            <a:ext cx="7772400" cy="4038600"/>
          </a:xfrm>
        </p:spPr>
        <p:txBody>
          <a:bodyPr/>
          <a:lstStyle/>
          <a:p>
            <a:pPr>
              <a:lnSpc>
                <a:spcPct val="80000"/>
              </a:lnSpc>
              <a:buFontTx/>
              <a:buNone/>
            </a:pPr>
            <a:r>
              <a:rPr lang="en-US" sz="2800"/>
              <a:t>Community leaders are:</a:t>
            </a:r>
          </a:p>
          <a:p>
            <a:pPr lvl="1">
              <a:lnSpc>
                <a:spcPct val="80000"/>
              </a:lnSpc>
            </a:pPr>
            <a:r>
              <a:rPr lang="en-US" sz="2400"/>
              <a:t>experts on the community</a:t>
            </a:r>
          </a:p>
          <a:p>
            <a:pPr lvl="1">
              <a:lnSpc>
                <a:spcPct val="80000"/>
              </a:lnSpc>
            </a:pPr>
            <a:r>
              <a:rPr lang="en-US" sz="2400"/>
              <a:t>trusted and relied upon by the community</a:t>
            </a:r>
          </a:p>
          <a:p>
            <a:pPr lvl="1">
              <a:lnSpc>
                <a:spcPct val="80000"/>
              </a:lnSpc>
            </a:pPr>
            <a:r>
              <a:rPr lang="en-US" sz="2400"/>
              <a:t>dedicated to helping the community</a:t>
            </a:r>
          </a:p>
          <a:p>
            <a:pPr lvl="1">
              <a:lnSpc>
                <a:spcPct val="80000"/>
              </a:lnSpc>
            </a:pPr>
            <a:r>
              <a:rPr lang="en-US" sz="2400"/>
              <a:t>part of the social network of the community</a:t>
            </a:r>
          </a:p>
          <a:p>
            <a:pPr lvl="1">
              <a:lnSpc>
                <a:spcPct val="80000"/>
              </a:lnSpc>
            </a:pPr>
            <a:r>
              <a:rPr lang="en-US" sz="2400"/>
              <a:t>Can be outside the facility if they are knowledgeable about the community</a:t>
            </a:r>
          </a:p>
          <a:p>
            <a:pPr lvl="1">
              <a:lnSpc>
                <a:spcPct val="80000"/>
              </a:lnSpc>
            </a:pPr>
            <a:r>
              <a:rPr lang="en-US" sz="2400"/>
              <a:t>Examples: bilingual inmates, ESL and Spanish teachers, unit staff, chaplains, transitional counselors, teachers, recreational and educational staff, library staff, outside service providers* </a:t>
            </a:r>
          </a:p>
          <a:p>
            <a:pPr>
              <a:lnSpc>
                <a:spcPct val="80000"/>
              </a:lnSpc>
              <a:buFontTx/>
              <a:buNone/>
            </a:pPr>
            <a:endParaRPr lang="en-US" sz="2800"/>
          </a:p>
        </p:txBody>
      </p:sp>
      <p:sp>
        <p:nvSpPr>
          <p:cNvPr id="488453" name="Text Box 5"/>
          <p:cNvSpPr txBox="1">
            <a:spLocks noChangeArrowheads="1"/>
          </p:cNvSpPr>
          <p:nvPr/>
        </p:nvSpPr>
        <p:spPr bwMode="auto">
          <a:xfrm>
            <a:off x="1143000" y="6172200"/>
            <a:ext cx="6248400" cy="336550"/>
          </a:xfrm>
          <a:prstGeom prst="rect">
            <a:avLst/>
          </a:prstGeom>
          <a:noFill/>
          <a:ln w="9525">
            <a:noFill/>
            <a:miter lim="800000"/>
            <a:headEnd/>
            <a:tailEnd/>
          </a:ln>
          <a:effectLst/>
        </p:spPr>
        <p:txBody>
          <a:bodyPr>
            <a:spAutoFit/>
          </a:bodyPr>
          <a:lstStyle/>
          <a:p>
            <a:pPr>
              <a:spcBef>
                <a:spcPct val="50000"/>
              </a:spcBef>
            </a:pPr>
            <a:r>
              <a:rPr lang="en-US" sz="1600">
                <a:latin typeface="Arial" charset="0"/>
              </a:rPr>
              <a:t>Source: WebJunction Prison Library Survey, 2007</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5DD74156-9865-4662-A49E-582F4289AF67}" type="slidenum">
              <a:rPr lang="en-US"/>
              <a:pPr/>
              <a:t>29</a:t>
            </a:fld>
            <a:endParaRPr lang="en-US"/>
          </a:p>
        </p:txBody>
      </p:sp>
      <p:sp>
        <p:nvSpPr>
          <p:cNvPr id="690178" name="Rectangle 1026"/>
          <p:cNvSpPr>
            <a:spLocks noGrp="1" noChangeArrowheads="1"/>
          </p:cNvSpPr>
          <p:nvPr>
            <p:ph type="title"/>
          </p:nvPr>
        </p:nvSpPr>
        <p:spPr>
          <a:xfrm>
            <a:off x="1828800" y="228600"/>
            <a:ext cx="7162800" cy="1295400"/>
          </a:xfrm>
        </p:spPr>
        <p:txBody>
          <a:bodyPr/>
          <a:lstStyle/>
          <a:p>
            <a:r>
              <a:rPr lang="en-US"/>
              <a:t>Working with Community Leaders: an Effective Technique</a:t>
            </a:r>
            <a:endParaRPr lang="en-US">
              <a:solidFill>
                <a:schemeClr val="tx1"/>
              </a:solidFill>
            </a:endParaRPr>
          </a:p>
        </p:txBody>
      </p:sp>
      <p:sp>
        <p:nvSpPr>
          <p:cNvPr id="690179" name="Rectangle 1027"/>
          <p:cNvSpPr>
            <a:spLocks noGrp="1" noChangeArrowheads="1"/>
          </p:cNvSpPr>
          <p:nvPr>
            <p:ph type="body" idx="1"/>
          </p:nvPr>
        </p:nvSpPr>
        <p:spPr>
          <a:xfrm>
            <a:off x="685800" y="1676400"/>
            <a:ext cx="7772400" cy="4419600"/>
          </a:xfrm>
        </p:spPr>
        <p:txBody>
          <a:bodyPr/>
          <a:lstStyle/>
          <a:p>
            <a:r>
              <a:rPr lang="en-US" sz="2800"/>
              <a:t>To introduce yourself and learn about the community</a:t>
            </a:r>
          </a:p>
          <a:p>
            <a:r>
              <a:rPr lang="en-US" sz="2800"/>
              <a:t>To identify the needs of the community</a:t>
            </a:r>
          </a:p>
          <a:p>
            <a:r>
              <a:rPr lang="en-US" sz="2800"/>
              <a:t>To get feedback on a specific service or program</a:t>
            </a:r>
          </a:p>
          <a:p>
            <a:r>
              <a:rPr lang="en-US" sz="2800"/>
              <a:t>To publicize or market a specific service or program </a:t>
            </a:r>
          </a:p>
          <a:p>
            <a:r>
              <a:rPr lang="en-US" sz="2800"/>
              <a:t>To find out how well you are doing in reaching and serving the community</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C430F38B-C6ED-45E6-AA07-8F0F869F0496}" type="slidenum">
              <a:rPr lang="en-US"/>
              <a:pPr/>
              <a:t>3</a:t>
            </a:fld>
            <a:endParaRPr lang="en-US"/>
          </a:p>
        </p:txBody>
      </p:sp>
      <p:sp>
        <p:nvSpPr>
          <p:cNvPr id="856066" name="Rectangle 2"/>
          <p:cNvSpPr>
            <a:spLocks noGrp="1" noChangeArrowheads="1"/>
          </p:cNvSpPr>
          <p:nvPr>
            <p:ph type="title"/>
          </p:nvPr>
        </p:nvSpPr>
        <p:spPr/>
        <p:txBody>
          <a:bodyPr/>
          <a:lstStyle/>
          <a:p>
            <a:r>
              <a:rPr lang="en-US"/>
              <a:t>Welcome</a:t>
            </a:r>
          </a:p>
        </p:txBody>
      </p:sp>
      <p:sp>
        <p:nvSpPr>
          <p:cNvPr id="856067" name="Rectangle 3"/>
          <p:cNvSpPr>
            <a:spLocks noGrp="1" noChangeArrowheads="1"/>
          </p:cNvSpPr>
          <p:nvPr>
            <p:ph type="body" idx="1"/>
          </p:nvPr>
        </p:nvSpPr>
        <p:spPr>
          <a:xfrm>
            <a:off x="685800" y="1676400"/>
            <a:ext cx="7772400" cy="4114800"/>
          </a:xfrm>
        </p:spPr>
        <p:txBody>
          <a:bodyPr/>
          <a:lstStyle/>
          <a:p>
            <a:pPr>
              <a:buFontTx/>
              <a:buNone/>
            </a:pPr>
            <a:r>
              <a:rPr lang="en-US"/>
              <a:t>   Your library may already be involved in efforts to reach out to Spanish speakers in your facility, or it may just be starting outreach. In either case, this curriculum will provide useful tips and tools for reaching out to Spanish speakers in your facility in order to define and better meet their needs. </a:t>
            </a:r>
          </a:p>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endParaRPr lang="en-US"/>
          </a:p>
          <a:p>
            <a:fld id="{295C0EE2-01F5-4499-B6B2-761344FE78D1}" type="slidenum">
              <a:rPr lang="en-US"/>
              <a:pPr/>
              <a:t>30</a:t>
            </a:fld>
            <a:endParaRPr lang="en-US"/>
          </a:p>
        </p:txBody>
      </p:sp>
      <p:sp>
        <p:nvSpPr>
          <p:cNvPr id="792579" name="Rectangle 3"/>
          <p:cNvSpPr>
            <a:spLocks noGrp="1" noChangeArrowheads="1"/>
          </p:cNvSpPr>
          <p:nvPr>
            <p:ph type="body" idx="1"/>
          </p:nvPr>
        </p:nvSpPr>
        <p:spPr/>
        <p:txBody>
          <a:bodyPr/>
          <a:lstStyle/>
          <a:p>
            <a:pPr>
              <a:buFontTx/>
              <a:buNone/>
            </a:pPr>
            <a:r>
              <a:rPr lang="en-US"/>
              <a:t>“</a:t>
            </a:r>
            <a:r>
              <a:rPr lang="en-US" i="1">
                <a:cs typeface="Times New Roman" pitchFamily="18" charset="0"/>
              </a:rPr>
              <a:t>I would say that the chaplains of the various facilities are good sources of information and service for inmates.”</a:t>
            </a:r>
          </a:p>
          <a:p>
            <a:pPr algn="r">
              <a:buFontTx/>
              <a:buNone/>
            </a:pPr>
            <a:endParaRPr lang="en-US" sz="2400" i="1"/>
          </a:p>
          <a:p>
            <a:pPr algn="r">
              <a:buFontTx/>
              <a:buNone/>
            </a:pPr>
            <a:r>
              <a:rPr lang="en-US" sz="2400"/>
              <a:t>- Facility Chaplain interview</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endParaRPr lang="en-US"/>
          </a:p>
          <a:p>
            <a:fld id="{BDEC584A-AAD2-470C-8999-DC97E34F1E13}" type="slidenum">
              <a:rPr lang="en-US"/>
              <a:pPr/>
              <a:t>31</a:t>
            </a:fld>
            <a:endParaRPr lang="en-US"/>
          </a:p>
        </p:txBody>
      </p:sp>
      <p:sp>
        <p:nvSpPr>
          <p:cNvPr id="790531" name="Rectangle 1027"/>
          <p:cNvSpPr>
            <a:spLocks noGrp="1" noChangeArrowheads="1"/>
          </p:cNvSpPr>
          <p:nvPr>
            <p:ph type="body" idx="1"/>
          </p:nvPr>
        </p:nvSpPr>
        <p:spPr>
          <a:xfrm>
            <a:off x="685800" y="1447800"/>
            <a:ext cx="7772400" cy="4648200"/>
          </a:xfrm>
        </p:spPr>
        <p:txBody>
          <a:bodyPr/>
          <a:lstStyle/>
          <a:p>
            <a:pPr>
              <a:buFontTx/>
              <a:buNone/>
            </a:pPr>
            <a:r>
              <a:rPr lang="en-US" i="1"/>
              <a:t>“</a:t>
            </a:r>
            <a:r>
              <a:rPr lang="en-US" i="1">
                <a:cs typeface="Times New Roman" pitchFamily="18" charset="0"/>
              </a:rPr>
              <a:t>The transitional services counselors at the various facilities have contact with just about all the inmates at one time or another.  They tend to have a good sense of what is needed to assist inmates to be successful on the ‘outside’.</a:t>
            </a:r>
            <a:r>
              <a:rPr lang="en-US" i="1"/>
              <a:t>”</a:t>
            </a:r>
          </a:p>
          <a:p>
            <a:pPr algn="r">
              <a:buFontTx/>
              <a:buNone/>
            </a:pPr>
            <a:r>
              <a:rPr lang="en-US" sz="2400"/>
              <a:t>- Transitional Services Counselor interview</a:t>
            </a:r>
          </a:p>
          <a:p>
            <a:pPr>
              <a:buFontTx/>
              <a:buNone/>
            </a:pPr>
            <a:endParaRPr lang="en-US" i="1"/>
          </a:p>
          <a:p>
            <a:pPr>
              <a:buFontTx/>
              <a:buNone/>
            </a:pPr>
            <a:endParaRPr lang="en-US" i="1"/>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endParaRPr lang="en-US"/>
          </a:p>
          <a:p>
            <a:fld id="{DFA796B6-49B9-4F63-814D-D7DED6138C8C}" type="slidenum">
              <a:rPr lang="en-US"/>
              <a:pPr/>
              <a:t>32</a:t>
            </a:fld>
            <a:endParaRPr lang="en-US"/>
          </a:p>
        </p:txBody>
      </p:sp>
      <p:sp>
        <p:nvSpPr>
          <p:cNvPr id="791555" name="Rectangle 1027"/>
          <p:cNvSpPr>
            <a:spLocks noGrp="1" noChangeArrowheads="1"/>
          </p:cNvSpPr>
          <p:nvPr>
            <p:ph type="body" idx="1"/>
          </p:nvPr>
        </p:nvSpPr>
        <p:spPr/>
        <p:txBody>
          <a:bodyPr/>
          <a:lstStyle/>
          <a:p>
            <a:pPr>
              <a:buFontTx/>
              <a:buNone/>
            </a:pPr>
            <a:r>
              <a:rPr lang="en-US" i="1"/>
              <a:t>“</a:t>
            </a:r>
            <a:r>
              <a:rPr lang="en-US" i="1">
                <a:cs typeface="Times New Roman" pitchFamily="18" charset="0"/>
              </a:rPr>
              <a:t>There are many Ethnic and Cultural organizations within the facilities, ones geared toward Hispanic inmates are in many of them.”</a:t>
            </a:r>
            <a:r>
              <a:rPr lang="en-US" i="1"/>
              <a:t> </a:t>
            </a:r>
          </a:p>
          <a:p>
            <a:pPr algn="r">
              <a:buFontTx/>
              <a:buNone/>
            </a:pPr>
            <a:r>
              <a:rPr lang="en-US" sz="2400"/>
              <a:t>- Facility Chaplain interview</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31C2CD56-AB9E-4DF8-934C-FB5FADAE4123}" type="slidenum">
              <a:rPr lang="en-US"/>
              <a:pPr/>
              <a:t>33</a:t>
            </a:fld>
            <a:endParaRPr lang="en-US"/>
          </a:p>
        </p:txBody>
      </p:sp>
      <p:sp>
        <p:nvSpPr>
          <p:cNvPr id="491522" name="Rectangle 2"/>
          <p:cNvSpPr>
            <a:spLocks noGrp="1" noChangeArrowheads="1"/>
          </p:cNvSpPr>
          <p:nvPr>
            <p:ph type="title"/>
          </p:nvPr>
        </p:nvSpPr>
        <p:spPr>
          <a:xfrm>
            <a:off x="1828800" y="228600"/>
            <a:ext cx="6629400" cy="1371600"/>
          </a:xfrm>
        </p:spPr>
        <p:txBody>
          <a:bodyPr/>
          <a:lstStyle/>
          <a:p>
            <a:r>
              <a:rPr lang="en-US"/>
              <a:t>Getting to Know the Spanish Speaking Community</a:t>
            </a:r>
            <a:endParaRPr lang="en-US">
              <a:solidFill>
                <a:schemeClr val="tx1"/>
              </a:solidFill>
            </a:endParaRPr>
          </a:p>
        </p:txBody>
      </p:sp>
      <p:sp>
        <p:nvSpPr>
          <p:cNvPr id="491523" name="Rectangle 3"/>
          <p:cNvSpPr>
            <a:spLocks noGrp="1" noChangeArrowheads="1"/>
          </p:cNvSpPr>
          <p:nvPr>
            <p:ph type="body" idx="1"/>
          </p:nvPr>
        </p:nvSpPr>
        <p:spPr>
          <a:xfrm>
            <a:off x="685800" y="1752600"/>
            <a:ext cx="7772400" cy="4343400"/>
          </a:xfrm>
        </p:spPr>
        <p:txBody>
          <a:bodyPr/>
          <a:lstStyle/>
          <a:p>
            <a:r>
              <a:rPr lang="en-US" sz="2800"/>
              <a:t>Informs the community about the library</a:t>
            </a:r>
          </a:p>
          <a:p>
            <a:r>
              <a:rPr lang="en-US" sz="2800"/>
              <a:t>Helps library be more responsive to customers</a:t>
            </a:r>
          </a:p>
          <a:p>
            <a:r>
              <a:rPr lang="en-US" sz="2800"/>
              <a:t>Connects library to community issues</a:t>
            </a:r>
          </a:p>
          <a:p>
            <a:r>
              <a:rPr lang="en-US" sz="2800"/>
              <a:t>Validates the community</a:t>
            </a:r>
          </a:p>
          <a:p>
            <a:r>
              <a:rPr lang="en-US" sz="2800"/>
              <a:t>Builds relationships and trust</a:t>
            </a:r>
          </a:p>
          <a:p>
            <a:r>
              <a:rPr lang="en-US" sz="2800"/>
              <a:t>Develops library advocates</a:t>
            </a:r>
          </a:p>
          <a:p>
            <a:r>
              <a:rPr lang="en-US" sz="2800"/>
              <a:t>Provides multiple perspectives</a:t>
            </a:r>
          </a:p>
          <a:p>
            <a:r>
              <a:rPr lang="en-US" sz="2800"/>
              <a:t>Stimulates creativity</a:t>
            </a:r>
            <a:endParaRPr lang="en-US" sz="2800" b="1"/>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99F1AE7E-AE1C-48A7-8307-9D25B97A2A44}" type="slidenum">
              <a:rPr lang="en-US"/>
              <a:pPr/>
              <a:t>34</a:t>
            </a:fld>
            <a:endParaRPr lang="en-US"/>
          </a:p>
        </p:txBody>
      </p:sp>
      <p:sp>
        <p:nvSpPr>
          <p:cNvPr id="500738" name="Rectangle 2"/>
          <p:cNvSpPr>
            <a:spLocks noGrp="1" noChangeArrowheads="1"/>
          </p:cNvSpPr>
          <p:nvPr>
            <p:ph type="title"/>
          </p:nvPr>
        </p:nvSpPr>
        <p:spPr/>
        <p:txBody>
          <a:bodyPr/>
          <a:lstStyle/>
          <a:p>
            <a:r>
              <a:rPr lang="en-US"/>
              <a:t>Interview Questions</a:t>
            </a:r>
            <a:endParaRPr lang="en-US">
              <a:solidFill>
                <a:schemeClr val="tx1"/>
              </a:solidFill>
            </a:endParaRPr>
          </a:p>
        </p:txBody>
      </p:sp>
      <p:sp>
        <p:nvSpPr>
          <p:cNvPr id="500739" name="Rectangle 3"/>
          <p:cNvSpPr>
            <a:spLocks noGrp="1" noChangeArrowheads="1"/>
          </p:cNvSpPr>
          <p:nvPr>
            <p:ph type="body" idx="1"/>
          </p:nvPr>
        </p:nvSpPr>
        <p:spPr>
          <a:xfrm>
            <a:off x="685800" y="1295400"/>
            <a:ext cx="7772400" cy="4800600"/>
          </a:xfrm>
        </p:spPr>
        <p:txBody>
          <a:bodyPr/>
          <a:lstStyle/>
          <a:p>
            <a:pPr>
              <a:lnSpc>
                <a:spcPct val="80000"/>
              </a:lnSpc>
            </a:pPr>
            <a:r>
              <a:rPr lang="en-US" sz="2800"/>
              <a:t>Focus on the community and the customer not the library</a:t>
            </a:r>
          </a:p>
          <a:p>
            <a:pPr>
              <a:lnSpc>
                <a:spcPct val="80000"/>
              </a:lnSpc>
            </a:pPr>
            <a:r>
              <a:rPr lang="en-US" sz="2800"/>
              <a:t>Ask questions about community problems, needs, barriers, events, opportunities</a:t>
            </a:r>
          </a:p>
          <a:p>
            <a:pPr>
              <a:lnSpc>
                <a:spcPct val="80000"/>
              </a:lnSpc>
            </a:pPr>
            <a:r>
              <a:rPr lang="en-US" sz="2800"/>
              <a:t>Help community leaders share their expertise</a:t>
            </a:r>
          </a:p>
          <a:p>
            <a:pPr>
              <a:lnSpc>
                <a:spcPct val="80000"/>
              </a:lnSpc>
            </a:pPr>
            <a:r>
              <a:rPr lang="en-US" sz="2800"/>
              <a:t>Show interest in the community</a:t>
            </a:r>
          </a:p>
          <a:p>
            <a:pPr>
              <a:lnSpc>
                <a:spcPct val="80000"/>
              </a:lnSpc>
            </a:pPr>
            <a:r>
              <a:rPr lang="en-US" sz="2800"/>
              <a:t>Demonstrate that you want to help solve community problems</a:t>
            </a:r>
          </a:p>
          <a:p>
            <a:pPr>
              <a:lnSpc>
                <a:spcPct val="80000"/>
              </a:lnSpc>
            </a:pPr>
            <a:r>
              <a:rPr lang="en-US" sz="2800"/>
              <a:t>Avoid asking library-centric questions</a:t>
            </a:r>
          </a:p>
          <a:p>
            <a:pPr>
              <a:lnSpc>
                <a:spcPct val="80000"/>
              </a:lnSpc>
            </a:pPr>
            <a:r>
              <a:rPr lang="en-US" sz="2800"/>
              <a:t>See handout “Community Leader Interview for Correctional Facility Libraries”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endParaRPr lang="en-US"/>
          </a:p>
          <a:p>
            <a:fld id="{0C6CEC71-D603-4463-BFD4-F96C2D3E421C}" type="slidenum">
              <a:rPr lang="en-US"/>
              <a:pPr/>
              <a:t>35</a:t>
            </a:fld>
            <a:endParaRPr lang="en-US"/>
          </a:p>
        </p:txBody>
      </p:sp>
      <p:sp>
        <p:nvSpPr>
          <p:cNvPr id="797699" name="Rectangle 3"/>
          <p:cNvSpPr>
            <a:spLocks noGrp="1" noChangeArrowheads="1"/>
          </p:cNvSpPr>
          <p:nvPr>
            <p:ph type="body" idx="1"/>
          </p:nvPr>
        </p:nvSpPr>
        <p:spPr/>
        <p:txBody>
          <a:bodyPr/>
          <a:lstStyle/>
          <a:p>
            <a:pPr>
              <a:buFontTx/>
              <a:buNone/>
            </a:pPr>
            <a:r>
              <a:rPr lang="en-US" i="1"/>
              <a:t>“</a:t>
            </a:r>
            <a:r>
              <a:rPr lang="en-US" i="1">
                <a:cs typeface="Times New Roman" pitchFamily="18" charset="0"/>
              </a:rPr>
              <a:t>We must learn, and be willing to learn from the very diversity that is presented to us.”</a:t>
            </a:r>
            <a:r>
              <a:rPr lang="en-US"/>
              <a:t> </a:t>
            </a:r>
          </a:p>
          <a:p>
            <a:pPr>
              <a:buFontTx/>
              <a:buNone/>
            </a:pPr>
            <a:endParaRPr lang="en-US"/>
          </a:p>
          <a:p>
            <a:pPr algn="r">
              <a:buFontTx/>
              <a:buNone/>
            </a:pPr>
            <a:r>
              <a:rPr lang="en-US" sz="2400"/>
              <a:t>- Transitional Services Counselor interview</a:t>
            </a:r>
          </a:p>
          <a:p>
            <a:pPr algn="r">
              <a:buFontTx/>
              <a:buNone/>
            </a:pP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ctrTitle"/>
          </p:nvPr>
        </p:nvSpPr>
        <p:spPr>
          <a:xfrm>
            <a:off x="609600" y="1295400"/>
            <a:ext cx="7772400" cy="1470025"/>
          </a:xfrm>
        </p:spPr>
        <p:txBody>
          <a:bodyPr/>
          <a:lstStyle/>
          <a:p>
            <a:r>
              <a:rPr lang="en-US" sz="4400" b="1" i="1">
                <a:solidFill>
                  <a:schemeClr val="tx1"/>
                </a:solidFill>
              </a:rPr>
              <a:t>MODULE 3: PROVIDING SERVICES </a:t>
            </a:r>
            <a:endParaRPr lang="en-US"/>
          </a:p>
        </p:txBody>
      </p:sp>
      <p:sp>
        <p:nvSpPr>
          <p:cNvPr id="515075" name="Rectangle 3"/>
          <p:cNvSpPr>
            <a:spLocks noGrp="1" noChangeArrowheads="1"/>
          </p:cNvSpPr>
          <p:nvPr>
            <p:ph type="subTitle" idx="1"/>
          </p:nvPr>
        </p:nvSpPr>
        <p:spPr>
          <a:xfrm>
            <a:off x="1371600" y="2819400"/>
            <a:ext cx="6400800" cy="1752600"/>
          </a:xfrm>
        </p:spPr>
        <p:txBody>
          <a:bodyPr/>
          <a:lstStyle/>
          <a:p>
            <a:r>
              <a:rPr lang="en-US" sz="4000" i="1"/>
              <a:t>Responding to the Needs of the Community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081BC07B-7438-4F01-849A-B4140F4B1184}" type="slidenum">
              <a:rPr lang="en-US"/>
              <a:pPr/>
              <a:t>37</a:t>
            </a:fld>
            <a:endParaRPr lang="en-US"/>
          </a:p>
        </p:txBody>
      </p:sp>
      <p:sp>
        <p:nvSpPr>
          <p:cNvPr id="648194" name="Rectangle 1026"/>
          <p:cNvSpPr>
            <a:spLocks noGrp="1" noChangeArrowheads="1"/>
          </p:cNvSpPr>
          <p:nvPr>
            <p:ph type="title"/>
          </p:nvPr>
        </p:nvSpPr>
        <p:spPr/>
        <p:txBody>
          <a:bodyPr/>
          <a:lstStyle/>
          <a:p>
            <a:r>
              <a:rPr lang="en-US" sz="3600"/>
              <a:t>What’s Working – Common Traits of Successful Services</a:t>
            </a:r>
          </a:p>
        </p:txBody>
      </p:sp>
      <p:sp>
        <p:nvSpPr>
          <p:cNvPr id="648195" name="Rectangle 1027"/>
          <p:cNvSpPr>
            <a:spLocks noGrp="1" noChangeArrowheads="1"/>
          </p:cNvSpPr>
          <p:nvPr>
            <p:ph type="body" idx="1"/>
          </p:nvPr>
        </p:nvSpPr>
        <p:spPr>
          <a:xfrm>
            <a:off x="685800" y="1600200"/>
            <a:ext cx="7772400" cy="4495800"/>
          </a:xfrm>
        </p:spPr>
        <p:txBody>
          <a:bodyPr/>
          <a:lstStyle/>
          <a:p>
            <a:pPr>
              <a:lnSpc>
                <a:spcPct val="90000"/>
              </a:lnSpc>
            </a:pPr>
            <a:r>
              <a:rPr lang="en-US" sz="2800"/>
              <a:t>Partnering with community organizations and internal organizations</a:t>
            </a:r>
          </a:p>
          <a:p>
            <a:pPr>
              <a:lnSpc>
                <a:spcPct val="90000"/>
              </a:lnSpc>
            </a:pPr>
            <a:r>
              <a:rPr lang="en-US" sz="2800"/>
              <a:t>High level of organizational support</a:t>
            </a:r>
          </a:p>
          <a:p>
            <a:pPr>
              <a:lnSpc>
                <a:spcPct val="90000"/>
              </a:lnSpc>
            </a:pPr>
            <a:r>
              <a:rPr lang="en-US" sz="2800"/>
              <a:t>Sufficient resources (staff, money) </a:t>
            </a:r>
          </a:p>
          <a:p>
            <a:pPr>
              <a:lnSpc>
                <a:spcPct val="90000"/>
              </a:lnSpc>
            </a:pPr>
            <a:r>
              <a:rPr lang="en-US" sz="2800"/>
              <a:t>Positive attitude towards Hispanic/Latino community</a:t>
            </a:r>
          </a:p>
          <a:p>
            <a:pPr>
              <a:lnSpc>
                <a:spcPct val="90000"/>
              </a:lnSpc>
            </a:pPr>
            <a:r>
              <a:rPr lang="en-US" sz="2800"/>
              <a:t>Promoting programs through internal communication and service agencies that serve Spanish speakers</a:t>
            </a:r>
          </a:p>
          <a:p>
            <a:pPr>
              <a:lnSpc>
                <a:spcPct val="90000"/>
              </a:lnSpc>
            </a:pPr>
            <a:r>
              <a:rPr lang="en-US" sz="2800"/>
              <a:t>Awareness of cultural diversity</a:t>
            </a:r>
            <a:endParaRPr lang="en-US"/>
          </a:p>
          <a:p>
            <a:pPr>
              <a:lnSpc>
                <a:spcPct val="90000"/>
              </a:lnSpc>
            </a:pP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31CAC444-399B-4C04-BE45-9ABBD00E051C}" type="slidenum">
              <a:rPr lang="en-US"/>
              <a:pPr/>
              <a:t>38</a:t>
            </a:fld>
            <a:endParaRPr lang="en-US"/>
          </a:p>
        </p:txBody>
      </p:sp>
      <p:sp>
        <p:nvSpPr>
          <p:cNvPr id="555010" name="Rectangle 1026"/>
          <p:cNvSpPr>
            <a:spLocks noGrp="1" noChangeArrowheads="1"/>
          </p:cNvSpPr>
          <p:nvPr>
            <p:ph type="title"/>
          </p:nvPr>
        </p:nvSpPr>
        <p:spPr/>
        <p:txBody>
          <a:bodyPr/>
          <a:lstStyle/>
          <a:p>
            <a:r>
              <a:rPr lang="en-US"/>
              <a:t>Impact of Culture</a:t>
            </a:r>
          </a:p>
        </p:txBody>
      </p:sp>
      <p:sp>
        <p:nvSpPr>
          <p:cNvPr id="555011" name="Rectangle 1027"/>
          <p:cNvSpPr>
            <a:spLocks noGrp="1" noChangeArrowheads="1"/>
          </p:cNvSpPr>
          <p:nvPr>
            <p:ph type="body" idx="1"/>
          </p:nvPr>
        </p:nvSpPr>
        <p:spPr>
          <a:xfrm>
            <a:off x="685800" y="1524000"/>
            <a:ext cx="7772400" cy="4572000"/>
          </a:xfrm>
        </p:spPr>
        <p:txBody>
          <a:bodyPr/>
          <a:lstStyle/>
          <a:p>
            <a:r>
              <a:rPr lang="en-US"/>
              <a:t>Culture is the “software” that determines our behavior and attitudes</a:t>
            </a:r>
          </a:p>
          <a:p>
            <a:r>
              <a:rPr lang="en-US"/>
              <a:t>We all have culture and we are all culturally  programmed</a:t>
            </a:r>
          </a:p>
          <a:p>
            <a:r>
              <a:rPr lang="en-US"/>
              <a:t>None of us has the same cultural program</a:t>
            </a:r>
          </a:p>
          <a:p>
            <a:r>
              <a:rPr lang="en-US"/>
              <a:t>We all belong to many different cultures with different cultural rules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AD895699-9A9F-4824-A2C2-BCEE42EE9B87}" type="slidenum">
              <a:rPr lang="en-US"/>
              <a:pPr/>
              <a:t>39</a:t>
            </a:fld>
            <a:endParaRPr lang="en-US"/>
          </a:p>
        </p:txBody>
      </p:sp>
      <p:sp>
        <p:nvSpPr>
          <p:cNvPr id="556034" name="Rectangle 2"/>
          <p:cNvSpPr>
            <a:spLocks noGrp="1" noChangeArrowheads="1"/>
          </p:cNvSpPr>
          <p:nvPr>
            <p:ph type="title"/>
          </p:nvPr>
        </p:nvSpPr>
        <p:spPr/>
        <p:txBody>
          <a:bodyPr/>
          <a:lstStyle/>
          <a:p>
            <a:r>
              <a:rPr lang="en-US"/>
              <a:t>Learning Cultural Rules</a:t>
            </a:r>
          </a:p>
        </p:txBody>
      </p:sp>
      <p:sp>
        <p:nvSpPr>
          <p:cNvPr id="556035" name="Rectangle 3"/>
          <p:cNvSpPr>
            <a:spLocks noGrp="1" noChangeArrowheads="1"/>
          </p:cNvSpPr>
          <p:nvPr>
            <p:ph type="body" idx="1"/>
          </p:nvPr>
        </p:nvSpPr>
        <p:spPr>
          <a:xfrm>
            <a:off x="685800" y="1371600"/>
            <a:ext cx="7772400" cy="4724400"/>
          </a:xfrm>
        </p:spPr>
        <p:txBody>
          <a:bodyPr/>
          <a:lstStyle/>
          <a:p>
            <a:r>
              <a:rPr lang="en-US"/>
              <a:t>Where do we learn our cultural rules?</a:t>
            </a:r>
          </a:p>
          <a:p>
            <a:r>
              <a:rPr lang="en-US"/>
              <a:t>Who teaches us how to think, act, behave in our culture?</a:t>
            </a:r>
          </a:p>
          <a:p>
            <a:r>
              <a:rPr lang="en-US"/>
              <a:t>How do we learn what is acceptable in our culture? How do we learn to be an American?</a:t>
            </a:r>
          </a:p>
          <a:p>
            <a:r>
              <a:rPr lang="en-US"/>
              <a:t>Cultural rules not written down</a:t>
            </a:r>
          </a:p>
          <a:p>
            <a:r>
              <a:rPr lang="en-US"/>
              <a:t>Cultural rules absorbed unconsciously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A812C06F-D91A-4E51-876A-782C558084CE}" type="slidenum">
              <a:rPr lang="en-US"/>
              <a:pPr/>
              <a:t>4</a:t>
            </a:fld>
            <a:endParaRPr lang="en-US"/>
          </a:p>
        </p:txBody>
      </p:sp>
      <p:sp>
        <p:nvSpPr>
          <p:cNvPr id="884738" name="Rectangle 2"/>
          <p:cNvSpPr>
            <a:spLocks noGrp="1" noChangeArrowheads="1"/>
          </p:cNvSpPr>
          <p:nvPr>
            <p:ph type="title"/>
          </p:nvPr>
        </p:nvSpPr>
        <p:spPr/>
        <p:txBody>
          <a:bodyPr/>
          <a:lstStyle/>
          <a:p>
            <a:r>
              <a:rPr lang="en-US" sz="3600"/>
              <a:t>Directions for taking this course </a:t>
            </a:r>
          </a:p>
        </p:txBody>
      </p:sp>
      <p:sp>
        <p:nvSpPr>
          <p:cNvPr id="884739" name="Rectangle 3"/>
          <p:cNvSpPr>
            <a:spLocks noGrp="1" noChangeArrowheads="1"/>
          </p:cNvSpPr>
          <p:nvPr>
            <p:ph type="body" idx="1"/>
          </p:nvPr>
        </p:nvSpPr>
        <p:spPr>
          <a:xfrm>
            <a:off x="685800" y="1600200"/>
            <a:ext cx="7772400" cy="4114800"/>
          </a:xfrm>
        </p:spPr>
        <p:txBody>
          <a:bodyPr/>
          <a:lstStyle/>
          <a:p>
            <a:r>
              <a:rPr lang="en-US"/>
              <a:t>Please print out the “Spanish Language Outreach Program Resource Packet” and follow along as indicated in the course</a:t>
            </a:r>
          </a:p>
          <a:p>
            <a:r>
              <a:rPr lang="en-US"/>
              <a:t>By the end of this self-guided course, you will have the beginning of an action plan for your library to start outreach to Spanish speakers in your facility</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6EEAE97E-445E-4767-B7C1-C1858F3DB58D}" type="slidenum">
              <a:rPr lang="en-US"/>
              <a:pPr/>
              <a:t>40</a:t>
            </a:fld>
            <a:endParaRPr lang="en-US"/>
          </a:p>
        </p:txBody>
      </p:sp>
      <p:sp>
        <p:nvSpPr>
          <p:cNvPr id="559106" name="Rectangle 1026"/>
          <p:cNvSpPr>
            <a:spLocks noGrp="1" noChangeArrowheads="1"/>
          </p:cNvSpPr>
          <p:nvPr>
            <p:ph type="title"/>
          </p:nvPr>
        </p:nvSpPr>
        <p:spPr/>
        <p:txBody>
          <a:bodyPr/>
          <a:lstStyle/>
          <a:p>
            <a:r>
              <a:rPr lang="en-US"/>
              <a:t>Cultural Assumptions</a:t>
            </a:r>
          </a:p>
        </p:txBody>
      </p:sp>
      <p:sp>
        <p:nvSpPr>
          <p:cNvPr id="559107" name="Rectangle 1027"/>
          <p:cNvSpPr>
            <a:spLocks noGrp="1" noChangeArrowheads="1"/>
          </p:cNvSpPr>
          <p:nvPr>
            <p:ph type="body" idx="1"/>
          </p:nvPr>
        </p:nvSpPr>
        <p:spPr>
          <a:xfrm>
            <a:off x="685800" y="1600200"/>
            <a:ext cx="7772400" cy="4495800"/>
          </a:xfrm>
        </p:spPr>
        <p:txBody>
          <a:bodyPr/>
          <a:lstStyle/>
          <a:p>
            <a:pPr>
              <a:lnSpc>
                <a:spcPct val="80000"/>
              </a:lnSpc>
            </a:pPr>
            <a:r>
              <a:rPr lang="en-US" sz="2800"/>
              <a:t>We interpret a person’s behavior based on our cultural rules</a:t>
            </a:r>
          </a:p>
          <a:p>
            <a:pPr>
              <a:lnSpc>
                <a:spcPct val="80000"/>
              </a:lnSpc>
            </a:pPr>
            <a:r>
              <a:rPr lang="en-US" sz="2800"/>
              <a:t>What you think is “normal” may not be for others</a:t>
            </a:r>
          </a:p>
          <a:p>
            <a:pPr>
              <a:lnSpc>
                <a:spcPct val="80000"/>
              </a:lnSpc>
            </a:pPr>
            <a:r>
              <a:rPr lang="en-US" sz="2800"/>
              <a:t>Normal = Different </a:t>
            </a:r>
          </a:p>
          <a:p>
            <a:pPr>
              <a:lnSpc>
                <a:spcPct val="80000"/>
              </a:lnSpc>
            </a:pPr>
            <a:r>
              <a:rPr lang="en-US" sz="2800"/>
              <a:t>We make assumptions when we don’t understand</a:t>
            </a:r>
          </a:p>
          <a:p>
            <a:pPr>
              <a:lnSpc>
                <a:spcPct val="80000"/>
              </a:lnSpc>
            </a:pPr>
            <a:r>
              <a:rPr lang="en-US" sz="2800"/>
              <a:t>Difference between deep values &amp; surface behavior</a:t>
            </a:r>
          </a:p>
          <a:p>
            <a:pPr>
              <a:lnSpc>
                <a:spcPct val="80000"/>
              </a:lnSpc>
            </a:pPr>
            <a:r>
              <a:rPr lang="en-US" sz="2800"/>
              <a:t>See “Four Dimensions of Diversity Chart” on page 2 of your Handout Packet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endParaRPr lang="en-US"/>
          </a:p>
          <a:p>
            <a:fld id="{A63BE7F3-064A-4CC9-8358-CD2A1DCA2C1B}" type="slidenum">
              <a:rPr lang="en-US"/>
              <a:pPr/>
              <a:t>41</a:t>
            </a:fld>
            <a:endParaRPr lang="en-US"/>
          </a:p>
        </p:txBody>
      </p:sp>
      <p:sp>
        <p:nvSpPr>
          <p:cNvPr id="793603" name="Rectangle 3"/>
          <p:cNvSpPr>
            <a:spLocks noGrp="1" noChangeArrowheads="1"/>
          </p:cNvSpPr>
          <p:nvPr>
            <p:ph type="body" idx="1"/>
          </p:nvPr>
        </p:nvSpPr>
        <p:spPr>
          <a:xfrm>
            <a:off x="685800" y="1524000"/>
            <a:ext cx="7772400" cy="4572000"/>
          </a:xfrm>
        </p:spPr>
        <p:txBody>
          <a:bodyPr/>
          <a:lstStyle/>
          <a:p>
            <a:pPr>
              <a:buFontTx/>
              <a:buNone/>
            </a:pPr>
            <a:r>
              <a:rPr lang="en-US"/>
              <a:t>“</a:t>
            </a:r>
            <a:r>
              <a:rPr lang="en-US" i="1">
                <a:cs typeface="Times New Roman" pitchFamily="18" charset="0"/>
              </a:rPr>
              <a:t>Lack of communication and understanding of the Latino culture are problems I see all the time. The Anglo perceptions of the Hispanic culture and its value systems are many times causes of miscommunication or lack of communication.”</a:t>
            </a:r>
          </a:p>
          <a:p>
            <a:pPr algn="r">
              <a:buFontTx/>
              <a:buNone/>
            </a:pPr>
            <a:r>
              <a:rPr lang="en-US" sz="2400"/>
              <a:t>- Transitional Services Counselor interview</a:t>
            </a:r>
          </a:p>
          <a:p>
            <a:pPr>
              <a:buFontTx/>
              <a:buNone/>
            </a:pPr>
            <a:endParaRPr lang="en-US"/>
          </a:p>
          <a:p>
            <a:pPr algn="r">
              <a:buFontTx/>
              <a:buNone/>
            </a:pPr>
            <a:endParaRPr lang="en-US">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A9893094-A230-4370-8704-A70B73554331}" type="slidenum">
              <a:rPr lang="en-US"/>
              <a:pPr/>
              <a:t>42</a:t>
            </a:fld>
            <a:endParaRPr lang="en-US"/>
          </a:p>
        </p:txBody>
      </p:sp>
      <p:sp>
        <p:nvSpPr>
          <p:cNvPr id="562178" name="Rectangle 2"/>
          <p:cNvSpPr>
            <a:spLocks noGrp="1" noChangeArrowheads="1"/>
          </p:cNvSpPr>
          <p:nvPr>
            <p:ph type="title"/>
          </p:nvPr>
        </p:nvSpPr>
        <p:spPr/>
        <p:txBody>
          <a:bodyPr/>
          <a:lstStyle/>
          <a:p>
            <a:r>
              <a:rPr lang="en-US"/>
              <a:t>Cultural Perspectives</a:t>
            </a:r>
          </a:p>
        </p:txBody>
      </p:sp>
      <p:sp>
        <p:nvSpPr>
          <p:cNvPr id="562179" name="Rectangle 3"/>
          <p:cNvSpPr>
            <a:spLocks noGrp="1" noChangeArrowheads="1"/>
          </p:cNvSpPr>
          <p:nvPr>
            <p:ph type="body" idx="1"/>
          </p:nvPr>
        </p:nvSpPr>
        <p:spPr>
          <a:xfrm>
            <a:off x="685800" y="1447800"/>
            <a:ext cx="7772400" cy="5105400"/>
          </a:xfrm>
        </p:spPr>
        <p:txBody>
          <a:bodyPr/>
          <a:lstStyle/>
          <a:p>
            <a:pPr>
              <a:lnSpc>
                <a:spcPct val="80000"/>
              </a:lnSpc>
            </a:pPr>
            <a:r>
              <a:rPr lang="en-US" sz="2400"/>
              <a:t>Sense of self and space</a:t>
            </a:r>
          </a:p>
          <a:p>
            <a:pPr>
              <a:lnSpc>
                <a:spcPct val="80000"/>
              </a:lnSpc>
            </a:pPr>
            <a:r>
              <a:rPr lang="en-US" sz="2400"/>
              <a:t>Communication and language</a:t>
            </a:r>
          </a:p>
          <a:p>
            <a:pPr>
              <a:lnSpc>
                <a:spcPct val="80000"/>
              </a:lnSpc>
            </a:pPr>
            <a:r>
              <a:rPr lang="en-US" sz="2400"/>
              <a:t>Dress and appearance</a:t>
            </a:r>
          </a:p>
          <a:p>
            <a:pPr>
              <a:lnSpc>
                <a:spcPct val="80000"/>
              </a:lnSpc>
            </a:pPr>
            <a:r>
              <a:rPr lang="en-US" sz="2400"/>
              <a:t>Food and eating habits</a:t>
            </a:r>
          </a:p>
          <a:p>
            <a:pPr>
              <a:lnSpc>
                <a:spcPct val="80000"/>
              </a:lnSpc>
            </a:pPr>
            <a:r>
              <a:rPr lang="en-US" sz="2400"/>
              <a:t>Time and time consciousness</a:t>
            </a:r>
          </a:p>
          <a:p>
            <a:pPr>
              <a:lnSpc>
                <a:spcPct val="80000"/>
              </a:lnSpc>
            </a:pPr>
            <a:r>
              <a:rPr lang="en-US" sz="2400"/>
              <a:t>Relationships</a:t>
            </a:r>
          </a:p>
          <a:p>
            <a:pPr>
              <a:lnSpc>
                <a:spcPct val="80000"/>
              </a:lnSpc>
            </a:pPr>
            <a:r>
              <a:rPr lang="en-US" sz="2400"/>
              <a:t>Values and norms</a:t>
            </a:r>
          </a:p>
          <a:p>
            <a:pPr>
              <a:lnSpc>
                <a:spcPct val="80000"/>
              </a:lnSpc>
            </a:pPr>
            <a:r>
              <a:rPr lang="en-US" sz="2400"/>
              <a:t>Beliefs and attitudes</a:t>
            </a:r>
          </a:p>
          <a:p>
            <a:pPr>
              <a:lnSpc>
                <a:spcPct val="80000"/>
              </a:lnSpc>
            </a:pPr>
            <a:r>
              <a:rPr lang="en-US" sz="2400"/>
              <a:t>Mental processes and learning styles</a:t>
            </a:r>
          </a:p>
          <a:p>
            <a:pPr>
              <a:lnSpc>
                <a:spcPct val="80000"/>
              </a:lnSpc>
            </a:pPr>
            <a:r>
              <a:rPr lang="en-US" sz="2400"/>
              <a:t>Work habits and practices</a:t>
            </a:r>
          </a:p>
          <a:p>
            <a:pPr>
              <a:lnSpc>
                <a:spcPct val="80000"/>
              </a:lnSpc>
              <a:buFontTx/>
              <a:buNone/>
            </a:pPr>
            <a:endParaRPr lang="en-US" sz="1800">
              <a:solidFill>
                <a:srgbClr val="FF3300"/>
              </a:solidFill>
            </a:endParaRPr>
          </a:p>
          <a:p>
            <a:pPr>
              <a:lnSpc>
                <a:spcPct val="80000"/>
              </a:lnSpc>
              <a:buFontTx/>
              <a:buNone/>
            </a:pPr>
            <a:endParaRPr lang="en-US" sz="1800">
              <a:solidFill>
                <a:srgbClr val="FF3300"/>
              </a:solidFill>
            </a:endParaRPr>
          </a:p>
          <a:p>
            <a:pPr>
              <a:lnSpc>
                <a:spcPct val="80000"/>
              </a:lnSpc>
              <a:buFontTx/>
              <a:buNone/>
            </a:pPr>
            <a:r>
              <a:rPr lang="en-US" sz="1600" i="1"/>
              <a:t>Adapted from Lee Gardenswartz and Anita Rowe, Managing Diversity, Rev. ed. (McGraw Hill) 1998.</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endParaRPr lang="en-US"/>
          </a:p>
          <a:p>
            <a:fld id="{53CE8105-74FD-40A1-A7BC-F1039B04BCEF}" type="slidenum">
              <a:rPr lang="en-US"/>
              <a:pPr/>
              <a:t>43</a:t>
            </a:fld>
            <a:endParaRPr lang="en-US"/>
          </a:p>
        </p:txBody>
      </p:sp>
      <p:sp>
        <p:nvSpPr>
          <p:cNvPr id="794627" name="Rectangle 3"/>
          <p:cNvSpPr>
            <a:spLocks noGrp="1" noChangeArrowheads="1"/>
          </p:cNvSpPr>
          <p:nvPr>
            <p:ph type="body" idx="1"/>
          </p:nvPr>
        </p:nvSpPr>
        <p:spPr/>
        <p:txBody>
          <a:bodyPr/>
          <a:lstStyle/>
          <a:p>
            <a:pPr>
              <a:buFontTx/>
              <a:buNone/>
            </a:pPr>
            <a:r>
              <a:rPr lang="en-US" i="1"/>
              <a:t>“</a:t>
            </a:r>
            <a:r>
              <a:rPr lang="en-US" i="1">
                <a:cs typeface="Times New Roman" pitchFamily="18" charset="0"/>
              </a:rPr>
              <a:t>What is acceptable in the US culture, is not always so in the Latino culture.”</a:t>
            </a:r>
            <a:r>
              <a:rPr lang="en-US">
                <a:cs typeface="Times New Roman" pitchFamily="18" charset="0"/>
              </a:rPr>
              <a:t> </a:t>
            </a:r>
            <a:endParaRPr lang="en-US"/>
          </a:p>
          <a:p>
            <a:pPr>
              <a:buFontTx/>
              <a:buNone/>
            </a:pPr>
            <a:endParaRPr lang="en-US"/>
          </a:p>
          <a:p>
            <a:pPr algn="r">
              <a:buFontTx/>
              <a:buNone/>
            </a:pPr>
            <a:r>
              <a:rPr lang="en-US" sz="2400"/>
              <a:t>- Transitional Services Counselor interview</a:t>
            </a:r>
          </a:p>
          <a:p>
            <a:pPr>
              <a:buFontTx/>
              <a:buNone/>
            </a:pPr>
            <a:endParaRPr lang="en-US" i="1"/>
          </a:p>
          <a:p>
            <a:pPr>
              <a:buFontTx/>
              <a:buNone/>
            </a:pP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7A3CEA66-EE2A-482A-9357-6ECE6F13F53A}" type="slidenum">
              <a:rPr lang="en-US"/>
              <a:pPr/>
              <a:t>44</a:t>
            </a:fld>
            <a:endParaRPr lang="en-US"/>
          </a:p>
        </p:txBody>
      </p:sp>
      <p:sp>
        <p:nvSpPr>
          <p:cNvPr id="832514" name="Rectangle 2"/>
          <p:cNvSpPr>
            <a:spLocks noGrp="1" noChangeArrowheads="1"/>
          </p:cNvSpPr>
          <p:nvPr>
            <p:ph type="title"/>
          </p:nvPr>
        </p:nvSpPr>
        <p:spPr/>
        <p:txBody>
          <a:bodyPr/>
          <a:lstStyle/>
          <a:p>
            <a:r>
              <a:rPr lang="en-US" sz="3600"/>
              <a:t/>
            </a:r>
            <a:br>
              <a:rPr lang="en-US" sz="3600"/>
            </a:br>
            <a:r>
              <a:rPr lang="en-US" sz="3600"/>
              <a:t/>
            </a:r>
            <a:br>
              <a:rPr lang="en-US" sz="3600"/>
            </a:br>
            <a:r>
              <a:rPr lang="en-US" sz="3600"/>
              <a:t>Action Plan Exercise 3 </a:t>
            </a:r>
            <a:br>
              <a:rPr lang="en-US" sz="3600"/>
            </a:br>
            <a:r>
              <a:rPr lang="en-US" sz="3600"/>
              <a:t>Cultural Differences </a:t>
            </a:r>
            <a:br>
              <a:rPr lang="en-US" sz="3600"/>
            </a:br>
            <a:endParaRPr lang="en-US" sz="3600"/>
          </a:p>
        </p:txBody>
      </p:sp>
      <p:sp>
        <p:nvSpPr>
          <p:cNvPr id="832515" name="Rectangle 3"/>
          <p:cNvSpPr>
            <a:spLocks noGrp="1" noChangeArrowheads="1"/>
          </p:cNvSpPr>
          <p:nvPr>
            <p:ph type="body" idx="1"/>
          </p:nvPr>
        </p:nvSpPr>
        <p:spPr/>
        <p:txBody>
          <a:bodyPr/>
          <a:lstStyle/>
          <a:p>
            <a:r>
              <a:rPr lang="en-US" sz="2800"/>
              <a:t>Review “Selected American and Hispanic/Latino Cultural Differences,” p. 4 of your SLO Program Handout Packet </a:t>
            </a:r>
          </a:p>
          <a:p>
            <a:r>
              <a:rPr lang="en-US" sz="2800"/>
              <a:t>For each cultural difference, give an example on p. 4 of how you or the library could adapt or respond to this cultural difference in planning and delivering library services</a:t>
            </a:r>
          </a:p>
          <a:p>
            <a:r>
              <a:rPr lang="en-US" sz="2800"/>
              <a:t>Be careful not to stereotype!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endParaRPr lang="en-US"/>
          </a:p>
          <a:p>
            <a:fld id="{F944BC1C-F358-4484-A596-ABDB0988F563}" type="slidenum">
              <a:rPr lang="en-US"/>
              <a:pPr/>
              <a:t>45</a:t>
            </a:fld>
            <a:endParaRPr lang="en-US"/>
          </a:p>
        </p:txBody>
      </p:sp>
      <p:sp>
        <p:nvSpPr>
          <p:cNvPr id="831490" name="Rectangle 2"/>
          <p:cNvSpPr>
            <a:spLocks noGrp="1" noChangeArrowheads="1"/>
          </p:cNvSpPr>
          <p:nvPr>
            <p:ph type="body" idx="1"/>
          </p:nvPr>
        </p:nvSpPr>
        <p:spPr/>
        <p:txBody>
          <a:bodyPr/>
          <a:lstStyle/>
          <a:p>
            <a:pPr>
              <a:buFontTx/>
              <a:buNone/>
            </a:pPr>
            <a:r>
              <a:rPr lang="en-US"/>
              <a:t>“…</a:t>
            </a:r>
            <a:r>
              <a:rPr lang="en-US" i="1">
                <a:cs typeface="Times New Roman" pitchFamily="18" charset="0"/>
              </a:rPr>
              <a:t>improving their technology education.  Inmates need training in basic computer skills, such as word processing.</a:t>
            </a:r>
            <a:r>
              <a:rPr lang="en-US"/>
              <a:t>”</a:t>
            </a:r>
          </a:p>
          <a:p>
            <a:pPr>
              <a:buFontTx/>
              <a:buNone/>
            </a:pPr>
            <a:endParaRPr lang="en-US"/>
          </a:p>
          <a:p>
            <a:pPr algn="r">
              <a:buFontTx/>
              <a:buNone/>
            </a:pPr>
            <a:r>
              <a:rPr lang="en-US" sz="2400"/>
              <a:t>- Facility Chaplain interview</a:t>
            </a:r>
            <a:endParaRPr lang="en-US"/>
          </a:p>
          <a:p>
            <a:pPr>
              <a:buFontTx/>
              <a:buNone/>
            </a:pP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E36782B6-7C3B-42A9-9F45-934EBE129774}" type="slidenum">
              <a:rPr lang="en-US"/>
              <a:pPr/>
              <a:t>46</a:t>
            </a:fld>
            <a:endParaRPr lang="en-US"/>
          </a:p>
        </p:txBody>
      </p:sp>
      <p:sp>
        <p:nvSpPr>
          <p:cNvPr id="656386" name="Rectangle 2"/>
          <p:cNvSpPr>
            <a:spLocks noGrp="1" noChangeArrowheads="1"/>
          </p:cNvSpPr>
          <p:nvPr>
            <p:ph type="title"/>
          </p:nvPr>
        </p:nvSpPr>
        <p:spPr/>
        <p:txBody>
          <a:bodyPr/>
          <a:lstStyle/>
          <a:p>
            <a:r>
              <a:rPr lang="en-US" sz="3600"/>
              <a:t>Types of Programs Being Offered in Corrections Libraries</a:t>
            </a:r>
          </a:p>
        </p:txBody>
      </p:sp>
      <p:sp>
        <p:nvSpPr>
          <p:cNvPr id="656387" name="Rectangle 3"/>
          <p:cNvSpPr>
            <a:spLocks noGrp="1" noChangeArrowheads="1"/>
          </p:cNvSpPr>
          <p:nvPr>
            <p:ph type="body" idx="1"/>
          </p:nvPr>
        </p:nvSpPr>
        <p:spPr>
          <a:xfrm>
            <a:off x="685800" y="1600200"/>
            <a:ext cx="7772400" cy="4495800"/>
          </a:xfrm>
        </p:spPr>
        <p:txBody>
          <a:bodyPr/>
          <a:lstStyle/>
          <a:p>
            <a:pPr>
              <a:lnSpc>
                <a:spcPct val="90000"/>
              </a:lnSpc>
            </a:pPr>
            <a:r>
              <a:rPr lang="en-US"/>
              <a:t>Basic computer and internet skills</a:t>
            </a:r>
          </a:p>
          <a:p>
            <a:pPr>
              <a:lnSpc>
                <a:spcPct val="90000"/>
              </a:lnSpc>
            </a:pPr>
            <a:r>
              <a:rPr lang="en-US"/>
              <a:t>Employment readiness</a:t>
            </a:r>
          </a:p>
          <a:p>
            <a:pPr>
              <a:lnSpc>
                <a:spcPct val="90000"/>
              </a:lnSpc>
            </a:pPr>
            <a:r>
              <a:rPr lang="en-US"/>
              <a:t>Family and parenting skills</a:t>
            </a:r>
          </a:p>
          <a:p>
            <a:pPr>
              <a:lnSpc>
                <a:spcPct val="90000"/>
              </a:lnSpc>
            </a:pPr>
            <a:r>
              <a:rPr lang="en-US"/>
              <a:t>ESL tutorials</a:t>
            </a:r>
          </a:p>
          <a:p>
            <a:pPr>
              <a:lnSpc>
                <a:spcPct val="90000"/>
              </a:lnSpc>
            </a:pPr>
            <a:r>
              <a:rPr lang="en-US"/>
              <a:t>Grammar, GED, resumes, and typing help</a:t>
            </a:r>
          </a:p>
          <a:p>
            <a:pPr>
              <a:lnSpc>
                <a:spcPct val="90000"/>
              </a:lnSpc>
            </a:pPr>
            <a:r>
              <a:rPr lang="en-US"/>
              <a:t>Re-entry readiness</a:t>
            </a:r>
          </a:p>
          <a:p>
            <a:pPr>
              <a:lnSpc>
                <a:spcPct val="90000"/>
              </a:lnSpc>
            </a:pPr>
            <a:r>
              <a:rPr lang="en-US"/>
              <a:t>Open hours – one-to-one help</a:t>
            </a:r>
          </a:p>
          <a:p>
            <a:pPr>
              <a:lnSpc>
                <a:spcPct val="90000"/>
              </a:lnSpc>
            </a:pP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6088303D-8A37-495F-BE48-331FEBFDB64F}" type="slidenum">
              <a:rPr lang="en-US"/>
              <a:pPr/>
              <a:t>47</a:t>
            </a:fld>
            <a:endParaRPr lang="en-US"/>
          </a:p>
        </p:txBody>
      </p:sp>
      <p:sp>
        <p:nvSpPr>
          <p:cNvPr id="830466" name="Rectangle 2"/>
          <p:cNvSpPr>
            <a:spLocks noGrp="1" noChangeArrowheads="1"/>
          </p:cNvSpPr>
          <p:nvPr>
            <p:ph type="title"/>
          </p:nvPr>
        </p:nvSpPr>
        <p:spPr/>
        <p:txBody>
          <a:bodyPr/>
          <a:lstStyle/>
          <a:p>
            <a:r>
              <a:rPr lang="en-US" sz="3600"/>
              <a:t>Types of Programs Offered in Corrections Libraries</a:t>
            </a:r>
          </a:p>
        </p:txBody>
      </p:sp>
      <p:sp>
        <p:nvSpPr>
          <p:cNvPr id="830467" name="Rectangle 3"/>
          <p:cNvSpPr>
            <a:spLocks noGrp="1" noChangeArrowheads="1"/>
          </p:cNvSpPr>
          <p:nvPr>
            <p:ph type="body" idx="1"/>
          </p:nvPr>
        </p:nvSpPr>
        <p:spPr/>
        <p:txBody>
          <a:bodyPr/>
          <a:lstStyle/>
          <a:p>
            <a:pPr>
              <a:lnSpc>
                <a:spcPct val="90000"/>
              </a:lnSpc>
            </a:pPr>
            <a:r>
              <a:rPr lang="en-US"/>
              <a:t>Computer skills</a:t>
            </a:r>
          </a:p>
          <a:p>
            <a:pPr>
              <a:lnSpc>
                <a:spcPct val="90000"/>
              </a:lnSpc>
            </a:pPr>
            <a:r>
              <a:rPr lang="en-US"/>
              <a:t>ESL and literacy</a:t>
            </a:r>
          </a:p>
          <a:p>
            <a:pPr>
              <a:lnSpc>
                <a:spcPct val="90000"/>
              </a:lnSpc>
            </a:pPr>
            <a:r>
              <a:rPr lang="en-US"/>
              <a:t>Bilingual parent/child reading hours</a:t>
            </a:r>
          </a:p>
          <a:p>
            <a:pPr>
              <a:lnSpc>
                <a:spcPct val="90000"/>
              </a:lnSpc>
            </a:pPr>
            <a:r>
              <a:rPr lang="en-US"/>
              <a:t>Re-entry programs in Spanish</a:t>
            </a:r>
          </a:p>
          <a:p>
            <a:pPr lvl="1">
              <a:lnSpc>
                <a:spcPct val="90000"/>
              </a:lnSpc>
            </a:pPr>
            <a:r>
              <a:rPr lang="en-US"/>
              <a:t>Lectures from professionals in outside community on different jobs</a:t>
            </a:r>
          </a:p>
          <a:p>
            <a:pPr lvl="1">
              <a:lnSpc>
                <a:spcPct val="90000"/>
              </a:lnSpc>
            </a:pPr>
            <a:r>
              <a:rPr lang="en-US"/>
              <a:t>Health and hygiene</a:t>
            </a:r>
          </a:p>
          <a:p>
            <a:pPr lvl="1">
              <a:lnSpc>
                <a:spcPct val="90000"/>
              </a:lnSpc>
            </a:pPr>
            <a:r>
              <a:rPr lang="en-US"/>
              <a:t>Workforce readiness</a:t>
            </a:r>
          </a:p>
          <a:p>
            <a:pPr lvl="1">
              <a:lnSpc>
                <a:spcPct val="90000"/>
              </a:lnSpc>
            </a:pPr>
            <a:endParaRPr lang="en-US"/>
          </a:p>
          <a:p>
            <a:pPr lvl="1">
              <a:lnSpc>
                <a:spcPct val="90000"/>
              </a:lnSpc>
            </a:pP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AC01C18A-30A7-4D99-9978-E1B9B3D461FD}" type="slidenum">
              <a:rPr lang="en-US"/>
              <a:pPr/>
              <a:t>48</a:t>
            </a:fld>
            <a:endParaRPr lang="en-US"/>
          </a:p>
        </p:txBody>
      </p:sp>
      <p:sp>
        <p:nvSpPr>
          <p:cNvPr id="867330" name="Rectangle 2"/>
          <p:cNvSpPr>
            <a:spLocks noGrp="1" noChangeArrowheads="1"/>
          </p:cNvSpPr>
          <p:nvPr>
            <p:ph type="title"/>
          </p:nvPr>
        </p:nvSpPr>
        <p:spPr/>
        <p:txBody>
          <a:bodyPr/>
          <a:lstStyle/>
          <a:p>
            <a:r>
              <a:rPr lang="en-US" sz="3200"/>
              <a:t>Types of Resources Being Offered in Libraries Serving Spanish Speakers</a:t>
            </a:r>
          </a:p>
        </p:txBody>
      </p:sp>
      <p:sp>
        <p:nvSpPr>
          <p:cNvPr id="867331" name="Rectangle 3"/>
          <p:cNvSpPr>
            <a:spLocks noGrp="1" noChangeArrowheads="1"/>
          </p:cNvSpPr>
          <p:nvPr>
            <p:ph type="body" idx="1"/>
          </p:nvPr>
        </p:nvSpPr>
        <p:spPr/>
        <p:txBody>
          <a:bodyPr/>
          <a:lstStyle/>
          <a:p>
            <a:pPr>
              <a:lnSpc>
                <a:spcPct val="90000"/>
              </a:lnSpc>
            </a:pPr>
            <a:r>
              <a:rPr lang="en-US" sz="2400"/>
              <a:t>Spanish-English dictionaries</a:t>
            </a:r>
          </a:p>
          <a:p>
            <a:pPr>
              <a:lnSpc>
                <a:spcPct val="90000"/>
              </a:lnSpc>
            </a:pPr>
            <a:r>
              <a:rPr lang="en-US" sz="2400"/>
              <a:t>Books, magazines, newspapers in Spanish, at all reading levels</a:t>
            </a:r>
          </a:p>
          <a:p>
            <a:pPr>
              <a:lnSpc>
                <a:spcPct val="90000"/>
              </a:lnSpc>
            </a:pPr>
            <a:r>
              <a:rPr lang="en-US" sz="2400"/>
              <a:t>Fotonovelas</a:t>
            </a:r>
          </a:p>
          <a:p>
            <a:pPr>
              <a:lnSpc>
                <a:spcPct val="90000"/>
              </a:lnSpc>
            </a:pPr>
            <a:r>
              <a:rPr lang="en-US" sz="2400"/>
              <a:t>Directory information in Spanish</a:t>
            </a:r>
          </a:p>
          <a:p>
            <a:pPr>
              <a:lnSpc>
                <a:spcPct val="90000"/>
              </a:lnSpc>
            </a:pPr>
            <a:r>
              <a:rPr lang="en-US" sz="2400"/>
              <a:t>Library service directions in Spanish</a:t>
            </a:r>
          </a:p>
          <a:p>
            <a:pPr>
              <a:lnSpc>
                <a:spcPct val="90000"/>
              </a:lnSpc>
            </a:pPr>
            <a:r>
              <a:rPr lang="en-US" sz="2400"/>
              <a:t>Lists of Spanish titles</a:t>
            </a:r>
          </a:p>
          <a:p>
            <a:pPr>
              <a:lnSpc>
                <a:spcPct val="90000"/>
              </a:lnSpc>
            </a:pPr>
            <a:r>
              <a:rPr lang="en-US" sz="2400"/>
              <a:t>Resources to learn English</a:t>
            </a:r>
          </a:p>
          <a:p>
            <a:pPr lvl="1">
              <a:lnSpc>
                <a:spcPct val="90000"/>
              </a:lnSpc>
            </a:pPr>
            <a:r>
              <a:rPr lang="en-US" sz="2000"/>
              <a:t>i.e. Materials in English at easy reading levels</a:t>
            </a:r>
          </a:p>
          <a:p>
            <a:pPr>
              <a:lnSpc>
                <a:spcPct val="90000"/>
              </a:lnSpc>
            </a:pPr>
            <a:r>
              <a:rPr lang="en-US" sz="2400"/>
              <a:t>Resources to learn Spanish*</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DCF33333-FE97-41CF-96C1-A34A43772389}" type="slidenum">
              <a:rPr lang="en-US"/>
              <a:pPr/>
              <a:t>49</a:t>
            </a:fld>
            <a:endParaRPr lang="en-US"/>
          </a:p>
        </p:txBody>
      </p:sp>
      <p:sp>
        <p:nvSpPr>
          <p:cNvPr id="658434" name="Rectangle 2"/>
          <p:cNvSpPr>
            <a:spLocks noGrp="1" noChangeArrowheads="1"/>
          </p:cNvSpPr>
          <p:nvPr>
            <p:ph type="title"/>
          </p:nvPr>
        </p:nvSpPr>
        <p:spPr/>
        <p:txBody>
          <a:bodyPr/>
          <a:lstStyle/>
          <a:p>
            <a:r>
              <a:rPr lang="en-US">
                <a:solidFill>
                  <a:schemeClr val="tx1"/>
                </a:solidFill>
              </a:rPr>
              <a:t>Service Success Principles</a:t>
            </a:r>
          </a:p>
        </p:txBody>
      </p:sp>
      <p:sp>
        <p:nvSpPr>
          <p:cNvPr id="658435" name="Rectangle 3"/>
          <p:cNvSpPr>
            <a:spLocks noGrp="1" noChangeArrowheads="1"/>
          </p:cNvSpPr>
          <p:nvPr>
            <p:ph type="body" idx="1"/>
          </p:nvPr>
        </p:nvSpPr>
        <p:spPr>
          <a:xfrm>
            <a:off x="685800" y="1524000"/>
            <a:ext cx="7772400" cy="4572000"/>
          </a:xfrm>
        </p:spPr>
        <p:txBody>
          <a:bodyPr/>
          <a:lstStyle/>
          <a:p>
            <a:pPr lvl="1"/>
            <a:r>
              <a:rPr lang="en-US" sz="3200"/>
              <a:t>Make no assumptions about what the community knows about the library or its services</a:t>
            </a:r>
          </a:p>
          <a:p>
            <a:pPr lvl="1"/>
            <a:r>
              <a:rPr lang="en-US" sz="3200"/>
              <a:t>Establish trust and respect one person at a time/one day at a time</a:t>
            </a:r>
          </a:p>
          <a:p>
            <a:pPr lvl="1"/>
            <a:r>
              <a:rPr lang="en-US" sz="3200"/>
              <a:t>Integrate the library into heart and soul of the community</a:t>
            </a:r>
          </a:p>
          <a:p>
            <a:pPr lvl="1">
              <a:buFontTx/>
              <a:buNone/>
            </a:pPr>
            <a:r>
              <a:rPr lang="en-US" sz="2000"/>
              <a:t> </a:t>
            </a:r>
          </a:p>
          <a:p>
            <a:pPr lvl="1">
              <a:buFontTx/>
              <a:buNone/>
            </a:pPr>
            <a:r>
              <a:rPr lang="en-US" sz="2000"/>
              <a:t>* See “Serving Spanish Speakers Success Checklist”</a:t>
            </a:r>
            <a:r>
              <a:rPr lang="en-US" sz="320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endParaRPr lang="en-US"/>
          </a:p>
          <a:p>
            <a:fld id="{EBB22660-D857-4A3F-B04C-5F2ABB4875FE}" type="slidenum">
              <a:rPr lang="en-US"/>
              <a:pPr/>
              <a:t>5</a:t>
            </a:fld>
            <a:endParaRPr lang="en-US"/>
          </a:p>
        </p:txBody>
      </p:sp>
      <p:sp>
        <p:nvSpPr>
          <p:cNvPr id="331778" name="Rectangle 2"/>
          <p:cNvSpPr>
            <a:spLocks noGrp="1" noChangeArrowheads="1"/>
          </p:cNvSpPr>
          <p:nvPr>
            <p:ph type="title" idx="4294967295"/>
          </p:nvPr>
        </p:nvSpPr>
        <p:spPr>
          <a:xfrm>
            <a:off x="304800" y="2590800"/>
            <a:ext cx="8229600" cy="1143000"/>
          </a:xfrm>
        </p:spPr>
        <p:txBody>
          <a:bodyPr/>
          <a:lstStyle/>
          <a:p>
            <a:r>
              <a:rPr lang="en-US" sz="4400" b="1" i="1"/>
              <a:t>MODULE 1:</a:t>
            </a:r>
            <a:br>
              <a:rPr lang="en-US" sz="4400" b="1" i="1"/>
            </a:br>
            <a:r>
              <a:rPr lang="en-US" sz="4400" b="1" i="1"/>
              <a:t>INTRODUCTION AND MAKING THE CASE</a:t>
            </a:r>
            <a:endParaRPr lang="en-US" sz="4400" i="1"/>
          </a:p>
        </p:txBody>
      </p:sp>
      <p:sp>
        <p:nvSpPr>
          <p:cNvPr id="331779" name="Rectangle 3"/>
          <p:cNvSpPr>
            <a:spLocks noGrp="1" noChangeArrowheads="1"/>
          </p:cNvSpPr>
          <p:nvPr>
            <p:ph type="body" idx="4294967295"/>
          </p:nvPr>
        </p:nvSpPr>
        <p:spPr>
          <a:xfrm>
            <a:off x="0" y="1600200"/>
            <a:ext cx="8229600" cy="4525963"/>
          </a:xfrm>
        </p:spPr>
        <p:txBody>
          <a:bodyPr/>
          <a:lstStyle/>
          <a:p>
            <a:endParaRPr lang="en-US"/>
          </a:p>
          <a:p>
            <a:endParaRPr lang="en-US"/>
          </a:p>
          <a:p>
            <a:endParaRPr lang="en-US"/>
          </a:p>
          <a:p>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p:cNvSpPr>
            <a:spLocks noGrp="1" noChangeArrowheads="1"/>
          </p:cNvSpPr>
          <p:nvPr>
            <p:ph type="ctrTitle"/>
          </p:nvPr>
        </p:nvSpPr>
        <p:spPr>
          <a:xfrm>
            <a:off x="609600" y="1295400"/>
            <a:ext cx="7772400" cy="2133600"/>
          </a:xfrm>
        </p:spPr>
        <p:txBody>
          <a:bodyPr/>
          <a:lstStyle/>
          <a:p>
            <a:r>
              <a:rPr lang="en-US" sz="4400" b="1" i="1">
                <a:solidFill>
                  <a:schemeClr val="tx1"/>
                </a:solidFill>
              </a:rPr>
              <a:t>MODULE 4: </a:t>
            </a:r>
            <a:br>
              <a:rPr lang="en-US" sz="4400" b="1" i="1">
                <a:solidFill>
                  <a:schemeClr val="tx1"/>
                </a:solidFill>
              </a:rPr>
            </a:br>
            <a:r>
              <a:rPr lang="en-US" sz="4400" b="1" i="1">
                <a:solidFill>
                  <a:schemeClr val="tx1"/>
                </a:solidFill>
              </a:rPr>
              <a:t>MARKETING TO THE SPANISH-SPEAKING COMMUNITY</a:t>
            </a:r>
            <a:endParaRPr lang="en-US"/>
          </a:p>
        </p:txBody>
      </p:sp>
      <p:sp>
        <p:nvSpPr>
          <p:cNvPr id="569347" name="Rectangle 3"/>
          <p:cNvSpPr>
            <a:spLocks noGrp="1" noChangeArrowheads="1"/>
          </p:cNvSpPr>
          <p:nvPr>
            <p:ph type="subTitle" idx="1"/>
          </p:nvPr>
        </p:nvSpPr>
        <p:spPr>
          <a:xfrm>
            <a:off x="1371600" y="3810000"/>
            <a:ext cx="6400800" cy="1752600"/>
          </a:xfrm>
        </p:spPr>
        <p:txBody>
          <a:bodyPr/>
          <a:lstStyle/>
          <a:p>
            <a:r>
              <a:rPr lang="en-US" sz="4000" i="1"/>
              <a:t>Using Word-of-Mouth Marketing and Ethnic / Cultural Organizations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4CFA1A7F-60A5-4473-8E8C-D22071D1B913}" type="slidenum">
              <a:rPr lang="en-US"/>
              <a:pPr/>
              <a:t>51</a:t>
            </a:fld>
            <a:endParaRPr lang="en-US"/>
          </a:p>
        </p:txBody>
      </p:sp>
      <p:sp>
        <p:nvSpPr>
          <p:cNvPr id="692226" name="Rectangle 2"/>
          <p:cNvSpPr>
            <a:spLocks noGrp="1" noChangeArrowheads="1"/>
          </p:cNvSpPr>
          <p:nvPr>
            <p:ph type="title"/>
          </p:nvPr>
        </p:nvSpPr>
        <p:spPr/>
        <p:txBody>
          <a:bodyPr/>
          <a:lstStyle/>
          <a:p>
            <a:r>
              <a:rPr lang="en-US"/>
              <a:t>What Are You Marketing?</a:t>
            </a:r>
            <a:endParaRPr lang="en-US">
              <a:solidFill>
                <a:schemeClr val="tx1"/>
              </a:solidFill>
            </a:endParaRPr>
          </a:p>
        </p:txBody>
      </p:sp>
      <p:sp>
        <p:nvSpPr>
          <p:cNvPr id="692227" name="Rectangle 3"/>
          <p:cNvSpPr>
            <a:spLocks noGrp="1" noChangeArrowheads="1"/>
          </p:cNvSpPr>
          <p:nvPr>
            <p:ph type="body" idx="1"/>
          </p:nvPr>
        </p:nvSpPr>
        <p:spPr>
          <a:xfrm>
            <a:off x="685800" y="1600200"/>
            <a:ext cx="7772400" cy="4495800"/>
          </a:xfrm>
        </p:spPr>
        <p:txBody>
          <a:bodyPr/>
          <a:lstStyle/>
          <a:p>
            <a:r>
              <a:rPr lang="en-US" sz="2800"/>
              <a:t>Focus on selling the service or program in terms that “connect” or mean something to the community — that relate to their needs, problems, life situations, etc.</a:t>
            </a:r>
          </a:p>
          <a:p>
            <a:r>
              <a:rPr lang="en-US" sz="2800"/>
              <a:t>Focus on selling the concept that the library is there to help. Avoid focusing on selling the “library.”</a:t>
            </a:r>
          </a:p>
          <a:p>
            <a:endParaRPr lang="en-US" sz="2800"/>
          </a:p>
          <a:p>
            <a:endParaRPr lang="en-US" sz="2800"/>
          </a:p>
          <a:p>
            <a:endParaRPr lang="en-US" sz="2800"/>
          </a:p>
          <a:p>
            <a:endParaRPr lang="en-US" sz="2800"/>
          </a:p>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6541687D-8BA9-41C0-921C-B08565027052}" type="slidenum">
              <a:rPr lang="en-US"/>
              <a:pPr/>
              <a:t>52</a:t>
            </a:fld>
            <a:endParaRPr lang="en-US"/>
          </a:p>
        </p:txBody>
      </p:sp>
      <p:sp>
        <p:nvSpPr>
          <p:cNvPr id="694274" name="Rectangle 1026"/>
          <p:cNvSpPr>
            <a:spLocks noGrp="1" noChangeArrowheads="1"/>
          </p:cNvSpPr>
          <p:nvPr>
            <p:ph type="title"/>
          </p:nvPr>
        </p:nvSpPr>
        <p:spPr/>
        <p:txBody>
          <a:bodyPr/>
          <a:lstStyle/>
          <a:p>
            <a:r>
              <a:rPr lang="en-US"/>
              <a:t>Developing Messages That Connect</a:t>
            </a:r>
            <a:endParaRPr lang="en-US">
              <a:solidFill>
                <a:schemeClr val="tx1"/>
              </a:solidFill>
            </a:endParaRPr>
          </a:p>
        </p:txBody>
      </p:sp>
      <p:sp>
        <p:nvSpPr>
          <p:cNvPr id="694275" name="Rectangle 1027"/>
          <p:cNvSpPr>
            <a:spLocks noGrp="1" noChangeArrowheads="1"/>
          </p:cNvSpPr>
          <p:nvPr>
            <p:ph type="body" idx="1"/>
          </p:nvPr>
        </p:nvSpPr>
        <p:spPr>
          <a:xfrm>
            <a:off x="685800" y="1752600"/>
            <a:ext cx="7772400" cy="4343400"/>
          </a:xfrm>
        </p:spPr>
        <p:txBody>
          <a:bodyPr/>
          <a:lstStyle/>
          <a:p>
            <a:pPr>
              <a:lnSpc>
                <a:spcPct val="90000"/>
              </a:lnSpc>
            </a:pPr>
            <a:r>
              <a:rPr lang="en-US" sz="2800"/>
              <a:t>Instead of a brochure publicizing the Spanish language collection, develop flyers (with book cover illustrations) that call attention to specific materials:</a:t>
            </a:r>
          </a:p>
          <a:p>
            <a:pPr lvl="1">
              <a:lnSpc>
                <a:spcPct val="90000"/>
              </a:lnSpc>
            </a:pPr>
            <a:r>
              <a:rPr lang="en-US" sz="2400"/>
              <a:t>Do you need to know what to expect and how to prepare for a job interview?</a:t>
            </a:r>
          </a:p>
          <a:p>
            <a:pPr>
              <a:lnSpc>
                <a:spcPct val="90000"/>
              </a:lnSpc>
            </a:pPr>
            <a:r>
              <a:rPr lang="en-US" sz="2800"/>
              <a:t>Instead of publicizing a list of classes/programs, talk about what the programs will help them do:</a:t>
            </a:r>
          </a:p>
          <a:p>
            <a:pPr lvl="1">
              <a:lnSpc>
                <a:spcPct val="90000"/>
              </a:lnSpc>
            </a:pPr>
            <a:r>
              <a:rPr lang="en-US" sz="2400"/>
              <a:t>Do you want to learn how to ...</a:t>
            </a:r>
            <a:endParaRPr lang="en-US" sz="32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7E9B8C07-E555-4778-B67F-DDEBAA869454}" type="slidenum">
              <a:rPr lang="en-US"/>
              <a:pPr/>
              <a:t>53</a:t>
            </a:fld>
            <a:endParaRPr lang="en-US"/>
          </a:p>
        </p:txBody>
      </p:sp>
      <p:sp>
        <p:nvSpPr>
          <p:cNvPr id="572418" name="Rectangle 2"/>
          <p:cNvSpPr>
            <a:spLocks noGrp="1" noChangeArrowheads="1"/>
          </p:cNvSpPr>
          <p:nvPr>
            <p:ph type="title"/>
          </p:nvPr>
        </p:nvSpPr>
        <p:spPr/>
        <p:txBody>
          <a:bodyPr/>
          <a:lstStyle/>
          <a:p>
            <a:r>
              <a:rPr lang="en-US"/>
              <a:t>Word-of-Mouth Marketing</a:t>
            </a:r>
            <a:endParaRPr lang="en-US">
              <a:solidFill>
                <a:schemeClr val="tx1"/>
              </a:solidFill>
            </a:endParaRPr>
          </a:p>
        </p:txBody>
      </p:sp>
      <p:sp>
        <p:nvSpPr>
          <p:cNvPr id="572419" name="Rectangle 3"/>
          <p:cNvSpPr>
            <a:spLocks noGrp="1" noChangeArrowheads="1"/>
          </p:cNvSpPr>
          <p:nvPr>
            <p:ph type="body" idx="1"/>
          </p:nvPr>
        </p:nvSpPr>
        <p:spPr>
          <a:xfrm>
            <a:off x="685800" y="1600200"/>
            <a:ext cx="7772400" cy="4495800"/>
          </a:xfrm>
        </p:spPr>
        <p:txBody>
          <a:bodyPr/>
          <a:lstStyle/>
          <a:p>
            <a:pPr>
              <a:buFontTx/>
              <a:buNone/>
            </a:pPr>
            <a:r>
              <a:rPr lang="en-US"/>
              <a:t>	“This whole notion of word-of-mouth marketing in the multicultural market is tightly related to social networks. The marketer needs to know who is in the social network. Penetrating a community through opinion leaders makes for a good chance that the product will be adopted.”</a:t>
            </a:r>
            <a:br>
              <a:rPr lang="en-US"/>
            </a:br>
            <a:endParaRPr lang="en-US"/>
          </a:p>
          <a:p>
            <a:pPr>
              <a:buFontTx/>
              <a:buNone/>
            </a:pPr>
            <a:r>
              <a:rPr lang="en-US" sz="2000"/>
              <a:t>Felipe Korzenny, </a:t>
            </a:r>
            <a:r>
              <a:rPr lang="en-US" sz="2000" i="1"/>
              <a:t>“Marketing News,”</a:t>
            </a:r>
            <a:r>
              <a:rPr lang="en-US" sz="2000"/>
              <a:t> July 22, 2002</a:t>
            </a: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A88A1A3B-C9B2-462D-9530-86B6A3EFF9E7}" type="slidenum">
              <a:rPr lang="en-US"/>
              <a:pPr/>
              <a:t>54</a:t>
            </a:fld>
            <a:endParaRPr lang="en-US"/>
          </a:p>
        </p:txBody>
      </p:sp>
      <p:sp>
        <p:nvSpPr>
          <p:cNvPr id="841730" name="Rectangle 2"/>
          <p:cNvSpPr>
            <a:spLocks noGrp="1" noChangeArrowheads="1"/>
          </p:cNvSpPr>
          <p:nvPr>
            <p:ph type="title"/>
          </p:nvPr>
        </p:nvSpPr>
        <p:spPr/>
        <p:txBody>
          <a:bodyPr/>
          <a:lstStyle/>
          <a:p>
            <a:r>
              <a:rPr lang="en-US"/>
              <a:t>Building Trust</a:t>
            </a:r>
          </a:p>
        </p:txBody>
      </p:sp>
      <p:sp>
        <p:nvSpPr>
          <p:cNvPr id="841731" name="Rectangle 3"/>
          <p:cNvSpPr>
            <a:spLocks noGrp="1" noChangeArrowheads="1"/>
          </p:cNvSpPr>
          <p:nvPr>
            <p:ph type="body" idx="1"/>
          </p:nvPr>
        </p:nvSpPr>
        <p:spPr/>
        <p:txBody>
          <a:bodyPr/>
          <a:lstStyle/>
          <a:p>
            <a:pPr>
              <a:lnSpc>
                <a:spcPct val="90000"/>
              </a:lnSpc>
            </a:pPr>
            <a:r>
              <a:rPr lang="en-US" sz="2800"/>
              <a:t>Often Spanish speakers will buddy up with a bilingual English speaker.  Identifying the bilingual speakers, and gaining their trust, can be the first step to developing a relationship with the limited English Spanish-speaker</a:t>
            </a:r>
          </a:p>
          <a:p>
            <a:pPr>
              <a:lnSpc>
                <a:spcPct val="90000"/>
              </a:lnSpc>
            </a:pPr>
            <a:r>
              <a:rPr lang="en-US" sz="2800"/>
              <a:t>Hire bilingual, bi-cultural staff and inmate clerks</a:t>
            </a:r>
          </a:p>
          <a:p>
            <a:pPr>
              <a:lnSpc>
                <a:spcPct val="90000"/>
              </a:lnSpc>
            </a:pPr>
            <a:r>
              <a:rPr lang="en-US" sz="2800"/>
              <a:t>Help all inmates understand that the library is for them</a:t>
            </a:r>
          </a:p>
          <a:p>
            <a:pPr>
              <a:lnSpc>
                <a:spcPct val="90000"/>
              </a:lnSpc>
              <a:buFontTx/>
              <a:buNone/>
            </a:pPr>
            <a:endParaRPr lang="en-US" sz="28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C57105C5-65F6-40A9-ACEF-472DFE53A29C}" type="slidenum">
              <a:rPr lang="en-US"/>
              <a:pPr/>
              <a:t>55</a:t>
            </a:fld>
            <a:endParaRPr lang="en-US"/>
          </a:p>
        </p:txBody>
      </p:sp>
      <p:sp>
        <p:nvSpPr>
          <p:cNvPr id="576514" name="Rectangle 2"/>
          <p:cNvSpPr>
            <a:spLocks noGrp="1" noChangeArrowheads="1"/>
          </p:cNvSpPr>
          <p:nvPr>
            <p:ph type="title"/>
          </p:nvPr>
        </p:nvSpPr>
        <p:spPr>
          <a:xfrm>
            <a:off x="1828800" y="228600"/>
            <a:ext cx="6629400" cy="1295400"/>
          </a:xfrm>
        </p:spPr>
        <p:txBody>
          <a:bodyPr/>
          <a:lstStyle/>
          <a:p>
            <a:r>
              <a:rPr lang="en-US"/>
              <a:t>Techniques for Better Word-of-Mouth Exposure</a:t>
            </a:r>
            <a:endParaRPr lang="en-US">
              <a:solidFill>
                <a:schemeClr val="tx1"/>
              </a:solidFill>
            </a:endParaRPr>
          </a:p>
        </p:txBody>
      </p:sp>
      <p:sp>
        <p:nvSpPr>
          <p:cNvPr id="576515" name="Rectangle 3"/>
          <p:cNvSpPr>
            <a:spLocks noGrp="1" noChangeArrowheads="1"/>
          </p:cNvSpPr>
          <p:nvPr>
            <p:ph type="body" idx="1"/>
          </p:nvPr>
        </p:nvSpPr>
        <p:spPr>
          <a:xfrm>
            <a:off x="685800" y="1676400"/>
            <a:ext cx="7772400" cy="4419600"/>
          </a:xfrm>
        </p:spPr>
        <p:txBody>
          <a:bodyPr/>
          <a:lstStyle/>
          <a:p>
            <a:pPr>
              <a:lnSpc>
                <a:spcPct val="90000"/>
              </a:lnSpc>
            </a:pPr>
            <a:r>
              <a:rPr lang="en-US" sz="2800"/>
              <a:t>Promote service among local community leaders</a:t>
            </a:r>
          </a:p>
          <a:p>
            <a:pPr>
              <a:lnSpc>
                <a:spcPct val="90000"/>
              </a:lnSpc>
            </a:pPr>
            <a:r>
              <a:rPr lang="en-US" sz="2800"/>
              <a:t>Hold special events within the community tailored to community needs and interests</a:t>
            </a:r>
          </a:p>
          <a:p>
            <a:pPr>
              <a:lnSpc>
                <a:spcPct val="90000"/>
              </a:lnSpc>
            </a:pPr>
            <a:r>
              <a:rPr lang="en-US" sz="2800"/>
              <a:t>Work with the Ethnic and Cultural organizations at the facility to partner for programs and to help spread the word about the library</a:t>
            </a:r>
          </a:p>
          <a:p>
            <a:pPr>
              <a:lnSpc>
                <a:spcPct val="90000"/>
              </a:lnSpc>
            </a:pPr>
            <a:r>
              <a:rPr lang="en-US" sz="2800"/>
              <a:t>There are many points of contact for getting the word out about the library*</a:t>
            </a:r>
          </a:p>
          <a:p>
            <a:pPr lvl="1">
              <a:lnSpc>
                <a:spcPct val="90000"/>
              </a:lnSpc>
              <a:buFontTx/>
              <a:buNone/>
            </a:pPr>
            <a:endParaRPr lang="en-US" sz="2400">
              <a:solidFill>
                <a:srgbClr val="FF3300"/>
              </a:solidFill>
            </a:endParaRPr>
          </a:p>
          <a:p>
            <a:pPr>
              <a:lnSpc>
                <a:spcPct val="90000"/>
              </a:lnSpc>
            </a:pPr>
            <a:endParaRPr lang="en-US" sz="28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C2AD9AB4-BD62-4EAF-80A2-3EAA9AC60AE7}" type="slidenum">
              <a:rPr lang="en-US"/>
              <a:pPr/>
              <a:t>56</a:t>
            </a:fld>
            <a:endParaRPr lang="en-US"/>
          </a:p>
        </p:txBody>
      </p:sp>
      <p:sp>
        <p:nvSpPr>
          <p:cNvPr id="580610" name="Rectangle 2"/>
          <p:cNvSpPr>
            <a:spLocks noGrp="1" noChangeArrowheads="1"/>
          </p:cNvSpPr>
          <p:nvPr>
            <p:ph type="title"/>
          </p:nvPr>
        </p:nvSpPr>
        <p:spPr>
          <a:xfrm>
            <a:off x="1828800" y="228600"/>
            <a:ext cx="6629400" cy="1371600"/>
          </a:xfrm>
        </p:spPr>
        <p:txBody>
          <a:bodyPr/>
          <a:lstStyle/>
          <a:p>
            <a:r>
              <a:rPr lang="en-US"/>
              <a:t>Tips on Preparing Marketing Materials</a:t>
            </a:r>
            <a:endParaRPr lang="en-US">
              <a:solidFill>
                <a:schemeClr val="tx1"/>
              </a:solidFill>
            </a:endParaRPr>
          </a:p>
        </p:txBody>
      </p:sp>
      <p:sp>
        <p:nvSpPr>
          <p:cNvPr id="580611" name="Rectangle 3"/>
          <p:cNvSpPr>
            <a:spLocks noGrp="1" noChangeArrowheads="1"/>
          </p:cNvSpPr>
          <p:nvPr>
            <p:ph type="body" idx="1"/>
          </p:nvPr>
        </p:nvSpPr>
        <p:spPr>
          <a:xfrm>
            <a:off x="685800" y="1828800"/>
            <a:ext cx="7772400" cy="4267200"/>
          </a:xfrm>
        </p:spPr>
        <p:txBody>
          <a:bodyPr/>
          <a:lstStyle/>
          <a:p>
            <a:r>
              <a:rPr lang="en-US"/>
              <a:t>Emphasize the visual. Use color.</a:t>
            </a:r>
          </a:p>
          <a:p>
            <a:r>
              <a:rPr lang="en-US"/>
              <a:t>Emphasize the 4 F’s</a:t>
            </a:r>
          </a:p>
          <a:p>
            <a:pPr lvl="1"/>
            <a:r>
              <a:rPr lang="en-US"/>
              <a:t>Free (Gratis), Family, Food, Fun</a:t>
            </a:r>
          </a:p>
          <a:p>
            <a:r>
              <a:rPr lang="en-US"/>
              <a:t>Use their language</a:t>
            </a:r>
          </a:p>
          <a:p>
            <a:r>
              <a:rPr lang="en-US"/>
              <a:t>Get it down to basics</a:t>
            </a:r>
          </a:p>
          <a:p>
            <a:r>
              <a:rPr lang="en-US"/>
              <a:t>Get help reviewing translations</a:t>
            </a:r>
          </a:p>
          <a:p>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61B66C6E-8E65-4ABC-BF62-236A08A14E0B}" type="slidenum">
              <a:rPr lang="en-US"/>
              <a:pPr/>
              <a:t>57</a:t>
            </a:fld>
            <a:endParaRPr lang="en-US"/>
          </a:p>
        </p:txBody>
      </p:sp>
      <p:sp>
        <p:nvSpPr>
          <p:cNvPr id="660482" name="Rectangle 2"/>
          <p:cNvSpPr>
            <a:spLocks noGrp="1" noChangeArrowheads="1"/>
          </p:cNvSpPr>
          <p:nvPr>
            <p:ph type="title"/>
          </p:nvPr>
        </p:nvSpPr>
        <p:spPr>
          <a:xfrm>
            <a:off x="1828800" y="228600"/>
            <a:ext cx="6629400" cy="1600200"/>
          </a:xfrm>
        </p:spPr>
        <p:txBody>
          <a:bodyPr/>
          <a:lstStyle/>
          <a:p>
            <a:r>
              <a:rPr lang="en-US">
                <a:solidFill>
                  <a:schemeClr val="tx1"/>
                </a:solidFill>
              </a:rPr>
              <a:t>Additional Marketing Resources</a:t>
            </a:r>
          </a:p>
        </p:txBody>
      </p:sp>
      <p:sp>
        <p:nvSpPr>
          <p:cNvPr id="660483" name="Rectangle 3"/>
          <p:cNvSpPr>
            <a:spLocks noGrp="1" noChangeArrowheads="1"/>
          </p:cNvSpPr>
          <p:nvPr>
            <p:ph type="body" idx="1"/>
          </p:nvPr>
        </p:nvSpPr>
        <p:spPr/>
        <p:txBody>
          <a:bodyPr/>
          <a:lstStyle/>
          <a:p>
            <a:r>
              <a:rPr lang="en-US" sz="2800" u="sng"/>
              <a:t>¡Bienvenidos! ¡Welcome!: A Handy Resource Guide for Marketing Your Library to Latinos</a:t>
            </a:r>
            <a:r>
              <a:rPr lang="en-US" sz="2800"/>
              <a:t> </a:t>
            </a:r>
            <a:r>
              <a:rPr lang="en-US" sz="2800" i="1"/>
              <a:t>by Susannah Mississippi Byrd, published by ALA Editions</a:t>
            </a:r>
          </a:p>
          <a:p>
            <a:r>
              <a:rPr lang="en-US" sz="2800" u="sng"/>
              <a:t>Marketing to American Latinos: A Guide to the In-Culture Approach</a:t>
            </a:r>
            <a:r>
              <a:rPr lang="en-US" sz="2800"/>
              <a:t> </a:t>
            </a:r>
            <a:r>
              <a:rPr lang="en-US" sz="2800" i="1"/>
              <a:t>by Isabel Valdes</a:t>
            </a:r>
          </a:p>
          <a:p>
            <a:r>
              <a:rPr lang="en-US" sz="2800" u="sng"/>
              <a:t>Hispanic Marketing: A Cultural Perspective</a:t>
            </a:r>
            <a:r>
              <a:rPr lang="en-US" sz="2800"/>
              <a:t> </a:t>
            </a:r>
            <a:r>
              <a:rPr lang="en-US" sz="2800" i="1"/>
              <a:t>by Felipe Korzenny and Betty Ann Korzenny</a:t>
            </a:r>
            <a:r>
              <a:rPr lang="en-US" sz="2800" i="1">
                <a:solidFill>
                  <a:srgbClr val="FF3300"/>
                </a:solidFill>
              </a:rPr>
              <a:t> </a:t>
            </a:r>
          </a:p>
          <a:p>
            <a:pPr>
              <a:buFontTx/>
              <a:buNone/>
            </a:pPr>
            <a:endParaRPr lang="en-US" sz="2800" i="1">
              <a:solidFill>
                <a:srgbClr val="FF3300"/>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F7B700E8-B456-47FE-8142-5A2464AD1DAC}" type="slidenum">
              <a:rPr lang="en-US"/>
              <a:pPr/>
              <a:t>58</a:t>
            </a:fld>
            <a:endParaRPr lang="en-US"/>
          </a:p>
        </p:txBody>
      </p:sp>
      <p:sp>
        <p:nvSpPr>
          <p:cNvPr id="834562" name="Rectangle 2"/>
          <p:cNvSpPr>
            <a:spLocks noGrp="1" noChangeArrowheads="1"/>
          </p:cNvSpPr>
          <p:nvPr>
            <p:ph type="title"/>
          </p:nvPr>
        </p:nvSpPr>
        <p:spPr/>
        <p:txBody>
          <a:bodyPr/>
          <a:lstStyle/>
          <a:p>
            <a:r>
              <a:rPr lang="en-US" sz="3600"/>
              <a:t>Action Plan Exercise 4</a:t>
            </a:r>
            <a:br>
              <a:rPr lang="en-US" sz="3600"/>
            </a:br>
            <a:r>
              <a:rPr lang="en-US" sz="3600"/>
              <a:t>Marketing</a:t>
            </a:r>
          </a:p>
        </p:txBody>
      </p:sp>
      <p:sp>
        <p:nvSpPr>
          <p:cNvPr id="834563" name="Rectangle 3"/>
          <p:cNvSpPr>
            <a:spLocks noGrp="1" noChangeArrowheads="1"/>
          </p:cNvSpPr>
          <p:nvPr>
            <p:ph type="body" idx="1"/>
          </p:nvPr>
        </p:nvSpPr>
        <p:spPr/>
        <p:txBody>
          <a:bodyPr/>
          <a:lstStyle/>
          <a:p>
            <a:pPr>
              <a:lnSpc>
                <a:spcPct val="80000"/>
              </a:lnSpc>
            </a:pPr>
            <a:r>
              <a:rPr lang="en-US" sz="2800"/>
              <a:t>Turn to page 7 in your SLO Program Handout Packet</a:t>
            </a:r>
          </a:p>
          <a:p>
            <a:pPr>
              <a:lnSpc>
                <a:spcPct val="80000"/>
              </a:lnSpc>
            </a:pPr>
            <a:r>
              <a:rPr lang="en-US" sz="2800"/>
              <a:t>Choose a library service that relates to a need of Spanish-speaking inmates</a:t>
            </a:r>
          </a:p>
          <a:p>
            <a:pPr>
              <a:lnSpc>
                <a:spcPct val="80000"/>
              </a:lnSpc>
            </a:pPr>
            <a:r>
              <a:rPr lang="en-US" sz="2800"/>
              <a:t>Develop a message that connects with the their needs, interests, or situation.  (Example: Are you getting released soon?  Do you want to know how to find a job? These materials are available to you for free at the library)</a:t>
            </a:r>
          </a:p>
          <a:p>
            <a:pPr>
              <a:lnSpc>
                <a:spcPct val="80000"/>
              </a:lnSpc>
            </a:pPr>
            <a:r>
              <a:rPr lang="en-US" sz="2800"/>
              <a:t>Determine how, where and when you will reach the community with this message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ctrTitle"/>
          </p:nvPr>
        </p:nvSpPr>
        <p:spPr>
          <a:xfrm>
            <a:off x="609600" y="2057400"/>
            <a:ext cx="7772400" cy="708025"/>
          </a:xfrm>
        </p:spPr>
        <p:txBody>
          <a:bodyPr/>
          <a:lstStyle/>
          <a:p>
            <a:r>
              <a:rPr lang="en-US" sz="4400" b="1" i="1">
                <a:solidFill>
                  <a:schemeClr val="tx1"/>
                </a:solidFill>
              </a:rPr>
              <a:t>MODULE 5: </a:t>
            </a:r>
            <a:br>
              <a:rPr lang="en-US" sz="4400" b="1" i="1">
                <a:solidFill>
                  <a:schemeClr val="tx1"/>
                </a:solidFill>
              </a:rPr>
            </a:br>
            <a:r>
              <a:rPr lang="en-US" sz="4400" b="1" i="1">
                <a:solidFill>
                  <a:schemeClr val="tx1"/>
                </a:solidFill>
              </a:rPr>
              <a:t>PLANNING AN OUTREACH ACTIVITY</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6"/>
          <p:cNvSpPr>
            <a:spLocks noGrp="1"/>
          </p:cNvSpPr>
          <p:nvPr>
            <p:ph type="sldNum" sz="quarter" idx="12"/>
          </p:nvPr>
        </p:nvSpPr>
        <p:spPr/>
        <p:txBody>
          <a:bodyPr/>
          <a:lstStyle/>
          <a:p>
            <a:endParaRPr lang="en-US"/>
          </a:p>
          <a:p>
            <a:fld id="{B28C6769-1011-4EF2-B683-977681CA10D8}" type="slidenum">
              <a:rPr lang="en-US"/>
              <a:pPr/>
              <a:t>6</a:t>
            </a:fld>
            <a:endParaRPr lang="en-US"/>
          </a:p>
        </p:txBody>
      </p:sp>
      <p:sp>
        <p:nvSpPr>
          <p:cNvPr id="881666" name="Rectangle 2"/>
          <p:cNvSpPr>
            <a:spLocks noGrp="1" noChangeArrowheads="1"/>
          </p:cNvSpPr>
          <p:nvPr>
            <p:ph type="title"/>
          </p:nvPr>
        </p:nvSpPr>
        <p:spPr/>
        <p:txBody>
          <a:bodyPr/>
          <a:lstStyle/>
          <a:p>
            <a:r>
              <a:rPr lang="en-US"/>
              <a:t>Changing Landscape</a:t>
            </a:r>
          </a:p>
        </p:txBody>
      </p:sp>
      <p:sp>
        <p:nvSpPr>
          <p:cNvPr id="881667" name="Rectangle 3"/>
          <p:cNvSpPr>
            <a:spLocks noGrp="1" noChangeArrowheads="1"/>
          </p:cNvSpPr>
          <p:nvPr>
            <p:ph type="body" sz="half" idx="1"/>
          </p:nvPr>
        </p:nvSpPr>
        <p:spPr>
          <a:xfrm>
            <a:off x="685800" y="1701800"/>
            <a:ext cx="3810000" cy="4114800"/>
          </a:xfrm>
        </p:spPr>
        <p:txBody>
          <a:bodyPr/>
          <a:lstStyle/>
          <a:p>
            <a:pPr>
              <a:buFontTx/>
              <a:buNone/>
            </a:pPr>
            <a:r>
              <a:rPr lang="en-US" sz="2800"/>
              <a:t>   Hispanic/Latinos now comprise the largest minority group in the US and the fastest growing segment of the population</a:t>
            </a:r>
          </a:p>
          <a:p>
            <a:pPr>
              <a:buFontTx/>
              <a:buNone/>
            </a:pPr>
            <a:endParaRPr lang="en-US" sz="1800" i="1"/>
          </a:p>
        </p:txBody>
      </p:sp>
      <p:sp>
        <p:nvSpPr>
          <p:cNvPr id="881668" name="Text Box 4"/>
          <p:cNvSpPr txBox="1">
            <a:spLocks noChangeArrowheads="1"/>
          </p:cNvSpPr>
          <p:nvPr/>
        </p:nvSpPr>
        <p:spPr bwMode="auto">
          <a:xfrm>
            <a:off x="1371600" y="5943600"/>
            <a:ext cx="7086600" cy="641350"/>
          </a:xfrm>
          <a:prstGeom prst="rect">
            <a:avLst/>
          </a:prstGeom>
          <a:noFill/>
          <a:ln w="9525">
            <a:noFill/>
            <a:miter lim="800000"/>
            <a:headEnd/>
            <a:tailEnd/>
          </a:ln>
          <a:effectLst/>
        </p:spPr>
        <p:txBody>
          <a:bodyPr>
            <a:spAutoFit/>
          </a:bodyPr>
          <a:lstStyle/>
          <a:p>
            <a:r>
              <a:rPr lang="en-US" sz="1800">
                <a:latin typeface="Arial" charset="0"/>
              </a:rPr>
              <a:t>Source: U.S. Census Bureau, 2004, “U.S. Interim Projections by Age, Sex, Race, and Hispanic Origin.”</a:t>
            </a:r>
          </a:p>
        </p:txBody>
      </p:sp>
      <p:graphicFrame>
        <p:nvGraphicFramePr>
          <p:cNvPr id="881669" name="Object 5"/>
          <p:cNvGraphicFramePr>
            <a:graphicFrameLocks noChangeAspect="1"/>
          </p:cNvGraphicFramePr>
          <p:nvPr>
            <p:ph sz="half" idx="2"/>
          </p:nvPr>
        </p:nvGraphicFramePr>
        <p:xfrm>
          <a:off x="4648200" y="1219200"/>
          <a:ext cx="3810000" cy="2876550"/>
        </p:xfrm>
        <a:graphic>
          <a:graphicData uri="http://schemas.openxmlformats.org/presentationml/2006/ole">
            <p:oleObj spid="_x0000_s881669" name="Chart" r:id="rId3" imgW="7772400" imgH="5867400" progId="MSGraph.Chart.8">
              <p:embed followColorScheme="full"/>
            </p:oleObj>
          </a:graphicData>
        </a:graphic>
      </p:graphicFrame>
      <p:grpSp>
        <p:nvGrpSpPr>
          <p:cNvPr id="881670" name="Group 6"/>
          <p:cNvGrpSpPr>
            <a:grpSpLocks noChangeAspect="1"/>
          </p:cNvGrpSpPr>
          <p:nvPr/>
        </p:nvGrpSpPr>
        <p:grpSpPr bwMode="auto">
          <a:xfrm>
            <a:off x="4343400" y="3429000"/>
            <a:ext cx="3886200" cy="1257300"/>
            <a:chOff x="1800" y="7326"/>
            <a:chExt cx="6120" cy="1980"/>
          </a:xfrm>
        </p:grpSpPr>
        <p:sp>
          <p:nvSpPr>
            <p:cNvPr id="881671" name="AutoShape 7"/>
            <p:cNvSpPr>
              <a:spLocks noChangeAspect="1" noChangeArrowheads="1"/>
            </p:cNvSpPr>
            <p:nvPr/>
          </p:nvSpPr>
          <p:spPr bwMode="auto">
            <a:xfrm>
              <a:off x="1800" y="7326"/>
              <a:ext cx="6120" cy="1980"/>
            </a:xfrm>
            <a:prstGeom prst="rect">
              <a:avLst/>
            </a:prstGeom>
            <a:noFill/>
            <a:ln w="9525">
              <a:noFill/>
              <a:miter lim="800000"/>
              <a:headEnd/>
              <a:tailEnd/>
            </a:ln>
          </p:spPr>
          <p:txBody>
            <a:bodyPr/>
            <a:lstStyle/>
            <a:p>
              <a:endParaRPr lang="en-US"/>
            </a:p>
          </p:txBody>
        </p:sp>
        <p:sp>
          <p:nvSpPr>
            <p:cNvPr id="881672" name="Line 8"/>
            <p:cNvSpPr>
              <a:spLocks noChangeShapeType="1"/>
            </p:cNvSpPr>
            <p:nvPr/>
          </p:nvSpPr>
          <p:spPr bwMode="auto">
            <a:xfrm>
              <a:off x="2520" y="8406"/>
              <a:ext cx="5040" cy="1"/>
            </a:xfrm>
            <a:prstGeom prst="line">
              <a:avLst/>
            </a:prstGeom>
            <a:noFill/>
            <a:ln w="9525">
              <a:solidFill>
                <a:srgbClr val="0000FF"/>
              </a:solidFill>
              <a:round/>
              <a:headEnd/>
              <a:tailEnd/>
            </a:ln>
          </p:spPr>
          <p:txBody>
            <a:bodyPr/>
            <a:lstStyle/>
            <a:p>
              <a:endParaRPr lang="en-US"/>
            </a:p>
          </p:txBody>
        </p:sp>
        <p:sp>
          <p:nvSpPr>
            <p:cNvPr id="881673" name="Line 9"/>
            <p:cNvSpPr>
              <a:spLocks noChangeShapeType="1"/>
            </p:cNvSpPr>
            <p:nvPr/>
          </p:nvSpPr>
          <p:spPr bwMode="auto">
            <a:xfrm>
              <a:off x="3240" y="8358"/>
              <a:ext cx="1" cy="180"/>
            </a:xfrm>
            <a:prstGeom prst="line">
              <a:avLst/>
            </a:prstGeom>
            <a:noFill/>
            <a:ln w="9525">
              <a:solidFill>
                <a:srgbClr val="0000FF"/>
              </a:solidFill>
              <a:round/>
              <a:headEnd/>
              <a:tailEnd/>
            </a:ln>
          </p:spPr>
          <p:txBody>
            <a:bodyPr/>
            <a:lstStyle/>
            <a:p>
              <a:endParaRPr lang="en-US"/>
            </a:p>
          </p:txBody>
        </p:sp>
        <p:sp>
          <p:nvSpPr>
            <p:cNvPr id="881674" name="Line 10"/>
            <p:cNvSpPr>
              <a:spLocks noChangeShapeType="1"/>
            </p:cNvSpPr>
            <p:nvPr/>
          </p:nvSpPr>
          <p:spPr bwMode="auto">
            <a:xfrm>
              <a:off x="3960" y="8358"/>
              <a:ext cx="1" cy="180"/>
            </a:xfrm>
            <a:prstGeom prst="line">
              <a:avLst/>
            </a:prstGeom>
            <a:noFill/>
            <a:ln w="9525">
              <a:solidFill>
                <a:srgbClr val="0000FF"/>
              </a:solidFill>
              <a:round/>
              <a:headEnd/>
              <a:tailEnd/>
            </a:ln>
          </p:spPr>
          <p:txBody>
            <a:bodyPr/>
            <a:lstStyle/>
            <a:p>
              <a:endParaRPr lang="en-US"/>
            </a:p>
          </p:txBody>
        </p:sp>
        <p:sp>
          <p:nvSpPr>
            <p:cNvPr id="881675" name="Line 11"/>
            <p:cNvSpPr>
              <a:spLocks noChangeShapeType="1"/>
            </p:cNvSpPr>
            <p:nvPr/>
          </p:nvSpPr>
          <p:spPr bwMode="auto">
            <a:xfrm>
              <a:off x="4680" y="8358"/>
              <a:ext cx="1" cy="180"/>
            </a:xfrm>
            <a:prstGeom prst="line">
              <a:avLst/>
            </a:prstGeom>
            <a:noFill/>
            <a:ln w="9525">
              <a:solidFill>
                <a:srgbClr val="0000FF"/>
              </a:solidFill>
              <a:round/>
              <a:headEnd/>
              <a:tailEnd/>
            </a:ln>
          </p:spPr>
          <p:txBody>
            <a:bodyPr/>
            <a:lstStyle/>
            <a:p>
              <a:endParaRPr lang="en-US"/>
            </a:p>
          </p:txBody>
        </p:sp>
        <p:sp>
          <p:nvSpPr>
            <p:cNvPr id="881676" name="Line 12"/>
            <p:cNvSpPr>
              <a:spLocks noChangeShapeType="1"/>
            </p:cNvSpPr>
            <p:nvPr/>
          </p:nvSpPr>
          <p:spPr bwMode="auto">
            <a:xfrm>
              <a:off x="5400" y="8358"/>
              <a:ext cx="1" cy="180"/>
            </a:xfrm>
            <a:prstGeom prst="line">
              <a:avLst/>
            </a:prstGeom>
            <a:noFill/>
            <a:ln w="9525">
              <a:solidFill>
                <a:srgbClr val="0000FF"/>
              </a:solidFill>
              <a:round/>
              <a:headEnd/>
              <a:tailEnd/>
            </a:ln>
          </p:spPr>
          <p:txBody>
            <a:bodyPr/>
            <a:lstStyle/>
            <a:p>
              <a:endParaRPr lang="en-US"/>
            </a:p>
          </p:txBody>
        </p:sp>
        <p:sp>
          <p:nvSpPr>
            <p:cNvPr id="881677" name="Line 13"/>
            <p:cNvSpPr>
              <a:spLocks noChangeShapeType="1"/>
            </p:cNvSpPr>
            <p:nvPr/>
          </p:nvSpPr>
          <p:spPr bwMode="auto">
            <a:xfrm>
              <a:off x="6119" y="8360"/>
              <a:ext cx="1" cy="180"/>
            </a:xfrm>
            <a:prstGeom prst="line">
              <a:avLst/>
            </a:prstGeom>
            <a:noFill/>
            <a:ln w="9525">
              <a:solidFill>
                <a:srgbClr val="0000FF"/>
              </a:solidFill>
              <a:round/>
              <a:headEnd/>
              <a:tailEnd/>
            </a:ln>
          </p:spPr>
          <p:txBody>
            <a:bodyPr/>
            <a:lstStyle/>
            <a:p>
              <a:endParaRPr lang="en-US"/>
            </a:p>
          </p:txBody>
        </p:sp>
        <p:sp>
          <p:nvSpPr>
            <p:cNvPr id="881678" name="Line 14"/>
            <p:cNvSpPr>
              <a:spLocks noChangeShapeType="1"/>
            </p:cNvSpPr>
            <p:nvPr/>
          </p:nvSpPr>
          <p:spPr bwMode="auto">
            <a:xfrm>
              <a:off x="6840" y="8358"/>
              <a:ext cx="1" cy="180"/>
            </a:xfrm>
            <a:prstGeom prst="line">
              <a:avLst/>
            </a:prstGeom>
            <a:noFill/>
            <a:ln w="9525">
              <a:solidFill>
                <a:srgbClr val="0000FF"/>
              </a:solidFill>
              <a:round/>
              <a:headEnd/>
              <a:tailEnd/>
            </a:ln>
          </p:spPr>
          <p:txBody>
            <a:bodyPr/>
            <a:lstStyle/>
            <a:p>
              <a:endParaRPr lang="en-US"/>
            </a:p>
          </p:txBody>
        </p:sp>
        <p:sp>
          <p:nvSpPr>
            <p:cNvPr id="881679" name="Text Box 15"/>
            <p:cNvSpPr txBox="1">
              <a:spLocks noChangeArrowheads="1"/>
            </p:cNvSpPr>
            <p:nvPr/>
          </p:nvSpPr>
          <p:spPr bwMode="auto">
            <a:xfrm>
              <a:off x="2880" y="7866"/>
              <a:ext cx="4500" cy="360"/>
            </a:xfrm>
            <a:prstGeom prst="rect">
              <a:avLst/>
            </a:prstGeom>
            <a:solidFill>
              <a:srgbClr val="FFFFFF"/>
            </a:solidFill>
            <a:ln w="9525">
              <a:noFill/>
              <a:miter lim="800000"/>
              <a:headEnd/>
              <a:tailEnd/>
            </a:ln>
          </p:spPr>
          <p:txBody>
            <a:bodyPr/>
            <a:lstStyle/>
            <a:p>
              <a:r>
                <a:rPr lang="en-US" sz="1000">
                  <a:solidFill>
                    <a:srgbClr val="0000FF"/>
                  </a:solidFill>
                </a:rPr>
                <a:t>12.6 %   15.5%   17.8%   20.1%    22.3%    24.4%</a:t>
              </a:r>
              <a:endParaRPr lang="en-US"/>
            </a:p>
          </p:txBody>
        </p:sp>
        <p:sp>
          <p:nvSpPr>
            <p:cNvPr id="881680" name="Line 16"/>
            <p:cNvSpPr>
              <a:spLocks noChangeShapeType="1"/>
            </p:cNvSpPr>
            <p:nvPr/>
          </p:nvSpPr>
          <p:spPr bwMode="auto">
            <a:xfrm>
              <a:off x="2520" y="8314"/>
              <a:ext cx="1" cy="180"/>
            </a:xfrm>
            <a:prstGeom prst="line">
              <a:avLst/>
            </a:prstGeom>
            <a:noFill/>
            <a:ln w="9525">
              <a:solidFill>
                <a:srgbClr val="0000FF"/>
              </a:solidFill>
              <a:round/>
              <a:headEnd/>
              <a:tailEnd/>
            </a:ln>
          </p:spPr>
          <p:txBody>
            <a:bodyPr/>
            <a:lstStyle/>
            <a:p>
              <a:endParaRPr lang="en-US"/>
            </a:p>
          </p:txBody>
        </p:sp>
        <p:sp>
          <p:nvSpPr>
            <p:cNvPr id="881681" name="Line 17"/>
            <p:cNvSpPr>
              <a:spLocks noChangeShapeType="1"/>
            </p:cNvSpPr>
            <p:nvPr/>
          </p:nvSpPr>
          <p:spPr bwMode="auto">
            <a:xfrm>
              <a:off x="7560" y="8318"/>
              <a:ext cx="1" cy="180"/>
            </a:xfrm>
            <a:prstGeom prst="line">
              <a:avLst/>
            </a:prstGeom>
            <a:noFill/>
            <a:ln w="9525">
              <a:solidFill>
                <a:srgbClr val="0000FF"/>
              </a:solidFill>
              <a:round/>
              <a:headEnd/>
              <a:tailEnd/>
            </a:ln>
          </p:spPr>
          <p:txBody>
            <a:bodyPr/>
            <a:lstStyle/>
            <a:p>
              <a:endParaRPr lang="en-US"/>
            </a:p>
          </p:txBody>
        </p:sp>
        <p:sp>
          <p:nvSpPr>
            <p:cNvPr id="881682" name="Text Box 18"/>
            <p:cNvSpPr txBox="1">
              <a:spLocks noChangeArrowheads="1"/>
            </p:cNvSpPr>
            <p:nvPr/>
          </p:nvSpPr>
          <p:spPr bwMode="auto">
            <a:xfrm>
              <a:off x="2700" y="8586"/>
              <a:ext cx="4500" cy="540"/>
            </a:xfrm>
            <a:prstGeom prst="rect">
              <a:avLst/>
            </a:prstGeom>
            <a:solidFill>
              <a:srgbClr val="FFFFFF"/>
            </a:solidFill>
            <a:ln w="9525">
              <a:noFill/>
              <a:miter lim="800000"/>
              <a:headEnd/>
              <a:tailEnd/>
            </a:ln>
          </p:spPr>
          <p:txBody>
            <a:bodyPr/>
            <a:lstStyle/>
            <a:p>
              <a:r>
                <a:rPr lang="en-US" sz="1200">
                  <a:solidFill>
                    <a:srgbClr val="0000FF"/>
                  </a:solidFill>
                </a:rPr>
                <a:t>    </a:t>
              </a:r>
              <a:r>
                <a:rPr lang="en-US" sz="1000">
                  <a:solidFill>
                    <a:srgbClr val="0000FF"/>
                  </a:solidFill>
                </a:rPr>
                <a:t>2000     2010       2020       2030      2040      2050</a:t>
              </a:r>
              <a:endParaRPr lang="en-US"/>
            </a:p>
          </p:txBody>
        </p:sp>
      </p:gr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1B850C7F-D8D3-457E-AF99-64F8F572642A}" type="slidenum">
              <a:rPr lang="en-US"/>
              <a:pPr/>
              <a:t>60</a:t>
            </a:fld>
            <a:endParaRPr lang="en-US"/>
          </a:p>
        </p:txBody>
      </p:sp>
      <p:sp>
        <p:nvSpPr>
          <p:cNvPr id="662530" name="Rectangle 1026"/>
          <p:cNvSpPr>
            <a:spLocks noGrp="1" noChangeArrowheads="1"/>
          </p:cNvSpPr>
          <p:nvPr>
            <p:ph type="title"/>
          </p:nvPr>
        </p:nvSpPr>
        <p:spPr/>
        <p:txBody>
          <a:bodyPr/>
          <a:lstStyle/>
          <a:p>
            <a:r>
              <a:rPr lang="en-US">
                <a:solidFill>
                  <a:schemeClr val="tx1"/>
                </a:solidFill>
              </a:rPr>
              <a:t>Key Steps to Planning Services</a:t>
            </a:r>
          </a:p>
        </p:txBody>
      </p:sp>
      <p:sp>
        <p:nvSpPr>
          <p:cNvPr id="662531" name="Rectangle 1027"/>
          <p:cNvSpPr>
            <a:spLocks noGrp="1" noChangeArrowheads="1"/>
          </p:cNvSpPr>
          <p:nvPr>
            <p:ph type="body" idx="1"/>
          </p:nvPr>
        </p:nvSpPr>
        <p:spPr>
          <a:xfrm>
            <a:off x="685800" y="1524000"/>
            <a:ext cx="7772400" cy="4572000"/>
          </a:xfrm>
        </p:spPr>
        <p:txBody>
          <a:bodyPr/>
          <a:lstStyle/>
          <a:p>
            <a:pPr lvl="1"/>
            <a:r>
              <a:rPr lang="en-US"/>
              <a:t>Determine community needs &amp; prioritize </a:t>
            </a:r>
          </a:p>
          <a:p>
            <a:pPr lvl="1"/>
            <a:r>
              <a:rPr lang="en-US"/>
              <a:t>Assess your current level of responsiveness</a:t>
            </a:r>
          </a:p>
          <a:p>
            <a:pPr lvl="1"/>
            <a:r>
              <a:rPr lang="en-US"/>
              <a:t>Determine target audience</a:t>
            </a:r>
          </a:p>
          <a:p>
            <a:pPr lvl="1"/>
            <a:r>
              <a:rPr lang="en-US"/>
              <a:t>Consider potential partnerships</a:t>
            </a:r>
          </a:p>
          <a:p>
            <a:pPr lvl="1"/>
            <a:r>
              <a:rPr lang="en-US"/>
              <a:t>Develop action steps </a:t>
            </a:r>
          </a:p>
          <a:p>
            <a:pPr lvl="1"/>
            <a:r>
              <a:rPr lang="en-US"/>
              <a:t>Market service to target audience</a:t>
            </a:r>
          </a:p>
          <a:p>
            <a:pPr lvl="1"/>
            <a:r>
              <a:rPr lang="en-US"/>
              <a:t>Evaluate, document, and adjust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p:cNvSpPr>
            <a:spLocks noGrp="1"/>
          </p:cNvSpPr>
          <p:nvPr>
            <p:ph type="sldNum" sz="quarter" idx="12"/>
          </p:nvPr>
        </p:nvSpPr>
        <p:spPr/>
        <p:txBody>
          <a:bodyPr/>
          <a:lstStyle/>
          <a:p>
            <a:endParaRPr lang="en-US"/>
          </a:p>
          <a:p>
            <a:fld id="{742395DA-560A-4676-818F-481BF2EE3216}" type="slidenum">
              <a:rPr lang="en-US"/>
              <a:pPr/>
              <a:t>61</a:t>
            </a:fld>
            <a:endParaRPr lang="en-US"/>
          </a:p>
        </p:txBody>
      </p:sp>
      <p:sp>
        <p:nvSpPr>
          <p:cNvPr id="411650" name="Rectangle 2"/>
          <p:cNvSpPr>
            <a:spLocks noGrp="1" noChangeArrowheads="1"/>
          </p:cNvSpPr>
          <p:nvPr>
            <p:ph type="title"/>
          </p:nvPr>
        </p:nvSpPr>
        <p:spPr>
          <a:xfrm>
            <a:off x="1828800" y="914400"/>
            <a:ext cx="6629400" cy="304800"/>
          </a:xfrm>
        </p:spPr>
        <p:txBody>
          <a:bodyPr/>
          <a:lstStyle/>
          <a:p>
            <a:r>
              <a:rPr lang="en-US" sz="3600"/>
              <a:t>Suggested Outreach Activities List</a:t>
            </a:r>
            <a:br>
              <a:rPr lang="en-US" sz="3600"/>
            </a:br>
            <a:endParaRPr lang="en-US" sz="3600">
              <a:solidFill>
                <a:srgbClr val="FF3300"/>
              </a:solidFill>
            </a:endParaRPr>
          </a:p>
        </p:txBody>
      </p:sp>
      <p:sp>
        <p:nvSpPr>
          <p:cNvPr id="411651" name="Rectangle 3"/>
          <p:cNvSpPr>
            <a:spLocks noGrp="1" noChangeArrowheads="1"/>
          </p:cNvSpPr>
          <p:nvPr>
            <p:ph type="body" sz="half" idx="1"/>
          </p:nvPr>
        </p:nvSpPr>
        <p:spPr/>
        <p:txBody>
          <a:bodyPr/>
          <a:lstStyle/>
          <a:p>
            <a:pPr>
              <a:lnSpc>
                <a:spcPct val="90000"/>
              </a:lnSpc>
              <a:buFontTx/>
              <a:buNone/>
            </a:pPr>
            <a:endParaRPr lang="en-US" sz="2000" b="1"/>
          </a:p>
          <a:p>
            <a:pPr>
              <a:lnSpc>
                <a:spcPct val="90000"/>
              </a:lnSpc>
              <a:buFontTx/>
              <a:buNone/>
            </a:pPr>
            <a:endParaRPr lang="en-US" sz="2000" b="1"/>
          </a:p>
        </p:txBody>
      </p:sp>
      <p:sp>
        <p:nvSpPr>
          <p:cNvPr id="618503" name="Text Box 1031"/>
          <p:cNvSpPr txBox="1">
            <a:spLocks noChangeArrowheads="1"/>
          </p:cNvSpPr>
          <p:nvPr/>
        </p:nvSpPr>
        <p:spPr bwMode="auto">
          <a:xfrm>
            <a:off x="2209800" y="1173163"/>
            <a:ext cx="5791200" cy="914400"/>
          </a:xfrm>
          <a:prstGeom prst="rect">
            <a:avLst/>
          </a:prstGeom>
          <a:noFill/>
          <a:ln w="9525">
            <a:noFill/>
            <a:miter lim="800000"/>
            <a:headEnd/>
            <a:tailEnd/>
          </a:ln>
          <a:effectLst/>
        </p:spPr>
        <p:txBody>
          <a:bodyPr>
            <a:spAutoFit/>
          </a:bodyPr>
          <a:lstStyle/>
          <a:p>
            <a:pPr>
              <a:spcBef>
                <a:spcPct val="50000"/>
              </a:spcBef>
            </a:pPr>
            <a:r>
              <a:rPr lang="en-US" sz="1800" b="1">
                <a:latin typeface="Gill Sans MT" pitchFamily="34" charset="0"/>
                <a:hlinkClick r:id="rId3"/>
              </a:rPr>
              <a:t>http://webjunction.org/do/DisplayContent?id=18215</a:t>
            </a:r>
            <a:endParaRPr lang="en-US" sz="1800" b="1">
              <a:latin typeface="Gill Sans MT" pitchFamily="34" charset="0"/>
            </a:endParaRPr>
          </a:p>
          <a:p>
            <a:pPr>
              <a:spcBef>
                <a:spcPct val="50000"/>
              </a:spcBef>
            </a:pPr>
            <a:r>
              <a:rPr lang="en-US"/>
              <a:t> </a:t>
            </a:r>
          </a:p>
        </p:txBody>
      </p:sp>
      <p:pic>
        <p:nvPicPr>
          <p:cNvPr id="618504" name="Picture 1032" descr="Sugg Outreach Screen Shot"/>
          <p:cNvPicPr>
            <a:picLocks noChangeAspect="1" noChangeArrowheads="1"/>
          </p:cNvPicPr>
          <p:nvPr/>
        </p:nvPicPr>
        <p:blipFill>
          <a:blip r:embed="rId4" cstate="print"/>
          <a:srcRect/>
          <a:stretch>
            <a:fillRect/>
          </a:stretch>
        </p:blipFill>
        <p:spPr bwMode="auto">
          <a:xfrm>
            <a:off x="2143125" y="1647825"/>
            <a:ext cx="5705475" cy="4067175"/>
          </a:xfrm>
          <a:prstGeom prst="rect">
            <a:avLst/>
          </a:prstGeom>
          <a:noFill/>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37A95926-9E9B-4CB9-8B35-23E452736011}" type="slidenum">
              <a:rPr lang="en-US"/>
              <a:pPr/>
              <a:t>62</a:t>
            </a:fld>
            <a:endParaRPr lang="en-US"/>
          </a:p>
        </p:txBody>
      </p:sp>
      <p:sp>
        <p:nvSpPr>
          <p:cNvPr id="835586" name="Rectangle 2"/>
          <p:cNvSpPr>
            <a:spLocks noGrp="1" noChangeArrowheads="1"/>
          </p:cNvSpPr>
          <p:nvPr>
            <p:ph type="title"/>
          </p:nvPr>
        </p:nvSpPr>
        <p:spPr/>
        <p:txBody>
          <a:bodyPr/>
          <a:lstStyle/>
          <a:p>
            <a:r>
              <a:rPr lang="en-US" sz="3600"/>
              <a:t>Action Plan Exercise 5</a:t>
            </a:r>
            <a:br>
              <a:rPr lang="en-US" sz="3600"/>
            </a:br>
            <a:r>
              <a:rPr lang="en-US" sz="3600"/>
              <a:t>Planning an Outreach Activity</a:t>
            </a:r>
          </a:p>
        </p:txBody>
      </p:sp>
      <p:sp>
        <p:nvSpPr>
          <p:cNvPr id="835587" name="Rectangle 3"/>
          <p:cNvSpPr>
            <a:spLocks noGrp="1" noChangeArrowheads="1"/>
          </p:cNvSpPr>
          <p:nvPr>
            <p:ph type="body" idx="1"/>
          </p:nvPr>
        </p:nvSpPr>
        <p:spPr/>
        <p:txBody>
          <a:bodyPr/>
          <a:lstStyle/>
          <a:p>
            <a:pPr marL="609600" indent="-609600"/>
            <a:r>
              <a:rPr lang="en-US"/>
              <a:t>Review the list of </a:t>
            </a:r>
            <a:r>
              <a:rPr lang="en-US">
                <a:solidFill>
                  <a:srgbClr val="FF3300"/>
                </a:solidFill>
                <a:hlinkClick r:id="rId3"/>
              </a:rPr>
              <a:t>suggested outreach activities</a:t>
            </a:r>
            <a:r>
              <a:rPr lang="en-US"/>
              <a:t> and select an activity you would like to implement in your library.</a:t>
            </a:r>
            <a:endParaRPr lang="en-US" b="1" i="1"/>
          </a:p>
          <a:p>
            <a:pPr marL="609600" indent="-609600"/>
            <a:r>
              <a:rPr lang="en-US"/>
              <a:t>Use page 8 of your SLO Program Handout Packet to begin planning your activity</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38ADB5D7-3D2F-4B61-ABD7-8CD2BCDE0ED1}" type="slidenum">
              <a:rPr lang="en-US"/>
              <a:pPr/>
              <a:t>63</a:t>
            </a:fld>
            <a:endParaRPr lang="en-US"/>
          </a:p>
        </p:txBody>
      </p:sp>
      <p:sp>
        <p:nvSpPr>
          <p:cNvPr id="855042" name="Rectangle 2"/>
          <p:cNvSpPr>
            <a:spLocks noGrp="1" noChangeArrowheads="1"/>
          </p:cNvSpPr>
          <p:nvPr>
            <p:ph type="title"/>
          </p:nvPr>
        </p:nvSpPr>
        <p:spPr/>
        <p:txBody>
          <a:bodyPr/>
          <a:lstStyle/>
          <a:p>
            <a:r>
              <a:rPr lang="en-US" sz="3600"/>
              <a:t>Examples of programs for Spanish-speakers</a:t>
            </a:r>
          </a:p>
        </p:txBody>
      </p:sp>
      <p:sp>
        <p:nvSpPr>
          <p:cNvPr id="855043" name="Rectangle 3"/>
          <p:cNvSpPr>
            <a:spLocks noGrp="1" noChangeArrowheads="1"/>
          </p:cNvSpPr>
          <p:nvPr>
            <p:ph type="body" idx="1"/>
          </p:nvPr>
        </p:nvSpPr>
        <p:spPr/>
        <p:txBody>
          <a:bodyPr/>
          <a:lstStyle/>
          <a:p>
            <a:r>
              <a:rPr lang="en-US" sz="2800"/>
              <a:t>LIBROS (Multnomah County, OR)</a:t>
            </a:r>
          </a:p>
          <a:p>
            <a:r>
              <a:rPr lang="en-US" sz="2800"/>
              <a:t>Office of Community Outreach Services has created this guide for ex-inmates </a:t>
            </a:r>
            <a:r>
              <a:rPr lang="en-US" sz="2800">
                <a:solidFill>
                  <a:schemeClr val="accent2"/>
                </a:solidFill>
                <a:hlinkClick r:id="rId2"/>
              </a:rPr>
              <a:t>http://www.nypl.org/branch/services/correctional.html</a:t>
            </a:r>
            <a:endParaRPr lang="en-US" sz="2800">
              <a:solidFill>
                <a:schemeClr val="accent2"/>
              </a:solidFill>
            </a:endParaRPr>
          </a:p>
          <a:p>
            <a:r>
              <a:rPr lang="en-US" sz="2800"/>
              <a:t>For more examples of what other libraries have done, see p. 11 of Spanish Language Outreach Program Resource Packet</a:t>
            </a:r>
          </a:p>
          <a:p>
            <a:pPr lvl="1">
              <a:buFontTx/>
              <a:buNone/>
            </a:pPr>
            <a:endParaRPr lang="en-US" sz="2400">
              <a:solidFill>
                <a:schemeClr val="accent2"/>
              </a:solidFill>
            </a:endParaRPr>
          </a:p>
          <a:p>
            <a:pPr lvl="1"/>
            <a:endParaRPr lang="en-US" sz="2400">
              <a:solidFill>
                <a:schemeClr val="accent2"/>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1026"/>
          <p:cNvSpPr>
            <a:spLocks noGrp="1" noChangeArrowheads="1"/>
          </p:cNvSpPr>
          <p:nvPr>
            <p:ph type="ctrTitle"/>
          </p:nvPr>
        </p:nvSpPr>
        <p:spPr>
          <a:xfrm>
            <a:off x="609600" y="2057400"/>
            <a:ext cx="7772400" cy="2057400"/>
          </a:xfrm>
        </p:spPr>
        <p:txBody>
          <a:bodyPr/>
          <a:lstStyle/>
          <a:p>
            <a:r>
              <a:rPr lang="en-US" sz="4400" b="1" i="1">
                <a:solidFill>
                  <a:schemeClr val="tx1"/>
                </a:solidFill>
              </a:rPr>
              <a:t>MODULE 6: WEBJUNCTION &amp; RESOURCES FOR IMPLEMENTING OUTREACH</a:t>
            </a:r>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A60CFD0A-EDD0-4DB1-8C42-6E60905372B2}" type="slidenum">
              <a:rPr lang="en-US"/>
              <a:pPr/>
              <a:t>65</a:t>
            </a:fld>
            <a:endParaRPr lang="en-US"/>
          </a:p>
        </p:txBody>
      </p:sp>
      <p:sp>
        <p:nvSpPr>
          <p:cNvPr id="327682" name="Rectangle 2"/>
          <p:cNvSpPr>
            <a:spLocks noGrp="1" noChangeArrowheads="1"/>
          </p:cNvSpPr>
          <p:nvPr>
            <p:ph type="title"/>
          </p:nvPr>
        </p:nvSpPr>
        <p:spPr/>
        <p:txBody>
          <a:bodyPr/>
          <a:lstStyle/>
          <a:p>
            <a:r>
              <a:rPr lang="en-US"/>
              <a:t>WebJunction</a:t>
            </a:r>
          </a:p>
        </p:txBody>
      </p:sp>
      <p:sp>
        <p:nvSpPr>
          <p:cNvPr id="327683" name="Rectangle 3"/>
          <p:cNvSpPr>
            <a:spLocks noGrp="1" noChangeArrowheads="1"/>
          </p:cNvSpPr>
          <p:nvPr>
            <p:ph type="body" idx="1"/>
          </p:nvPr>
        </p:nvSpPr>
        <p:spPr>
          <a:xfrm>
            <a:off x="685800" y="1371600"/>
            <a:ext cx="7772400" cy="4953000"/>
          </a:xfrm>
        </p:spPr>
        <p:txBody>
          <a:bodyPr/>
          <a:lstStyle/>
          <a:p>
            <a:r>
              <a:rPr lang="en-US"/>
              <a:t>WebJunction.org online since May 2003</a:t>
            </a:r>
          </a:p>
          <a:p>
            <a:r>
              <a:rPr lang="en-US"/>
              <a:t>An online community of library staff  sharing knowledge to provide the broadest public access to information technology</a:t>
            </a:r>
          </a:p>
          <a:p>
            <a:r>
              <a:rPr lang="en-US" b="1"/>
              <a:t>Read</a:t>
            </a:r>
            <a:r>
              <a:rPr lang="en-US"/>
              <a:t>: Articles, handouts, worksheets, downloads and other content</a:t>
            </a:r>
          </a:p>
          <a:p>
            <a:r>
              <a:rPr lang="en-US" b="1"/>
              <a:t>Learn</a:t>
            </a:r>
            <a:r>
              <a:rPr lang="en-US"/>
              <a:t>: Online learning courses/tutorials </a:t>
            </a:r>
          </a:p>
          <a:p>
            <a:r>
              <a:rPr lang="en-US" b="1"/>
              <a:t>Share:</a:t>
            </a:r>
            <a:r>
              <a:rPr lang="en-US"/>
              <a:t> Discussions and networking</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B34CE870-7BD8-4ADF-A276-725ABD1B9C89}" type="slidenum">
              <a:rPr lang="en-US"/>
              <a:pPr/>
              <a:t>66</a:t>
            </a:fld>
            <a:endParaRPr lang="en-US"/>
          </a:p>
        </p:txBody>
      </p:sp>
      <p:sp>
        <p:nvSpPr>
          <p:cNvPr id="619522" name="Rectangle 2"/>
          <p:cNvSpPr>
            <a:spLocks noGrp="1" noChangeArrowheads="1"/>
          </p:cNvSpPr>
          <p:nvPr>
            <p:ph type="title"/>
          </p:nvPr>
        </p:nvSpPr>
        <p:spPr>
          <a:xfrm>
            <a:off x="1828800" y="228600"/>
            <a:ext cx="6629400" cy="1524000"/>
          </a:xfrm>
        </p:spPr>
        <p:txBody>
          <a:bodyPr/>
          <a:lstStyle/>
          <a:p>
            <a:r>
              <a:rPr lang="en-US"/>
              <a:t>WebJunction Demonstration</a:t>
            </a:r>
          </a:p>
        </p:txBody>
      </p:sp>
      <p:pic>
        <p:nvPicPr>
          <p:cNvPr id="822274" name="Picture 2" descr="SLO Bigger Icon Tutorial">
            <a:hlinkClick r:id="rId3"/>
          </p:cNvPr>
          <p:cNvPicPr>
            <a:picLocks noChangeAspect="1" noChangeArrowheads="1"/>
          </p:cNvPicPr>
          <p:nvPr/>
        </p:nvPicPr>
        <p:blipFill>
          <a:blip r:embed="rId4" cstate="print"/>
          <a:srcRect/>
          <a:stretch>
            <a:fillRect/>
          </a:stretch>
        </p:blipFill>
        <p:spPr bwMode="auto">
          <a:xfrm>
            <a:off x="2667000" y="2476500"/>
            <a:ext cx="3810000" cy="1905000"/>
          </a:xfrm>
          <a:prstGeom prst="rect">
            <a:avLst/>
          </a:prstGeom>
          <a:noFill/>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F902CCCE-64F7-47AA-9B0E-10375D93A718}" type="slidenum">
              <a:rPr lang="en-US"/>
              <a:pPr/>
              <a:t>67</a:t>
            </a:fld>
            <a:endParaRPr lang="en-US"/>
          </a:p>
        </p:txBody>
      </p:sp>
      <p:sp>
        <p:nvSpPr>
          <p:cNvPr id="886786" name="Rectangle 2"/>
          <p:cNvSpPr>
            <a:spLocks noGrp="1" noChangeArrowheads="1"/>
          </p:cNvSpPr>
          <p:nvPr>
            <p:ph type="title"/>
          </p:nvPr>
        </p:nvSpPr>
        <p:spPr>
          <a:xfrm>
            <a:off x="1905000" y="457200"/>
            <a:ext cx="6629400" cy="990600"/>
          </a:xfrm>
        </p:spPr>
        <p:txBody>
          <a:bodyPr/>
          <a:lstStyle/>
          <a:p>
            <a:r>
              <a:rPr lang="en-US"/>
              <a:t>How to Get Involved</a:t>
            </a:r>
          </a:p>
        </p:txBody>
      </p:sp>
      <p:sp>
        <p:nvSpPr>
          <p:cNvPr id="886787" name="Rectangle 3"/>
          <p:cNvSpPr>
            <a:spLocks noGrp="1" noChangeArrowheads="1"/>
          </p:cNvSpPr>
          <p:nvPr>
            <p:ph type="body" idx="1"/>
          </p:nvPr>
        </p:nvSpPr>
        <p:spPr>
          <a:xfrm>
            <a:off x="685800" y="1295400"/>
            <a:ext cx="7772400" cy="5334000"/>
          </a:xfrm>
        </p:spPr>
        <p:txBody>
          <a:bodyPr/>
          <a:lstStyle/>
          <a:p>
            <a:pPr>
              <a:lnSpc>
                <a:spcPct val="90000"/>
              </a:lnSpc>
            </a:pPr>
            <a:r>
              <a:rPr lang="en-US"/>
              <a:t>Share resources (handouts, lesson plans, links, etc.) online at WebJunction</a:t>
            </a:r>
          </a:p>
          <a:p>
            <a:pPr>
              <a:lnSpc>
                <a:spcPct val="90000"/>
              </a:lnSpc>
            </a:pPr>
            <a:r>
              <a:rPr lang="en-US"/>
              <a:t>Join conversations in </a:t>
            </a:r>
            <a:r>
              <a:rPr lang="en-US">
                <a:hlinkClick r:id="rId3"/>
              </a:rPr>
              <a:t>forums</a:t>
            </a:r>
            <a:r>
              <a:rPr lang="en-US"/>
              <a:t> on the Discussion Boards at WebJunction</a:t>
            </a:r>
          </a:p>
          <a:p>
            <a:pPr>
              <a:lnSpc>
                <a:spcPct val="90000"/>
              </a:lnSpc>
            </a:pPr>
            <a:r>
              <a:rPr lang="en-US"/>
              <a:t>Give feedback: on the boards, through email</a:t>
            </a:r>
          </a:p>
          <a:p>
            <a:pPr>
              <a:lnSpc>
                <a:spcPct val="90000"/>
              </a:lnSpc>
            </a:pPr>
            <a:r>
              <a:rPr lang="en-US"/>
              <a:t>Become a “thought leader” in the community by modeling participation</a:t>
            </a:r>
          </a:p>
          <a:p>
            <a:pPr>
              <a:lnSpc>
                <a:spcPct val="90000"/>
              </a:lnSpc>
            </a:pPr>
            <a:r>
              <a:rPr lang="en-US"/>
              <a:t>See </a:t>
            </a:r>
            <a:r>
              <a:rPr lang="en-US">
                <a:hlinkClick r:id="rId4"/>
              </a:rPr>
              <a:t>WebJunction’s Get Involved </a:t>
            </a:r>
            <a:r>
              <a:rPr lang="en-US"/>
              <a:t>for more ways to get involved!  </a:t>
            </a:r>
            <a:endParaRPr lang="en-US" sz="280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endParaRPr lang="en-US"/>
          </a:p>
          <a:p>
            <a:fld id="{5174C77E-3907-49D0-BFA1-13205F6668F7}" type="slidenum">
              <a:rPr lang="en-US"/>
              <a:pPr/>
              <a:t>68</a:t>
            </a:fld>
            <a:endParaRPr lang="en-US"/>
          </a:p>
        </p:txBody>
      </p:sp>
      <p:sp>
        <p:nvSpPr>
          <p:cNvPr id="848898" name="Rectangle 2"/>
          <p:cNvSpPr>
            <a:spLocks noGrp="1" noChangeArrowheads="1"/>
          </p:cNvSpPr>
          <p:nvPr>
            <p:ph type="title"/>
          </p:nvPr>
        </p:nvSpPr>
        <p:spPr/>
        <p:txBody>
          <a:bodyPr/>
          <a:lstStyle/>
          <a:p>
            <a:r>
              <a:rPr lang="en-US"/>
              <a:t>Acknowledgements</a:t>
            </a:r>
          </a:p>
        </p:txBody>
      </p:sp>
      <p:sp>
        <p:nvSpPr>
          <p:cNvPr id="848899" name="Rectangle 3"/>
          <p:cNvSpPr>
            <a:spLocks noGrp="1" noChangeArrowheads="1"/>
          </p:cNvSpPr>
          <p:nvPr>
            <p:ph type="body" idx="1"/>
          </p:nvPr>
        </p:nvSpPr>
        <p:spPr/>
        <p:txBody>
          <a:bodyPr/>
          <a:lstStyle/>
          <a:p>
            <a:pPr>
              <a:buFontTx/>
              <a:buNone/>
            </a:pPr>
            <a:r>
              <a:rPr lang="en-US" sz="2800"/>
              <a:t>This guide is based on the work of WebJunction’s Spanish Language Outreach Program workshops and trainers Merribeth Advocate and Rebekkah Smith Aldrich of Mid-Hudson Library System.  </a:t>
            </a:r>
          </a:p>
          <a:p>
            <a:pPr>
              <a:buFontTx/>
              <a:buNone/>
            </a:pPr>
            <a:r>
              <a:rPr lang="en-US" sz="2800"/>
              <a:t>Thank you to the curriculum advisory committee for all their invaluable feedback: Merribeth Advocate, Glennor Shirley, Ray James, Anita Peterson and Chris Nelson.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endParaRPr lang="en-US"/>
          </a:p>
          <a:p>
            <a:fld id="{8153DA85-A5C9-42BA-BE51-386A43FB1171}" type="slidenum">
              <a:rPr lang="en-US"/>
              <a:pPr/>
              <a:t>7</a:t>
            </a:fld>
            <a:endParaRPr lang="en-US"/>
          </a:p>
        </p:txBody>
      </p:sp>
      <p:sp>
        <p:nvSpPr>
          <p:cNvPr id="870402" name="Rectangle 2"/>
          <p:cNvSpPr>
            <a:spLocks noGrp="1" noChangeArrowheads="1"/>
          </p:cNvSpPr>
          <p:nvPr>
            <p:ph type="title"/>
          </p:nvPr>
        </p:nvSpPr>
        <p:spPr/>
        <p:txBody>
          <a:bodyPr/>
          <a:lstStyle/>
          <a:p>
            <a:r>
              <a:rPr lang="en-US" sz="3600"/>
              <a:t>U.S. Latino Population by National Origin</a:t>
            </a:r>
          </a:p>
        </p:txBody>
      </p:sp>
      <p:sp>
        <p:nvSpPr>
          <p:cNvPr id="870404" name="Text Box 4"/>
          <p:cNvSpPr txBox="1">
            <a:spLocks noChangeArrowheads="1"/>
          </p:cNvSpPr>
          <p:nvPr/>
        </p:nvSpPr>
        <p:spPr bwMode="auto">
          <a:xfrm>
            <a:off x="990600" y="5842000"/>
            <a:ext cx="7772400" cy="825500"/>
          </a:xfrm>
          <a:prstGeom prst="rect">
            <a:avLst/>
          </a:prstGeom>
          <a:noFill/>
          <a:ln w="9525">
            <a:noFill/>
            <a:miter lim="800000"/>
            <a:headEnd/>
            <a:tailEnd/>
          </a:ln>
          <a:effectLst/>
        </p:spPr>
        <p:txBody>
          <a:bodyPr>
            <a:spAutoFit/>
          </a:bodyPr>
          <a:lstStyle/>
          <a:p>
            <a:pPr>
              <a:spcBef>
                <a:spcPct val="50000"/>
              </a:spcBef>
            </a:pPr>
            <a:r>
              <a:rPr lang="en-US" sz="1600">
                <a:latin typeface="Arial" charset="0"/>
              </a:rPr>
              <a:t>Source: HispanicTrends.com, Dynamic Trends, March/April 2005 and “U.S. Census Bureau, Current Population Survey, Annual Social and Economic Supplement, Ethnicity and Ancestry Statistics Branch, Population Division”</a:t>
            </a:r>
          </a:p>
        </p:txBody>
      </p:sp>
      <p:sp>
        <p:nvSpPr>
          <p:cNvPr id="870405" name="Text Box 5"/>
          <p:cNvSpPr txBox="1">
            <a:spLocks noChangeArrowheads="1"/>
          </p:cNvSpPr>
          <p:nvPr/>
        </p:nvSpPr>
        <p:spPr bwMode="auto">
          <a:xfrm>
            <a:off x="838200" y="5181600"/>
            <a:ext cx="7924800" cy="396875"/>
          </a:xfrm>
          <a:prstGeom prst="rect">
            <a:avLst/>
          </a:prstGeom>
          <a:noFill/>
          <a:ln w="9525">
            <a:noFill/>
            <a:miter lim="800000"/>
            <a:headEnd/>
            <a:tailEnd/>
          </a:ln>
          <a:effectLst/>
        </p:spPr>
        <p:txBody>
          <a:bodyPr>
            <a:spAutoFit/>
          </a:bodyPr>
          <a:lstStyle/>
          <a:p>
            <a:pPr>
              <a:spcBef>
                <a:spcPct val="50000"/>
              </a:spcBef>
            </a:pPr>
            <a:r>
              <a:rPr lang="en-US" sz="2000" b="1">
                <a:latin typeface="Arial" charset="0"/>
              </a:rPr>
              <a:t>59.7% of Hispanics are Native-born vs. 40.3% are Foreign-born</a:t>
            </a:r>
          </a:p>
        </p:txBody>
      </p:sp>
      <p:pic>
        <p:nvPicPr>
          <p:cNvPr id="870406" name="Picture 6" descr="Country of origin of U"/>
          <p:cNvPicPr>
            <a:picLocks noChangeAspect="1" noChangeArrowheads="1"/>
          </p:cNvPicPr>
          <p:nvPr/>
        </p:nvPicPr>
        <p:blipFill>
          <a:blip r:embed="rId2" cstate="print"/>
          <a:srcRect/>
          <a:stretch>
            <a:fillRect/>
          </a:stretch>
        </p:blipFill>
        <p:spPr bwMode="auto">
          <a:xfrm>
            <a:off x="1676400" y="1295400"/>
            <a:ext cx="6076950" cy="3937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p:cNvSpPr>
            <a:spLocks noGrp="1"/>
          </p:cNvSpPr>
          <p:nvPr>
            <p:ph type="sldNum" sz="quarter" idx="12"/>
          </p:nvPr>
        </p:nvSpPr>
        <p:spPr/>
        <p:txBody>
          <a:bodyPr/>
          <a:lstStyle/>
          <a:p>
            <a:endParaRPr lang="en-US"/>
          </a:p>
          <a:p>
            <a:fld id="{8F0F7264-D62B-4860-B444-6F2775FE31BA}" type="slidenum">
              <a:rPr lang="en-US"/>
              <a:pPr/>
              <a:t>8</a:t>
            </a:fld>
            <a:endParaRPr lang="en-US"/>
          </a:p>
        </p:txBody>
      </p:sp>
      <p:sp>
        <p:nvSpPr>
          <p:cNvPr id="762882" name="Rectangle 2"/>
          <p:cNvSpPr>
            <a:spLocks noGrp="1" noChangeArrowheads="1"/>
          </p:cNvSpPr>
          <p:nvPr>
            <p:ph type="title"/>
          </p:nvPr>
        </p:nvSpPr>
        <p:spPr/>
        <p:txBody>
          <a:bodyPr/>
          <a:lstStyle/>
          <a:p>
            <a:r>
              <a:rPr lang="en-US"/>
              <a:t>Foreign-Born Inmates</a:t>
            </a:r>
          </a:p>
        </p:txBody>
      </p:sp>
      <p:sp>
        <p:nvSpPr>
          <p:cNvPr id="762883" name="Rectangle 3"/>
          <p:cNvSpPr>
            <a:spLocks noGrp="1" noChangeArrowheads="1"/>
          </p:cNvSpPr>
          <p:nvPr>
            <p:ph type="body" sz="half" idx="1"/>
          </p:nvPr>
        </p:nvSpPr>
        <p:spPr>
          <a:xfrm>
            <a:off x="762000" y="1371600"/>
            <a:ext cx="7848600" cy="4343400"/>
          </a:xfrm>
        </p:spPr>
        <p:txBody>
          <a:bodyPr/>
          <a:lstStyle/>
          <a:p>
            <a:pPr>
              <a:lnSpc>
                <a:spcPct val="80000"/>
              </a:lnSpc>
            </a:pPr>
            <a:r>
              <a:rPr lang="en-US" sz="2400"/>
              <a:t>Nationally, 15.6% of inmates in federal, state, and private institutions are Hispanic</a:t>
            </a:r>
          </a:p>
          <a:p>
            <a:pPr algn="ctr">
              <a:lnSpc>
                <a:spcPct val="80000"/>
              </a:lnSpc>
              <a:buFontTx/>
              <a:buNone/>
            </a:pPr>
            <a:r>
              <a:rPr lang="en-US" sz="1600">
                <a:solidFill>
                  <a:srgbClr val="FF3300"/>
                </a:solidFill>
              </a:rPr>
              <a:t>Insert your local state statistics here</a:t>
            </a:r>
          </a:p>
          <a:p>
            <a:pPr>
              <a:lnSpc>
                <a:spcPct val="80000"/>
              </a:lnSpc>
            </a:pPr>
            <a:r>
              <a:rPr lang="en-US" sz="2400"/>
              <a:t>In New York state, 27% come from countries where English is the predominant language</a:t>
            </a:r>
          </a:p>
          <a:p>
            <a:pPr>
              <a:lnSpc>
                <a:spcPct val="80000"/>
              </a:lnSpc>
            </a:pPr>
            <a:r>
              <a:rPr lang="en-US" sz="2400"/>
              <a:t>In New York state, 55.5% come from countries where Spanish is the predominant language</a:t>
            </a:r>
          </a:p>
          <a:p>
            <a:pPr>
              <a:lnSpc>
                <a:spcPct val="80000"/>
              </a:lnSpc>
            </a:pPr>
            <a:endParaRPr lang="en-US" sz="2400"/>
          </a:p>
          <a:p>
            <a:pPr>
              <a:lnSpc>
                <a:spcPct val="80000"/>
              </a:lnSpc>
              <a:buFontTx/>
              <a:buNone/>
            </a:pPr>
            <a:endParaRPr lang="en-US" sz="2400"/>
          </a:p>
          <a:p>
            <a:pPr>
              <a:lnSpc>
                <a:spcPct val="80000"/>
              </a:lnSpc>
              <a:buFontTx/>
              <a:buNone/>
            </a:pPr>
            <a:endParaRPr lang="en-US" sz="2400"/>
          </a:p>
          <a:p>
            <a:pPr>
              <a:lnSpc>
                <a:spcPct val="80000"/>
              </a:lnSpc>
              <a:buFontTx/>
              <a:buNone/>
            </a:pPr>
            <a:endParaRPr lang="en-US" sz="2400"/>
          </a:p>
          <a:p>
            <a:pPr algn="ctr">
              <a:lnSpc>
                <a:spcPct val="80000"/>
              </a:lnSpc>
              <a:buFontTx/>
              <a:buNone/>
            </a:pPr>
            <a:r>
              <a:rPr lang="en-US" sz="2400"/>
              <a:t>Raises communication &amp; programming concerns</a:t>
            </a:r>
          </a:p>
        </p:txBody>
      </p:sp>
      <p:sp>
        <p:nvSpPr>
          <p:cNvPr id="762884" name="Text Box 4"/>
          <p:cNvSpPr txBox="1">
            <a:spLocks noChangeArrowheads="1"/>
          </p:cNvSpPr>
          <p:nvPr/>
        </p:nvSpPr>
        <p:spPr bwMode="auto">
          <a:xfrm>
            <a:off x="1295400" y="5715000"/>
            <a:ext cx="7086600" cy="581025"/>
          </a:xfrm>
          <a:prstGeom prst="rect">
            <a:avLst/>
          </a:prstGeom>
          <a:noFill/>
          <a:ln w="9525">
            <a:noFill/>
            <a:miter lim="800000"/>
            <a:headEnd/>
            <a:tailEnd/>
          </a:ln>
          <a:effectLst/>
        </p:spPr>
        <p:txBody>
          <a:bodyPr>
            <a:spAutoFit/>
          </a:bodyPr>
          <a:lstStyle/>
          <a:p>
            <a:r>
              <a:rPr lang="en-US" sz="1600">
                <a:latin typeface="Arial" charset="0"/>
              </a:rPr>
              <a:t>Source: State of New York DOCs “The Impact of Foreign-Born Inmates ” May 2005 and Sourcebook of Criminal Justice Statistics, 2003.</a:t>
            </a:r>
          </a:p>
        </p:txBody>
      </p:sp>
      <p:pic>
        <p:nvPicPr>
          <p:cNvPr id="762886" name="Picture 6" descr="globe"/>
          <p:cNvPicPr>
            <a:picLocks noChangeAspect="1" noChangeArrowheads="1"/>
          </p:cNvPicPr>
          <p:nvPr/>
        </p:nvPicPr>
        <p:blipFill>
          <a:blip r:embed="rId3" cstate="print"/>
          <a:srcRect/>
          <a:stretch>
            <a:fillRect/>
          </a:stretch>
        </p:blipFill>
        <p:spPr bwMode="auto">
          <a:xfrm>
            <a:off x="3733800" y="3657600"/>
            <a:ext cx="1363663" cy="13112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endParaRPr lang="en-US"/>
          </a:p>
          <a:p>
            <a:fld id="{B64F1F22-2C68-418E-9153-D3C7D07232EE}" type="slidenum">
              <a:rPr lang="en-US"/>
              <a:pPr/>
              <a:t>9</a:t>
            </a:fld>
            <a:endParaRPr lang="en-US"/>
          </a:p>
        </p:txBody>
      </p:sp>
      <p:sp>
        <p:nvSpPr>
          <p:cNvPr id="760834" name="Rectangle 2"/>
          <p:cNvSpPr>
            <a:spLocks noGrp="1" noChangeArrowheads="1"/>
          </p:cNvSpPr>
          <p:nvPr>
            <p:ph type="title"/>
          </p:nvPr>
        </p:nvSpPr>
        <p:spPr/>
        <p:txBody>
          <a:bodyPr/>
          <a:lstStyle/>
          <a:p>
            <a:r>
              <a:rPr lang="en-US"/>
              <a:t>Hispanic Inmate Ratio in Facility Populations</a:t>
            </a:r>
          </a:p>
        </p:txBody>
      </p:sp>
      <p:sp>
        <p:nvSpPr>
          <p:cNvPr id="760835" name="Rectangle 3"/>
          <p:cNvSpPr>
            <a:spLocks noGrp="1" noChangeArrowheads="1"/>
          </p:cNvSpPr>
          <p:nvPr>
            <p:ph type="body" sz="half" idx="1"/>
          </p:nvPr>
        </p:nvSpPr>
        <p:spPr>
          <a:xfrm>
            <a:off x="1143000" y="1447800"/>
            <a:ext cx="7010400" cy="4419600"/>
          </a:xfrm>
        </p:spPr>
        <p:txBody>
          <a:bodyPr/>
          <a:lstStyle/>
          <a:p>
            <a:pPr algn="ctr">
              <a:buFontTx/>
              <a:buNone/>
            </a:pPr>
            <a:r>
              <a:rPr lang="en-US" sz="2400">
                <a:solidFill>
                  <a:srgbClr val="FF3300"/>
                </a:solidFill>
              </a:rPr>
              <a:t>Insert your local state statistics here.</a:t>
            </a:r>
            <a:endParaRPr lang="en-US" sz="2400"/>
          </a:p>
          <a:p>
            <a:r>
              <a:rPr lang="en-US"/>
              <a:t>Fishkill 33.9%</a:t>
            </a:r>
          </a:p>
          <a:p>
            <a:r>
              <a:rPr lang="en-US"/>
              <a:t>Green Haven 32.5%</a:t>
            </a:r>
          </a:p>
          <a:p>
            <a:r>
              <a:rPr lang="en-US"/>
              <a:t>Downstate 31.2%</a:t>
            </a:r>
          </a:p>
          <a:p>
            <a:r>
              <a:rPr lang="en-US"/>
              <a:t>Coxsackie 29.2%</a:t>
            </a:r>
          </a:p>
          <a:p>
            <a:r>
              <a:rPr lang="en-US"/>
              <a:t>Greene 28.7%</a:t>
            </a:r>
          </a:p>
          <a:p>
            <a:r>
              <a:rPr lang="en-US"/>
              <a:t>Beacon 23.3%</a:t>
            </a:r>
          </a:p>
          <a:p>
            <a:r>
              <a:rPr lang="en-US"/>
              <a:t>Hudson 20.3%</a:t>
            </a:r>
          </a:p>
        </p:txBody>
      </p:sp>
      <p:sp>
        <p:nvSpPr>
          <p:cNvPr id="760837" name="Text Box 5"/>
          <p:cNvSpPr txBox="1">
            <a:spLocks noChangeArrowheads="1"/>
          </p:cNvSpPr>
          <p:nvPr/>
        </p:nvSpPr>
        <p:spPr bwMode="auto">
          <a:xfrm>
            <a:off x="1295400" y="5638800"/>
            <a:ext cx="7086600" cy="641350"/>
          </a:xfrm>
          <a:prstGeom prst="rect">
            <a:avLst/>
          </a:prstGeom>
          <a:noFill/>
          <a:ln w="9525">
            <a:noFill/>
            <a:miter lim="800000"/>
            <a:headEnd/>
            <a:tailEnd/>
          </a:ln>
          <a:effectLst/>
        </p:spPr>
        <p:txBody>
          <a:bodyPr>
            <a:spAutoFit/>
          </a:bodyPr>
          <a:lstStyle/>
          <a:p>
            <a:r>
              <a:rPr lang="en-US" sz="1800">
                <a:latin typeface="Arial" charset="0"/>
              </a:rPr>
              <a:t>Source: State of New York DOCs “Hub System Profile of Inmate Population Under Custody” January 1, 2005.</a:t>
            </a:r>
          </a:p>
        </p:txBody>
      </p:sp>
    </p:spTree>
  </p:cSld>
  <p:clrMapOvr>
    <a:masterClrMapping/>
  </p:clrMapOvr>
</p:sld>
</file>

<file path=ppt/theme/theme1.xml><?xml version="1.0" encoding="utf-8"?>
<a:theme xmlns:a="http://schemas.openxmlformats.org/drawingml/2006/main" name="WebJunction - Slides Master">
  <a:themeElements>
    <a:clrScheme name="WebJunction - Slides Maste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WebJunction - Slides Master">
      <a:majorFont>
        <a:latin typeface="Gill Sans MT"/>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ebJunction - Slides Master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WebJunction - Slides Maste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WebJunction - Slides Maste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WebJunction - Slides Maste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WebJunction - Slides Ma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WebJunction - Slides Ma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WebJunction - Slides Ma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WJtemplate">
  <a:themeElements>
    <a:clrScheme name="1_WJ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fontScheme name="1_WJtemplate">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WJ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WJ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WJ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WJ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WJ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WJ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WJ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WJ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13700</TotalTime>
  <Words>4905</Words>
  <Application>Microsoft Office PowerPoint</Application>
  <PresentationFormat>On-screen Show (4:3)</PresentationFormat>
  <Paragraphs>660</Paragraphs>
  <Slides>68</Slides>
  <Notes>34</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68</vt:i4>
      </vt:variant>
    </vt:vector>
  </HeadingPairs>
  <TitlesOfParts>
    <vt:vector size="75" baseType="lpstr">
      <vt:lpstr>Arial</vt:lpstr>
      <vt:lpstr>Gill Sans MT</vt:lpstr>
      <vt:lpstr>Times New Roman</vt:lpstr>
      <vt:lpstr>Courier New</vt:lpstr>
      <vt:lpstr>WebJunction - Slides Master</vt:lpstr>
      <vt:lpstr>1_WJtemplate</vt:lpstr>
      <vt:lpstr>Microsoft Graph Chart</vt:lpstr>
      <vt:lpstr>Library Services for Incarcerated Spanish Speakers </vt:lpstr>
      <vt:lpstr>Spanish Language Outreach Program Information</vt:lpstr>
      <vt:lpstr>Welcome</vt:lpstr>
      <vt:lpstr>Directions for taking this course </vt:lpstr>
      <vt:lpstr>MODULE 1: INTRODUCTION AND MAKING THE CASE</vt:lpstr>
      <vt:lpstr>Changing Landscape</vt:lpstr>
      <vt:lpstr>U.S. Latino Population by National Origin</vt:lpstr>
      <vt:lpstr>Foreign-Born Inmates</vt:lpstr>
      <vt:lpstr>Hispanic Inmate Ratio in Facility Populations</vt:lpstr>
      <vt:lpstr>Challenges Faced by the Hispanic/Latino Population</vt:lpstr>
      <vt:lpstr>Challenges specific to Spanish-speaking inmates</vt:lpstr>
      <vt:lpstr>The Role of the Library </vt:lpstr>
      <vt:lpstr>Outreach Today</vt:lpstr>
      <vt:lpstr>Slide 14</vt:lpstr>
      <vt:lpstr>Dominant Language by Facility  Insert your local state statistics here. </vt:lpstr>
      <vt:lpstr>Slide 16</vt:lpstr>
      <vt:lpstr>Slide 17</vt:lpstr>
      <vt:lpstr>The Importance of Facility Library Services for Spanish Speaking Inmates</vt:lpstr>
      <vt:lpstr>Action Plan Exercise 1: Making the Case</vt:lpstr>
      <vt:lpstr>Building Support Within the Library for Serving Spanish Speakers</vt:lpstr>
      <vt:lpstr>Making the Case</vt:lpstr>
      <vt:lpstr>Resources for Making the Case</vt:lpstr>
      <vt:lpstr>MODULE 2: REACHING OUT</vt:lpstr>
      <vt:lpstr>Learning About Hispanic Diversity and Culture </vt:lpstr>
      <vt:lpstr>  Action Plan Exercise 2  Who are your Spanish-speaking patrons?   </vt:lpstr>
      <vt:lpstr>Environmental Effects on your Spanish-Speaking Patrons</vt:lpstr>
      <vt:lpstr>Understanding of the  Library </vt:lpstr>
      <vt:lpstr>Working With Community Leaders to Learn About Your Community</vt:lpstr>
      <vt:lpstr>Working with Community Leaders: an Effective Technique</vt:lpstr>
      <vt:lpstr>Slide 30</vt:lpstr>
      <vt:lpstr>Slide 31</vt:lpstr>
      <vt:lpstr>Slide 32</vt:lpstr>
      <vt:lpstr>Getting to Know the Spanish Speaking Community</vt:lpstr>
      <vt:lpstr>Interview Questions</vt:lpstr>
      <vt:lpstr>Slide 35</vt:lpstr>
      <vt:lpstr>MODULE 3: PROVIDING SERVICES </vt:lpstr>
      <vt:lpstr>What’s Working – Common Traits of Successful Services</vt:lpstr>
      <vt:lpstr>Impact of Culture</vt:lpstr>
      <vt:lpstr>Learning Cultural Rules</vt:lpstr>
      <vt:lpstr>Cultural Assumptions</vt:lpstr>
      <vt:lpstr>Slide 41</vt:lpstr>
      <vt:lpstr>Cultural Perspectives</vt:lpstr>
      <vt:lpstr>Slide 43</vt:lpstr>
      <vt:lpstr>  Action Plan Exercise 3  Cultural Differences  </vt:lpstr>
      <vt:lpstr>Slide 45</vt:lpstr>
      <vt:lpstr>Types of Programs Being Offered in Corrections Libraries</vt:lpstr>
      <vt:lpstr>Types of Programs Offered in Corrections Libraries</vt:lpstr>
      <vt:lpstr>Types of Resources Being Offered in Libraries Serving Spanish Speakers</vt:lpstr>
      <vt:lpstr>Service Success Principles</vt:lpstr>
      <vt:lpstr>MODULE 4:  MARKETING TO THE SPANISH-SPEAKING COMMUNITY</vt:lpstr>
      <vt:lpstr>What Are You Marketing?</vt:lpstr>
      <vt:lpstr>Developing Messages That Connect</vt:lpstr>
      <vt:lpstr>Word-of-Mouth Marketing</vt:lpstr>
      <vt:lpstr>Building Trust</vt:lpstr>
      <vt:lpstr>Techniques for Better Word-of-Mouth Exposure</vt:lpstr>
      <vt:lpstr>Tips on Preparing Marketing Materials</vt:lpstr>
      <vt:lpstr>Additional Marketing Resources</vt:lpstr>
      <vt:lpstr>Action Plan Exercise 4 Marketing</vt:lpstr>
      <vt:lpstr>MODULE 5:  PLANNING AN OUTREACH ACTIVITY</vt:lpstr>
      <vt:lpstr>Key Steps to Planning Services</vt:lpstr>
      <vt:lpstr>Suggested Outreach Activities List </vt:lpstr>
      <vt:lpstr>Action Plan Exercise 5 Planning an Outreach Activity</vt:lpstr>
      <vt:lpstr>Examples of programs for Spanish-speakers</vt:lpstr>
      <vt:lpstr>MODULE 6: WEBJUNCTION &amp; RESOURCES FOR IMPLEMENTING OUTREACH</vt:lpstr>
      <vt:lpstr>WebJunction</vt:lpstr>
      <vt:lpstr>WebJunction Demonstration</vt:lpstr>
      <vt:lpstr>How to Get Involved</vt:lpstr>
      <vt:lpstr>Acknowledgements</vt:lpstr>
    </vt:vector>
  </TitlesOfParts>
  <Company>Cuesta MultiCultural Consulting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Service in a Multicultural Community</dc:title>
  <dc:creator>Yolanda J. Cuesta</dc:creator>
  <cp:lastModifiedBy>petersoj</cp:lastModifiedBy>
  <cp:revision>623</cp:revision>
  <cp:lastPrinted>2006-08-23T01:16:16Z</cp:lastPrinted>
  <dcterms:created xsi:type="dcterms:W3CDTF">2004-02-22T20:36:03Z</dcterms:created>
  <dcterms:modified xsi:type="dcterms:W3CDTF">2011-11-30T22:02:15Z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32</vt:lpwstr>
  </property>
  <property fmtid="{D5CDD505-2E9C-101B-9397-08002B2CF9AE}" pid="3" name="Status">
    <vt:lpwstr>Draft</vt:lpwstr>
  </property>
  <property fmtid="{D5CDD505-2E9C-101B-9397-08002B2CF9AE}" pid="4" name="l">
    <vt:lpwstr>, </vt:lpwstr>
  </property>
</Properties>
</file>