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4"/>
  </p:sldMasterIdLst>
  <p:notesMasterIdLst>
    <p:notesMasterId r:id="rId13"/>
  </p:notesMasterIdLst>
  <p:sldIdLst>
    <p:sldId id="296" r:id="rId5"/>
    <p:sldId id="303" r:id="rId6"/>
    <p:sldId id="309" r:id="rId7"/>
    <p:sldId id="304" r:id="rId8"/>
    <p:sldId id="305" r:id="rId9"/>
    <p:sldId id="306" r:id="rId10"/>
    <p:sldId id="307" r:id="rId11"/>
    <p:sldId id="308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9900"/>
    <a:srgbClr val="FF99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327B6A-CF63-0985-6601-638FB0232A7A}" v="406" dt="2019-11-22T18:11:35.356"/>
    <p1510:client id="{C628AB76-99E2-48FA-B547-6D98C2AB0A8D}" v="156" dt="2019-11-22T14:21:10.066"/>
    <p1510:client id="{CF2EB5C9-1D52-943A-E2A1-92BEBB65F6F3}" v="22" dt="2019-12-12T15:56:59.439"/>
    <p1510:client id="{D05E9F3F-0BF9-EB31-9B0F-7D3232E8F08E}" v="165" dt="2019-12-12T15:31:15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35A50-104B-44F4-B171-ED107805FB19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E9C1E-03DF-4A4F-BDEF-FB70B4DB4C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35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CB43B6E-6EB7-4DD4-88D4-4089F019F47C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2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1D62-D186-4E9D-A1F6-BB4699CB6876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4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C220-A2B2-4E21-A6B0-5E4F5819FB91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5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BCC8-DC2A-4AC4-AA9E-A0D5A0AAB7B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4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BCCE-4AC8-49B1-9CB8-20EEAAD15B89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4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BF00-7EEC-4C4B-B9D5-94AD2E74DF4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0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BEA4-C308-4754-B52B-D499D7441152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6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FC3-B21E-4F1D-B9DC-F1AAD1A1D632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61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285A-712C-4FF0-80B3-33129335FB76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0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D084-D576-47AB-A49B-839E713ADE5A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0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AB6A2A0-5281-49AA-B04C-D87256A66821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35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EDE5AFE-B4E9-41FD-877E-FD70E60C298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4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7">
            <a:extLst>
              <a:ext uri="{FF2B5EF4-FFF2-40B4-BE49-F238E27FC236}">
                <a16:creationId xmlns:a16="http://schemas.microsoft.com/office/drawing/2014/main" id="{FDE7410D-6AEC-4EE8-9216-06937294A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782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A523E9-49A2-4700-B77D-18ECAF681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7738" y="770467"/>
            <a:ext cx="6298065" cy="3352800"/>
          </a:xfrm>
        </p:spPr>
        <p:txBody>
          <a:bodyPr>
            <a:normAutofit/>
          </a:bodyPr>
          <a:lstStyle/>
          <a:p>
            <a:r>
              <a:rPr lang="en-US" sz="6800" dirty="0"/>
              <a:t>  Passport to DEI</a:t>
            </a:r>
            <a:br>
              <a:rPr lang="en-US" sz="6800" dirty="0"/>
            </a:br>
            <a:r>
              <a:rPr lang="en-US" sz="6800" dirty="0">
                <a:cs typeface="Calibri Light"/>
              </a:rPr>
              <a:t>  (Our Suite of Training Offerings)</a:t>
            </a:r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43968255-CBF3-40BA-9CDC-32D0299CC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905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Graphic 17" descr="Closed Book">
            <a:extLst>
              <a:ext uri="{FF2B5EF4-FFF2-40B4-BE49-F238E27FC236}">
                <a16:creationId xmlns:a16="http://schemas.microsoft.com/office/drawing/2014/main" id="{46FBA66C-A4E2-4523-987F-9AF778E22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2702" y="624614"/>
            <a:ext cx="2723954" cy="2723954"/>
          </a:xfrm>
          <a:prstGeom prst="rect">
            <a:avLst/>
          </a:prstGeom>
        </p:spPr>
      </p:pic>
      <p:pic>
        <p:nvPicPr>
          <p:cNvPr id="3" name="Picture 3" descr="A picture containing table&#10;&#10;Description generated with very high confidence">
            <a:extLst>
              <a:ext uri="{FF2B5EF4-FFF2-40B4-BE49-F238E27FC236}">
                <a16:creationId xmlns:a16="http://schemas.microsoft.com/office/drawing/2014/main" id="{5DB57916-8DCB-46FF-8B73-6A4169FFCF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941" y="4057701"/>
            <a:ext cx="2453271" cy="217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98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957" y="119287"/>
            <a:ext cx="10772775" cy="1658198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 Strategy</a:t>
            </a:r>
            <a:endParaRPr lang="en-US" sz="5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 Light"/>
            </a:endParaRPr>
          </a:p>
        </p:txBody>
      </p:sp>
      <p:pic>
        <p:nvPicPr>
          <p:cNvPr id="15" name="Picture 13" descr="A group of people posing for a photo in front of a crowd&#10;&#10;Description generated with very high confidence">
            <a:extLst>
              <a:ext uri="{FF2B5EF4-FFF2-40B4-BE49-F238E27FC236}">
                <a16:creationId xmlns:a16="http://schemas.microsoft.com/office/drawing/2014/main" id="{F590B023-407D-4BA4-9C6D-305AE5E66D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522" r="23770" b="-1"/>
          <a:stretch/>
        </p:blipFill>
        <p:spPr>
          <a:xfrm>
            <a:off x="799051" y="2076150"/>
            <a:ext cx="3383936" cy="34400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4789282" y="2011680"/>
            <a:ext cx="6782543" cy="37661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24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DEI Statement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are committed to fostering an inclusive culture that celebrates and respects our differences and unique learning styles. Everyone is welcome here.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cs typeface="Calibri Light"/>
            </a:endParaRPr>
          </a:p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Everyone has access to our collections, programs and services.  Everyone is encouraged to be a part of a culture- where all dimensions of diversity are accepted, valued and utilized—where we all thrive and belong.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cs typeface="Calibri Ligh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854460" y="5516218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fld id="{3A98EE3D-8CD1-4C3F-BD1C-C98C9596463C}" type="slidenum">
              <a:rPr lang="en-US" sz="40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 defTabSz="914400"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71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899728" y="5324151"/>
            <a:ext cx="2926080" cy="1397039"/>
          </a:xfrm>
        </p:spPr>
        <p:txBody>
          <a:bodyPr/>
          <a:lstStyle/>
          <a:p>
            <a:fld id="{3A98EE3D-8CD1-4C3F-BD1C-C98C9596463C}" type="slidenum">
              <a:rPr lang="en-US" sz="4000" smtClean="0"/>
              <a:t>3</a:t>
            </a:fld>
            <a:endParaRPr lang="en-US" sz="4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7E2B5F-FCE8-45CE-BBAA-223F4FFE5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627168"/>
              </p:ext>
            </p:extLst>
          </p:nvPr>
        </p:nvGraphicFramePr>
        <p:xfrm>
          <a:off x="633998" y="1118186"/>
          <a:ext cx="10239213" cy="463189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24411">
                  <a:extLst>
                    <a:ext uri="{9D8B030D-6E8A-4147-A177-3AD203B41FA5}">
                      <a16:colId xmlns:a16="http://schemas.microsoft.com/office/drawing/2014/main" val="4250066663"/>
                    </a:ext>
                  </a:extLst>
                </a:gridCol>
                <a:gridCol w="3263313">
                  <a:extLst>
                    <a:ext uri="{9D8B030D-6E8A-4147-A177-3AD203B41FA5}">
                      <a16:colId xmlns:a16="http://schemas.microsoft.com/office/drawing/2014/main" val="305375904"/>
                    </a:ext>
                  </a:extLst>
                </a:gridCol>
                <a:gridCol w="3351489">
                  <a:extLst>
                    <a:ext uri="{9D8B030D-6E8A-4147-A177-3AD203B41FA5}">
                      <a16:colId xmlns:a16="http://schemas.microsoft.com/office/drawing/2014/main" val="2276828906"/>
                    </a:ext>
                  </a:extLst>
                </a:gridCol>
              </a:tblGrid>
              <a:tr h="7711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The World of Grey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Building</a:t>
                      </a:r>
                      <a:r>
                        <a:rPr lang="en-US" sz="1600" baseline="0" dirty="0"/>
                        <a:t> Relationship Currency</a:t>
                      </a:r>
                      <a:endParaRPr lang="en-US" sz="1600" dirty="0"/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Becoming Better Acquainted</a:t>
                      </a:r>
                      <a:r>
                        <a:rPr lang="en-US" sz="1600" baseline="0" dirty="0"/>
                        <a:t> w/ Policies and Procedures</a:t>
                      </a:r>
                      <a:endParaRPr lang="en-US" sz="1600" dirty="0"/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1204536563"/>
                  </a:ext>
                </a:extLst>
              </a:tr>
              <a:tr h="3860732">
                <a:tc>
                  <a:txBody>
                    <a:bodyPr/>
                    <a:lstStyle/>
                    <a:p>
                      <a:r>
                        <a:rPr lang="en-US" sz="1400" b="1" dirty="0"/>
                        <a:t>Overview: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dirty="0"/>
                        <a:t>Discussing</a:t>
                      </a:r>
                      <a:r>
                        <a:rPr lang="en-US" sz="1400" baseline="0" dirty="0"/>
                        <a:t> current and practical employee relations scenarios that really make you think! Supervisors address in a group setting.</a:t>
                      </a:r>
                      <a:endParaRPr lang="en-US" sz="1400" dirty="0"/>
                    </a:p>
                    <a:p>
                      <a:endParaRPr lang="en-US" sz="1400" b="1" dirty="0"/>
                    </a:p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Objective: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400" kern="1200" noProof="0" dirty="0">
                          <a:solidFill>
                            <a:schemeClr val="tx1"/>
                          </a:solidFill>
                        </a:rPr>
                        <a:t>Learn, create share practical examples of day-to-day case studies focused on DE</a:t>
                      </a:r>
                      <a:r>
                        <a:rPr lang="en-US" sz="1400" b="0" u="none" strike="noStrike" noProof="0" dirty="0"/>
                        <a:t>I</a:t>
                      </a:r>
                      <a:endParaRPr lang="en-US" sz="1400" b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dirty="0"/>
                    </a:p>
                    <a:p>
                      <a:endParaRPr lang="en-US" sz="1400" dirty="0"/>
                    </a:p>
                    <a:p>
                      <a:pPr lvl="0">
                        <a:buNone/>
                      </a:pPr>
                      <a:endParaRPr lang="en-US" sz="1400" dirty="0"/>
                    </a:p>
                    <a:p>
                      <a:endParaRPr lang="en-US" sz="1400" dirty="0"/>
                    </a:p>
                    <a:p>
                      <a:pPr lvl="0">
                        <a:buNone/>
                      </a:pPr>
                      <a:endParaRPr lang="en-US" sz="1400" dirty="0"/>
                    </a:p>
                    <a:p>
                      <a:pPr lvl="0">
                        <a:buNone/>
                      </a:pPr>
                      <a:r>
                        <a:rPr lang="en-US" sz="1400" b="1" dirty="0"/>
                        <a:t>Time:</a:t>
                      </a:r>
                      <a:r>
                        <a:rPr lang="en-US" sz="1400" dirty="0"/>
                        <a:t> 60 minutes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Overview: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dirty="0"/>
                        <a:t>Why</a:t>
                      </a:r>
                      <a:r>
                        <a:rPr lang="en-US" sz="1400" baseline="0" dirty="0"/>
                        <a:t> relationship currency matters to you in your role at Richland Library?</a:t>
                      </a:r>
                      <a:endParaRPr lang="en-US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40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400" b="1" dirty="0"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Objectives:</a:t>
                      </a:r>
                    </a:p>
                    <a:p>
                      <a:pPr marL="285750" indent="-285750"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What are the key factors to building relation currency?</a:t>
                      </a:r>
                    </a:p>
                    <a:p>
                      <a:pPr marL="285750" indent="-285750"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 different strategies to build relationship currency with your peers, leadership and key stakeholders</a:t>
                      </a:r>
                    </a:p>
                    <a:p>
                      <a:endParaRPr lang="en-US" sz="1400" dirty="0"/>
                    </a:p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Time:</a:t>
                      </a:r>
                      <a:r>
                        <a:rPr lang="en-US" sz="1400" dirty="0"/>
                        <a:t> 60 minutes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Overview:</a:t>
                      </a:r>
                    </a:p>
                    <a:p>
                      <a:r>
                        <a:rPr lang="en-US" sz="1400" dirty="0"/>
                        <a:t>"We don’t always know what we don’t know." It is either rule or law. These are the policies that Richland Library lives by…</a:t>
                      </a:r>
                    </a:p>
                    <a:p>
                      <a:endParaRPr lang="en-US" sz="1400" b="1" dirty="0"/>
                    </a:p>
                    <a:p>
                      <a:pPr lvl="0">
                        <a:buNone/>
                      </a:pPr>
                      <a:endParaRPr lang="en-US" sz="1400" b="1" dirty="0"/>
                    </a:p>
                    <a:p>
                      <a:pPr lvl="0">
                        <a:buNone/>
                      </a:pPr>
                      <a:r>
                        <a:rPr lang="en-US" sz="1400" b="1" dirty="0"/>
                        <a:t>Objectives:</a:t>
                      </a:r>
                      <a:endParaRPr lang="en-US" sz="140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/>
                        <a:t>Focusing</a:t>
                      </a:r>
                      <a:r>
                        <a:rPr lang="en-US" sz="1400" baseline="0" dirty="0"/>
                        <a:t> on the policies and procedures that supervisors say are important.</a:t>
                      </a:r>
                      <a:endParaRPr lang="en-US" sz="1400" dirty="0"/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baseline="0" dirty="0"/>
                        <a:t>Providing supervisors with tools to be more effective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pPr lvl="0">
                        <a:buNone/>
                      </a:pPr>
                      <a:endParaRPr lang="en-US" sz="1400" b="1" dirty="0"/>
                    </a:p>
                    <a:p>
                      <a:pPr lvl="0">
                        <a:buNone/>
                      </a:pPr>
                      <a:r>
                        <a:rPr lang="en-US" sz="1400" b="1" dirty="0"/>
                        <a:t>Time: </a:t>
                      </a:r>
                      <a:r>
                        <a:rPr lang="en-US" sz="1400" dirty="0"/>
                        <a:t>90 minutes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2869883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14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6B04C0-09F6-4466-931A-C81778079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109699"/>
              </p:ext>
            </p:extLst>
          </p:nvPr>
        </p:nvGraphicFramePr>
        <p:xfrm>
          <a:off x="633999" y="1118186"/>
          <a:ext cx="10510722" cy="463189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20518">
                  <a:extLst>
                    <a:ext uri="{9D8B030D-6E8A-4147-A177-3AD203B41FA5}">
                      <a16:colId xmlns:a16="http://schemas.microsoft.com/office/drawing/2014/main" val="4250066663"/>
                    </a:ext>
                  </a:extLst>
                </a:gridCol>
                <a:gridCol w="3349845">
                  <a:extLst>
                    <a:ext uri="{9D8B030D-6E8A-4147-A177-3AD203B41FA5}">
                      <a16:colId xmlns:a16="http://schemas.microsoft.com/office/drawing/2014/main" val="305375904"/>
                    </a:ext>
                  </a:extLst>
                </a:gridCol>
                <a:gridCol w="3440359">
                  <a:extLst>
                    <a:ext uri="{9D8B030D-6E8A-4147-A177-3AD203B41FA5}">
                      <a16:colId xmlns:a16="http://schemas.microsoft.com/office/drawing/2014/main" val="2276828906"/>
                    </a:ext>
                  </a:extLst>
                </a:gridCol>
              </a:tblGrid>
              <a:tr h="7711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Harassment Free Workplace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Richland Library Diversity Strategic Plan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Diversity Quiz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1204536563"/>
                  </a:ext>
                </a:extLst>
              </a:tr>
              <a:tr h="386073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 dirty="0">
                          <a:latin typeface="+mj-lt"/>
                        </a:rPr>
                        <a:t>Understanding our policies to provide a safe and harmonious work environment </a:t>
                      </a:r>
                      <a:endParaRPr lang="en-US" sz="1400" dirty="0">
                        <a:latin typeface="+mj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400" baseline="0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r>
                        <a:rPr lang="en-US" sz="1400" b="1" dirty="0">
                          <a:latin typeface="+mj-lt"/>
                        </a:rPr>
                        <a:t>Objective: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noProof="0" dirty="0">
                          <a:latin typeface="+mj-lt"/>
                        </a:rPr>
                        <a:t>Becoming more acquainted with “must know” resources including the supervisor manual, sexual harassment, antidiscrimination,  EEO policies, and other state/local/federal laws</a:t>
                      </a:r>
                      <a:endParaRPr lang="en-US" sz="1400" b="0" dirty="0">
                        <a:latin typeface="+mj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dirty="0">
                        <a:latin typeface="+mj-lt"/>
                      </a:endParaRP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latin typeface="+mj-lt"/>
                        </a:rPr>
                        <a:t>Time:</a:t>
                      </a:r>
                      <a:r>
                        <a:rPr lang="en-US" sz="1400" dirty="0">
                          <a:latin typeface="+mj-lt"/>
                        </a:rPr>
                        <a:t> 120 minutes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  <a:latin typeface="+mj-lt"/>
                        </a:rPr>
                        <a:t>We thrive and belong because we bring our difference every day; and we know our difference matter</a:t>
                      </a:r>
                    </a:p>
                    <a:p>
                      <a:pPr lvl="0">
                        <a:buNone/>
                      </a:pP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Objective: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Our DEI efforts strengthen our people, culture, and communities</a:t>
                      </a:r>
                      <a:endParaRPr lang="en-US" sz="1400" dirty="0">
                        <a:latin typeface="+mj-lt"/>
                      </a:endParaRP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r>
                        <a:rPr lang="en-US" sz="1400" b="1" dirty="0">
                          <a:latin typeface="+mj-lt"/>
                        </a:rPr>
                        <a:t>Time:</a:t>
                      </a:r>
                      <a:r>
                        <a:rPr lang="en-US" sz="1400" dirty="0">
                          <a:latin typeface="+mj-lt"/>
                        </a:rPr>
                        <a:t> 60 minutes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A fun and interactive exercise to see just how much you know about “everyday” diversity​</a:t>
                      </a: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latin typeface="+mj-lt"/>
                        </a:rPr>
                        <a:t>Objective:</a:t>
                      </a:r>
                      <a:endParaRPr lang="en-US" sz="1400" dirty="0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Work in teams to leverage each other’s knowledge and diverse perspectives to “pass” the quiz​</a:t>
                      </a:r>
                      <a:endParaRPr lang="en-US" sz="1400" dirty="0">
                        <a:latin typeface="+mj-lt"/>
                      </a:endParaRP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latin typeface="+mj-lt"/>
                        </a:rPr>
                        <a:t>Time: </a:t>
                      </a:r>
                      <a:r>
                        <a:rPr lang="en-US" sz="1400" dirty="0">
                          <a:latin typeface="+mj-lt"/>
                        </a:rPr>
                        <a:t>5 minutes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286988352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899728" y="5324151"/>
            <a:ext cx="2926080" cy="1397039"/>
          </a:xfrm>
        </p:spPr>
        <p:txBody>
          <a:bodyPr/>
          <a:lstStyle/>
          <a:p>
            <a:fld id="{3A98EE3D-8CD1-4C3F-BD1C-C98C9596463C}" type="slidenum">
              <a:rPr lang="en-US" sz="4000" smtClean="0"/>
              <a:t>4</a:t>
            </a:fld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919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6B04C0-09F6-4466-931A-C81778079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748978"/>
              </p:ext>
            </p:extLst>
          </p:nvPr>
        </p:nvGraphicFramePr>
        <p:xfrm>
          <a:off x="633999" y="1118186"/>
          <a:ext cx="10510722" cy="463189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20518">
                  <a:extLst>
                    <a:ext uri="{9D8B030D-6E8A-4147-A177-3AD203B41FA5}">
                      <a16:colId xmlns:a16="http://schemas.microsoft.com/office/drawing/2014/main" val="4250066663"/>
                    </a:ext>
                  </a:extLst>
                </a:gridCol>
                <a:gridCol w="3349845">
                  <a:extLst>
                    <a:ext uri="{9D8B030D-6E8A-4147-A177-3AD203B41FA5}">
                      <a16:colId xmlns:a16="http://schemas.microsoft.com/office/drawing/2014/main" val="305375904"/>
                    </a:ext>
                  </a:extLst>
                </a:gridCol>
                <a:gridCol w="3440359">
                  <a:extLst>
                    <a:ext uri="{9D8B030D-6E8A-4147-A177-3AD203B41FA5}">
                      <a16:colId xmlns:a16="http://schemas.microsoft.com/office/drawing/2014/main" val="2276828906"/>
                    </a:ext>
                  </a:extLst>
                </a:gridCol>
              </a:tblGrid>
              <a:tr h="7711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MicroTriggers™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Breaking Biases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The Future of Diversity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1204536563"/>
                  </a:ext>
                </a:extLst>
              </a:tr>
              <a:tr h="386073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Understanding the business impact of micromessages to our bottom-line​</a:t>
                      </a:r>
                    </a:p>
                    <a:p>
                      <a:pPr lvl="0">
                        <a:buNone/>
                      </a:pPr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effectLst/>
                        </a:rPr>
                        <a:t>Objectives:​</a:t>
                      </a:r>
                      <a:endParaRPr lang="en-US" sz="1400" b="1" dirty="0"/>
                    </a:p>
                    <a:p>
                      <a:pPr marL="342900" lvl="0" indent="-3429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The impact of subtle behaviors on individual, team and business performance​</a:t>
                      </a:r>
                    </a:p>
                    <a:p>
                      <a:pPr marL="342900" lvl="0" indent="-3429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Recognizing your role and responsibilities associated with creating a diverse and inclusive work environment​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​</a:t>
                      </a:r>
                    </a:p>
                    <a:p>
                      <a:pPr rtl="0" fontAlgn="base"/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effectLst/>
                        </a:rPr>
                        <a:t>Time: </a:t>
                      </a:r>
                      <a:r>
                        <a:rPr lang="en-US" sz="1400" dirty="0">
                          <a:effectLst/>
                        </a:rPr>
                        <a:t>90 minutes​</a:t>
                      </a:r>
                      <a:endParaRPr lang="en-US" sz="1400" dirty="0"/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>
                          <a:effectLst/>
                        </a:rPr>
                        <a:t>We all have biases and should be aware of how they can undermine our goals for creating an inclusive environment</a:t>
                      </a:r>
                      <a:endParaRPr lang="en-US" sz="1400" dirty="0"/>
                    </a:p>
                    <a:p>
                      <a:pPr lvl="0">
                        <a:buNone/>
                      </a:pP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Objectives: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Recognize the impact of our biased behavior</a:t>
                      </a:r>
                    </a:p>
                    <a:p>
                      <a:pPr marL="285750" lvl="0" indent="-285750">
                        <a:buFont typeface="Arial,Sans-Serif"/>
                        <a:buChar char="•"/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Avoid bias in the hiring process and decision making</a:t>
                      </a:r>
                    </a:p>
                    <a:p>
                      <a:pPr marL="285750" lvl="0" indent="-285750">
                        <a:buFont typeface="Arial,Sans-Serif"/>
                        <a:buChar char="•"/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Interactive activities and "tricky" videos will keep you on your toes</a:t>
                      </a: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r>
                        <a:rPr lang="en-US" sz="1400" b="1" dirty="0">
                          <a:latin typeface="+mj-lt"/>
                        </a:rPr>
                        <a:t>Time:</a:t>
                      </a:r>
                      <a:r>
                        <a:rPr lang="en-US" sz="1400" dirty="0">
                          <a:latin typeface="+mj-lt"/>
                        </a:rPr>
                        <a:t> Half day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75% of the workforce will be Millennials and Gen Z by 2025. What is the future of diversity and inclusion? 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​</a:t>
                      </a: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latin typeface="+mj-lt"/>
                        </a:rPr>
                        <a:t>Objectives:</a:t>
                      </a:r>
                      <a:endParaRPr lang="en-US" sz="1400" dirty="0">
                        <a:latin typeface="+mj-lt"/>
                      </a:endParaRPr>
                    </a:p>
                    <a:p>
                      <a:pPr marL="285750" indent="-285750" rtl="0" fontAlgn="base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Learn the difference between diversity, equity and inclusion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Discuss how diversity contributes to the bottom line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How these new generations will change the world</a:t>
                      </a: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latin typeface="+mj-lt"/>
                        </a:rPr>
                        <a:t>Time: </a:t>
                      </a:r>
                      <a:r>
                        <a:rPr lang="en-US" sz="1400" dirty="0">
                          <a:latin typeface="+mj-lt"/>
                        </a:rPr>
                        <a:t>60 minutes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286988352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63926" y="5460961"/>
            <a:ext cx="2926080" cy="1397039"/>
          </a:xfrm>
        </p:spPr>
        <p:txBody>
          <a:bodyPr/>
          <a:lstStyle/>
          <a:p>
            <a:fld id="{3A98EE3D-8CD1-4C3F-BD1C-C98C9596463C}" type="slidenum">
              <a:rPr lang="en-US" sz="4000" smtClean="0"/>
              <a:t>5</a:t>
            </a:fld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104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6B04C0-09F6-4466-931A-C81778079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929136"/>
              </p:ext>
            </p:extLst>
          </p:nvPr>
        </p:nvGraphicFramePr>
        <p:xfrm>
          <a:off x="633999" y="1118186"/>
          <a:ext cx="10510722" cy="463189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20518">
                  <a:extLst>
                    <a:ext uri="{9D8B030D-6E8A-4147-A177-3AD203B41FA5}">
                      <a16:colId xmlns:a16="http://schemas.microsoft.com/office/drawing/2014/main" val="4250066663"/>
                    </a:ext>
                  </a:extLst>
                </a:gridCol>
                <a:gridCol w="3349845">
                  <a:extLst>
                    <a:ext uri="{9D8B030D-6E8A-4147-A177-3AD203B41FA5}">
                      <a16:colId xmlns:a16="http://schemas.microsoft.com/office/drawing/2014/main" val="305375904"/>
                    </a:ext>
                  </a:extLst>
                </a:gridCol>
                <a:gridCol w="3440359">
                  <a:extLst>
                    <a:ext uri="{9D8B030D-6E8A-4147-A177-3AD203B41FA5}">
                      <a16:colId xmlns:a16="http://schemas.microsoft.com/office/drawing/2014/main" val="2276828906"/>
                    </a:ext>
                  </a:extLst>
                </a:gridCol>
              </a:tblGrid>
              <a:tr h="7711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Managing Across</a:t>
                      </a:r>
                      <a:r>
                        <a:rPr lang="en-US" sz="1600" baseline="0" dirty="0"/>
                        <a:t> Generations</a:t>
                      </a:r>
                    </a:p>
                    <a:p>
                      <a:pPr algn="ctr"/>
                      <a:r>
                        <a:rPr lang="en-US" sz="1600" baseline="0" dirty="0"/>
                        <a:t>(Here comes Gen Z)</a:t>
                      </a:r>
                      <a:endParaRPr lang="en-US" sz="1600" dirty="0"/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GEMS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Top 10 Companies + Richland Library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1204536563"/>
                  </a:ext>
                </a:extLst>
              </a:tr>
              <a:tr h="386073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Understanding the different strategies to create high performing teams with multiple generations</a:t>
                      </a:r>
                    </a:p>
                    <a:p>
                      <a:pPr rtl="0" fontAlgn="base"/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effectLst/>
                        </a:rPr>
                        <a:t>Objectives:​</a:t>
                      </a:r>
                      <a:endParaRPr lang="en-US" sz="1400" b="1" dirty="0"/>
                    </a:p>
                    <a:p>
                      <a:pPr marL="285750" lvl="0" indent="-285750" algn="l" rtl="0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appreciate age diversity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practical ideas on how to attract, motivate, and keep great employees of all age groups in the Extension organization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​</a:t>
                      </a:r>
                    </a:p>
                    <a:p>
                      <a:pPr rtl="0" fontAlgn="base"/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effectLst/>
                        </a:rPr>
                        <a:t>Time: </a:t>
                      </a:r>
                      <a:r>
                        <a:rPr lang="en-US" sz="1400" dirty="0">
                          <a:effectLst/>
                        </a:rPr>
                        <a:t>90 minutes​</a:t>
                      </a:r>
                      <a:endParaRPr lang="en-US" sz="1400" dirty="0"/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Richland Library ensures that we “Give Employees and Managers a Say”​</a:t>
                      </a:r>
                    </a:p>
                    <a:p>
                      <a:pPr lvl="0">
                        <a:buNone/>
                      </a:pP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Objective:</a:t>
                      </a:r>
                    </a:p>
                    <a:p>
                      <a:pPr marL="285750" indent="-285750" rtl="0" fontAlgn="base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Facilitate two-way discussions to hear diverse perspectives and increase DEI conversations​</a:t>
                      </a: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r>
                        <a:rPr lang="en-US" sz="1400" b="1" dirty="0">
                          <a:latin typeface="+mj-lt"/>
                        </a:rPr>
                        <a:t>Time:</a:t>
                      </a:r>
                      <a:r>
                        <a:rPr lang="en-US" sz="1400" dirty="0">
                          <a:latin typeface="+mj-lt"/>
                        </a:rPr>
                        <a:t> 120 minutes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Glassdoor announced their Top 10 Places to Work​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effectLst/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Objectives</a:t>
                      </a:r>
                      <a:endParaRPr lang="en-US" sz="1400" dirty="0">
                        <a:latin typeface="+mj-lt"/>
                      </a:endParaRPr>
                    </a:p>
                    <a:p>
                      <a:pPr marL="285750" indent="-285750" rtl="0" fontAlgn="base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What offerings does Richland Library share with these top companies?​</a:t>
                      </a: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latin typeface="+mj-lt"/>
                        </a:rPr>
                        <a:t>Time: </a:t>
                      </a:r>
                      <a:r>
                        <a:rPr lang="en-US" sz="1400" dirty="0">
                          <a:latin typeface="+mj-lt"/>
                        </a:rPr>
                        <a:t>30 minutes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286988352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91086" y="5460961"/>
            <a:ext cx="2926080" cy="1397039"/>
          </a:xfrm>
        </p:spPr>
        <p:txBody>
          <a:bodyPr/>
          <a:lstStyle/>
          <a:p>
            <a:fld id="{3A98EE3D-8CD1-4C3F-BD1C-C98C9596463C}" type="slidenum">
              <a:rPr lang="en-US" sz="4000" smtClean="0"/>
              <a:t>6</a:t>
            </a:fld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80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6B04C0-09F6-4466-931A-C81778079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04659"/>
              </p:ext>
            </p:extLst>
          </p:nvPr>
        </p:nvGraphicFramePr>
        <p:xfrm>
          <a:off x="633999" y="1118186"/>
          <a:ext cx="10510722" cy="51125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20518">
                  <a:extLst>
                    <a:ext uri="{9D8B030D-6E8A-4147-A177-3AD203B41FA5}">
                      <a16:colId xmlns:a16="http://schemas.microsoft.com/office/drawing/2014/main" val="4250066663"/>
                    </a:ext>
                  </a:extLst>
                </a:gridCol>
                <a:gridCol w="3349845">
                  <a:extLst>
                    <a:ext uri="{9D8B030D-6E8A-4147-A177-3AD203B41FA5}">
                      <a16:colId xmlns:a16="http://schemas.microsoft.com/office/drawing/2014/main" val="305375904"/>
                    </a:ext>
                  </a:extLst>
                </a:gridCol>
                <a:gridCol w="3440359">
                  <a:extLst>
                    <a:ext uri="{9D8B030D-6E8A-4147-A177-3AD203B41FA5}">
                      <a16:colId xmlns:a16="http://schemas.microsoft.com/office/drawing/2014/main" val="2276828906"/>
                    </a:ext>
                  </a:extLst>
                </a:gridCol>
              </a:tblGrid>
              <a:tr h="7711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Succession Planning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Becoming a Better Supervisor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LGBTQUIA+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1204536563"/>
                  </a:ext>
                </a:extLst>
              </a:tr>
              <a:tr h="386073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We are building a robust succession planning program that aligns current talent development with future leadership needs​</a:t>
                      </a:r>
                    </a:p>
                    <a:p>
                      <a:pPr rtl="0" fontAlgn="base"/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effectLst/>
                        </a:rPr>
                        <a:t>Objectives: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Richland Library identifies and fosters the next generation of leaders through mentoring, training and stretch assignments, so they are ready to take the helm when the time comes​</a:t>
                      </a:r>
                    </a:p>
                    <a:p>
                      <a:pPr rtl="0" fontAlgn="base"/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effectLst/>
                        </a:rPr>
                        <a:t>Time: </a:t>
                      </a:r>
                      <a:r>
                        <a:rPr lang="en-US" sz="1400" dirty="0">
                          <a:effectLst/>
                        </a:rPr>
                        <a:t>Half day​</a:t>
                      </a:r>
                    </a:p>
                    <a:p>
                      <a:pPr lvl="0">
                        <a:buNone/>
                      </a:pPr>
                      <a:endParaRPr lang="en-US" sz="1400" dirty="0"/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Gain an awareness of the many roles you play as a supervisor and coach</a:t>
                      </a: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Objectives:</a:t>
                      </a:r>
                    </a:p>
                    <a:p>
                      <a:pPr marL="285750" indent="-285750" rtl="0" fontAlgn="base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Increase your confidence addressing policies and employee relations issues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 and identify opportunities for your personal growth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ways</a:t>
                      </a:r>
                      <a:r>
                        <a:rPr lang="en-US" sz="1400" dirty="0">
                          <a:effectLst/>
                        </a:rPr>
                        <a:t> to build trust and communicate with your diverse teams</a:t>
                      </a: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r>
                        <a:rPr lang="en-US" sz="1400" b="1" dirty="0">
                          <a:latin typeface="+mj-lt"/>
                        </a:rPr>
                        <a:t>Time:</a:t>
                      </a:r>
                      <a:r>
                        <a:rPr lang="en-US" sz="1400" dirty="0">
                          <a:latin typeface="+mj-lt"/>
                        </a:rPr>
                        <a:t> Full</a:t>
                      </a:r>
                      <a:r>
                        <a:rPr lang="en-US" sz="1400" baseline="0" dirty="0">
                          <a:latin typeface="+mj-lt"/>
                        </a:rPr>
                        <a:t> 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Membership status in the LGBTQIA+ community is often invisible. By creating an inclusive environment where people can feel free to disclose their true identities – including LGBTQIA+ status – we can engage all employees and improve our talent outcomes</a:t>
                      </a:r>
                      <a:endParaRPr lang="en-US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​</a:t>
                      </a:r>
                      <a:r>
                        <a:rPr lang="en-US" sz="1400" b="1" dirty="0">
                          <a:latin typeface="+mj-lt"/>
                        </a:rPr>
                        <a:t>Objectives</a:t>
                      </a:r>
                      <a:endParaRPr lang="en-US" sz="1400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0" i="0" u="none" strike="noStrike" noProof="0" dirty="0">
                          <a:effectLst/>
                        </a:rPr>
                        <a:t>In this session, we share our progress in three primary areas for attracting, selecting, retaining diverse employees: raising awareness, mitigating hostility, developing internal networks and community partnerships</a:t>
                      </a:r>
                      <a:endParaRPr lang="en-US" sz="1400" dirty="0"/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latin typeface="+mj-lt"/>
                        </a:rPr>
                        <a:t>Time: </a:t>
                      </a:r>
                      <a:r>
                        <a:rPr lang="en-US" sz="1400" dirty="0">
                          <a:latin typeface="+mj-lt"/>
                        </a:rPr>
                        <a:t>90 minutes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286988352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72567" y="5460961"/>
            <a:ext cx="2926080" cy="1397039"/>
          </a:xfrm>
        </p:spPr>
        <p:txBody>
          <a:bodyPr/>
          <a:lstStyle/>
          <a:p>
            <a:fld id="{3A98EE3D-8CD1-4C3F-BD1C-C98C9596463C}" type="slidenum">
              <a:rPr lang="en-US" sz="4000" smtClean="0"/>
              <a:t>7</a:t>
            </a:fld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3671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6B04C0-09F6-4466-931A-C81778079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321139"/>
              </p:ext>
            </p:extLst>
          </p:nvPr>
        </p:nvGraphicFramePr>
        <p:xfrm>
          <a:off x="633999" y="1118186"/>
          <a:ext cx="10510722" cy="51125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20518">
                  <a:extLst>
                    <a:ext uri="{9D8B030D-6E8A-4147-A177-3AD203B41FA5}">
                      <a16:colId xmlns:a16="http://schemas.microsoft.com/office/drawing/2014/main" val="4250066663"/>
                    </a:ext>
                  </a:extLst>
                </a:gridCol>
                <a:gridCol w="3349845">
                  <a:extLst>
                    <a:ext uri="{9D8B030D-6E8A-4147-A177-3AD203B41FA5}">
                      <a16:colId xmlns:a16="http://schemas.microsoft.com/office/drawing/2014/main" val="305375904"/>
                    </a:ext>
                  </a:extLst>
                </a:gridCol>
                <a:gridCol w="3440359">
                  <a:extLst>
                    <a:ext uri="{9D8B030D-6E8A-4147-A177-3AD203B41FA5}">
                      <a16:colId xmlns:a16="http://schemas.microsoft.com/office/drawing/2014/main" val="2276828906"/>
                    </a:ext>
                  </a:extLst>
                </a:gridCol>
              </a:tblGrid>
              <a:tr h="771158"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US" sz="1600" dirty="0">
                          <a:effectLst/>
                        </a:rPr>
                        <a:t>​</a:t>
                      </a:r>
                      <a:r>
                        <a:rPr lang="en-US" sz="1600" b="1" i="0" u="none" strike="noStrike" noProof="0" dirty="0">
                          <a:effectLst/>
                          <a:latin typeface="+mn-lt"/>
                        </a:rPr>
                        <a:t>DEI – Enhancing our Culture with Thoughtful Recognition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Interviewing with a Diverse Lens</a:t>
                      </a:r>
                      <a:endParaRPr lang="en-US" sz="1600" baseline="0" dirty="0"/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Connect for Success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1204536563"/>
                  </a:ext>
                </a:extLst>
              </a:tr>
              <a:tr h="386073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lvl="0">
                        <a:buNone/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recognition and appreciation strategies are vital to engage and retain diverse employees</a:t>
                      </a:r>
                      <a:endParaRPr lang="en-US" sz="1400" b="0" i="0" u="none" strike="noStrike" noProof="0" dirty="0">
                        <a:effectLst/>
                        <a:latin typeface="Gill Sans MT"/>
                      </a:endParaRPr>
                    </a:p>
                    <a:p>
                      <a:pPr rtl="0" fontAlgn="base"/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effectLst/>
                        </a:rPr>
                        <a:t>Objectives: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noProof="0" dirty="0">
                          <a:effectLst/>
                        </a:rPr>
                        <a:t>Creating and maintaining a sustainable culture recognizing difference</a:t>
                      </a:r>
                      <a:endParaRPr lang="en-US" sz="1400" dirty="0"/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noProof="0" dirty="0">
                          <a:effectLst/>
                        </a:rPr>
                        <a:t>Learn how to create and maintain a sustainable culture recognizing difference</a:t>
                      </a:r>
                      <a:endParaRPr lang="en-US" sz="1400" dirty="0"/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noProof="0" dirty="0">
                          <a:effectLst/>
                        </a:rPr>
                        <a:t>Understanding the startling trends and statistics of what matters to employees</a:t>
                      </a:r>
                      <a:endParaRPr lang="en-US" sz="1400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effectLst/>
                        </a:rPr>
                        <a:t>​</a:t>
                      </a:r>
                    </a:p>
                    <a:p>
                      <a:pPr rtl="0" fontAlgn="base"/>
                      <a:endParaRPr lang="en-US" sz="140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effectLst/>
                        </a:rPr>
                        <a:t>Time: </a:t>
                      </a:r>
                      <a:r>
                        <a:rPr lang="en-US" sz="1400" dirty="0">
                          <a:effectLst/>
                        </a:rPr>
                        <a:t>90 minutes​</a:t>
                      </a:r>
                    </a:p>
                    <a:p>
                      <a:pPr lvl="0">
                        <a:buNone/>
                      </a:pPr>
                      <a:endParaRPr lang="en-US" sz="1400" dirty="0"/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A toolkit to help guide and support the recruitment and hiring of more diverse employees</a:t>
                      </a: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Objective:</a:t>
                      </a:r>
                    </a:p>
                    <a:p>
                      <a:pPr rtl="0" fontAlgn="base"/>
                      <a:r>
                        <a:rPr lang="en-US" sz="1400" dirty="0">
                          <a:effectLst/>
                        </a:rPr>
                        <a:t>To uncover various barriers in the recruiting and hiring process. Review and share tips on how to improve the selection process and attract a pool of diverse candidates</a:t>
                      </a:r>
                    </a:p>
                    <a:p>
                      <a:endParaRPr lang="en-US" sz="1400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endParaRPr lang="en-US" sz="1400" b="1" dirty="0">
                        <a:latin typeface="+mj-lt"/>
                      </a:endParaRPr>
                    </a:p>
                    <a:p>
                      <a:r>
                        <a:rPr lang="en-US" sz="1400" b="1" dirty="0">
                          <a:latin typeface="+mj-lt"/>
                        </a:rPr>
                        <a:t>Time:</a:t>
                      </a:r>
                      <a:r>
                        <a:rPr lang="en-US" sz="1400" dirty="0">
                          <a:latin typeface="+mj-lt"/>
                        </a:rPr>
                        <a:t> 120 minutes</a:t>
                      </a:r>
                    </a:p>
                  </a:txBody>
                  <a:tcPr marL="74150" marR="74150" marT="37075" marB="37075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j-lt"/>
                        </a:rPr>
                        <a:t>Overview: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>
                          <a:effectLst/>
                        </a:rPr>
                        <a:t>Learn connecting styles to make workplace relationships work for you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effectLst/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effectLst/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</a:rPr>
                        <a:t>Objectives:</a:t>
                      </a:r>
                      <a:endParaRPr lang="en-US" sz="1400" dirty="0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Sharpen your self-awareness using connecting style survey and exercises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Receive a roadmap for engaging people across all styles</a:t>
                      </a: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400" b="1" dirty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400" b="1" dirty="0">
                          <a:latin typeface="+mj-lt"/>
                        </a:rPr>
                        <a:t>Time: </a:t>
                      </a:r>
                      <a:r>
                        <a:rPr lang="en-US" sz="1400" dirty="0">
                          <a:latin typeface="+mj-lt"/>
                        </a:rPr>
                        <a:t>90 minutes</a:t>
                      </a:r>
                    </a:p>
                  </a:txBody>
                  <a:tcPr marL="74150" marR="74150" marT="37075" marB="37075"/>
                </a:tc>
                <a:extLst>
                  <a:ext uri="{0D108BD9-81ED-4DB2-BD59-A6C34878D82A}">
                    <a16:rowId xmlns:a16="http://schemas.microsoft.com/office/drawing/2014/main" val="286988352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926888" y="5460961"/>
            <a:ext cx="2926080" cy="1397039"/>
          </a:xfrm>
        </p:spPr>
        <p:txBody>
          <a:bodyPr/>
          <a:lstStyle/>
          <a:p>
            <a:fld id="{3A98EE3D-8CD1-4C3F-BD1C-C98C9596463C}" type="slidenum">
              <a:rPr lang="en-US" sz="4000" smtClean="0"/>
              <a:t>8</a:t>
            </a:fld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83576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C24C8206D29C488D6AB4A54528FA63" ma:contentTypeVersion="15" ma:contentTypeDescription="Create a new document." ma:contentTypeScope="" ma:versionID="5a6940c21f7cf2901fd6590597c099da">
  <xsd:schema xmlns:xsd="http://www.w3.org/2001/XMLSchema" xmlns:xs="http://www.w3.org/2001/XMLSchema" xmlns:p="http://schemas.microsoft.com/office/2006/metadata/properties" xmlns:ns1="http://schemas.microsoft.com/sharepoint/v3" xmlns:ns3="e05ea73e-ab6a-4d35-a0a2-35c7ef8837d0" xmlns:ns4="c66085b9-b358-4fd4-971a-54609051efec" targetNamespace="http://schemas.microsoft.com/office/2006/metadata/properties" ma:root="true" ma:fieldsID="5d26403fff48b62c5d3519cdf66420b8" ns1:_="" ns3:_="" ns4:_="">
    <xsd:import namespace="http://schemas.microsoft.com/sharepoint/v3"/>
    <xsd:import namespace="e05ea73e-ab6a-4d35-a0a2-35c7ef8837d0"/>
    <xsd:import namespace="c66085b9-b358-4fd4-971a-54609051efec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ingHintHash" minOccurs="0"/>
                <xsd:element ref="ns3:SharedWithUsers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a73e-ab6a-4d35-a0a2-35c7ef8837d0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9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085b9-b358-4fd4-971a-54609051e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826C4D-4671-4E63-9EE8-51BB34D0EB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05ea73e-ab6a-4d35-a0a2-35c7ef8837d0"/>
    <ds:schemaRef ds:uri="c66085b9-b358-4fd4-971a-54609051e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A5066A-5FEE-4871-9FE2-5DDA7BF7E1A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c66085b9-b358-4fd4-971a-54609051efec"/>
    <ds:schemaRef ds:uri="http://schemas.microsoft.com/sharepoint/v3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e05ea73e-ab6a-4d35-a0a2-35c7ef8837d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0A5C477-7630-4D9C-8B75-6E56EC7682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598</Words>
  <Application>Microsoft Office PowerPoint</Application>
  <PresentationFormat>Widescreen</PresentationFormat>
  <Paragraphs>251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Arial,Sans-Serif</vt:lpstr>
      <vt:lpstr>Calibri</vt:lpstr>
      <vt:lpstr>Calibri Light</vt:lpstr>
      <vt:lpstr>Gill Sans MT</vt:lpstr>
      <vt:lpstr>Metropolitan</vt:lpstr>
      <vt:lpstr>  Passport to DEI   (Our Suite of Training Offerings)</vt:lpstr>
      <vt:lpstr>DEI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Strategy</dc:title>
  <dc:creator>Ci Ci Holloway</dc:creator>
  <cp:lastModifiedBy>Peterson,Jennifer</cp:lastModifiedBy>
  <cp:revision>211</cp:revision>
  <cp:lastPrinted>2019-12-12T15:59:39Z</cp:lastPrinted>
  <dcterms:created xsi:type="dcterms:W3CDTF">2019-11-22T13:53:13Z</dcterms:created>
  <dcterms:modified xsi:type="dcterms:W3CDTF">2019-12-13T20:02:35Z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0x01010057C24C8206D29C488D6AB4A54528FA63</vt:lpwstr>
  </property>
</Properties>
</file>