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notesMasterIdLst>
    <p:notesMasterId r:id="rId27"/>
  </p:notesMasterIdLst>
  <p:sldIdLst>
    <p:sldId id="281" r:id="rId3"/>
    <p:sldId id="263" r:id="rId4"/>
    <p:sldId id="265" r:id="rId5"/>
    <p:sldId id="283" r:id="rId6"/>
    <p:sldId id="268" r:id="rId7"/>
    <p:sldId id="286" r:id="rId8"/>
    <p:sldId id="269" r:id="rId9"/>
    <p:sldId id="282" r:id="rId10"/>
    <p:sldId id="267" r:id="rId11"/>
    <p:sldId id="270" r:id="rId12"/>
    <p:sldId id="258" r:id="rId13"/>
    <p:sldId id="271" r:id="rId14"/>
    <p:sldId id="259" r:id="rId15"/>
    <p:sldId id="272" r:id="rId16"/>
    <p:sldId id="273" r:id="rId17"/>
    <p:sldId id="274" r:id="rId18"/>
    <p:sldId id="276" r:id="rId19"/>
    <p:sldId id="261" r:id="rId20"/>
    <p:sldId id="279" r:id="rId21"/>
    <p:sldId id="280" r:id="rId22"/>
    <p:sldId id="262" r:id="rId23"/>
    <p:sldId id="285" r:id="rId24"/>
    <p:sldId id="287" r:id="rId25"/>
    <p:sldId id="290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2F"/>
    <a:srgbClr val="DCDCDC"/>
    <a:srgbClr val="E6E6E6"/>
    <a:srgbClr val="CDC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2" autoAdjust="0"/>
    <p:restoredTop sz="81563" autoAdjust="0"/>
  </p:normalViewPr>
  <p:slideViewPr>
    <p:cSldViewPr snapToGrid="0">
      <p:cViewPr varScale="1">
        <p:scale>
          <a:sx n="70" d="100"/>
          <a:sy n="70" d="100"/>
        </p:scale>
        <p:origin x="169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254057-3F7D-4A39-B19B-235DC6950803}" type="doc">
      <dgm:prSet loTypeId="urn:microsoft.com/office/officeart/2005/8/layout/p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40BA6E3-5F70-49C3-A2EF-9BAAC2C57466}">
      <dgm:prSet phldrT="[Text]" custT="1"/>
      <dgm:spPr/>
      <dgm:t>
        <a:bodyPr/>
        <a:lstStyle/>
        <a:p>
          <a:r>
            <a:rPr lang="en-US" sz="2200" dirty="0">
              <a:solidFill>
                <a:srgbClr val="004F2F"/>
              </a:solidFill>
              <a:latin typeface="Futura Std Condensed" panose="020B0706020204030204"/>
            </a:rPr>
            <a:t>0-5 years</a:t>
          </a:r>
        </a:p>
      </dgm:t>
    </dgm:pt>
    <dgm:pt modelId="{6D73C335-A6B6-4CA8-B2A2-A6B44F742868}" type="parTrans" cxnId="{5C20A83F-784F-47BA-8542-FD8270CD1B13}">
      <dgm:prSet/>
      <dgm:spPr/>
      <dgm:t>
        <a:bodyPr/>
        <a:lstStyle/>
        <a:p>
          <a:endParaRPr lang="en-US"/>
        </a:p>
      </dgm:t>
    </dgm:pt>
    <dgm:pt modelId="{5CADC469-87A2-4C63-9C3F-D0A02EB3F656}" type="sibTrans" cxnId="{5C20A83F-784F-47BA-8542-FD8270CD1B13}">
      <dgm:prSet/>
      <dgm:spPr/>
      <dgm:t>
        <a:bodyPr/>
        <a:lstStyle/>
        <a:p>
          <a:endParaRPr lang="en-US"/>
        </a:p>
      </dgm:t>
    </dgm:pt>
    <dgm:pt modelId="{43D8767F-A023-4530-99C1-7157C247F566}">
      <dgm:prSet phldrT="[Text]" custT="1"/>
      <dgm:spPr/>
      <dgm:t>
        <a:bodyPr/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rgbClr val="004F2F"/>
              </a:solidFill>
              <a:latin typeface="Futura Std Condensed" panose="020B0706020204030204"/>
              <a:ea typeface="+mn-ea"/>
              <a:cs typeface="+mn-cs"/>
            </a:rPr>
            <a:t>6-10 years</a:t>
          </a:r>
        </a:p>
      </dgm:t>
    </dgm:pt>
    <dgm:pt modelId="{048CC3E4-CE26-4327-A31E-5B71BB901097}" type="parTrans" cxnId="{C80117EE-C11D-417C-8331-073D149887C2}">
      <dgm:prSet/>
      <dgm:spPr/>
      <dgm:t>
        <a:bodyPr/>
        <a:lstStyle/>
        <a:p>
          <a:endParaRPr lang="en-US"/>
        </a:p>
      </dgm:t>
    </dgm:pt>
    <dgm:pt modelId="{B29F9BC7-71E2-465B-B146-9F72C995C4E8}" type="sibTrans" cxnId="{C80117EE-C11D-417C-8331-073D149887C2}">
      <dgm:prSet/>
      <dgm:spPr/>
      <dgm:t>
        <a:bodyPr/>
        <a:lstStyle/>
        <a:p>
          <a:endParaRPr lang="en-US"/>
        </a:p>
      </dgm:t>
    </dgm:pt>
    <dgm:pt modelId="{5BD5DFFC-FA45-4594-ACDE-ADD7334339C5}">
      <dgm:prSet phldrT="[Text]" custT="1"/>
      <dgm:spPr/>
      <dgm:t>
        <a:bodyPr/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rgbClr val="004F2F"/>
              </a:solidFill>
              <a:latin typeface="Futura Std Condensed" panose="020B0706020204030204"/>
              <a:ea typeface="+mn-ea"/>
              <a:cs typeface="+mn-cs"/>
            </a:rPr>
            <a:t>11-20 years</a:t>
          </a:r>
        </a:p>
      </dgm:t>
    </dgm:pt>
    <dgm:pt modelId="{3350732E-F82E-4D6E-8B29-39642BE62BE5}" type="parTrans" cxnId="{41E75A66-BC8A-4DF6-A34B-5F97518CD0D3}">
      <dgm:prSet/>
      <dgm:spPr/>
      <dgm:t>
        <a:bodyPr/>
        <a:lstStyle/>
        <a:p>
          <a:endParaRPr lang="en-US"/>
        </a:p>
      </dgm:t>
    </dgm:pt>
    <dgm:pt modelId="{37CC176A-5F35-4ECF-9348-C1EF80DE61D7}" type="sibTrans" cxnId="{41E75A66-BC8A-4DF6-A34B-5F97518CD0D3}">
      <dgm:prSet/>
      <dgm:spPr/>
      <dgm:t>
        <a:bodyPr/>
        <a:lstStyle/>
        <a:p>
          <a:endParaRPr lang="en-US"/>
        </a:p>
      </dgm:t>
    </dgm:pt>
    <dgm:pt modelId="{DB75C7B0-31C8-4F15-80C8-9A6E81CB25A8}">
      <dgm:prSet phldrT="[Text]" custT="1"/>
      <dgm:spPr/>
      <dgm:t>
        <a:bodyPr/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rgbClr val="004F2F"/>
              </a:solidFill>
              <a:latin typeface="Futura Std Condensed" panose="020B0706020204030204"/>
              <a:ea typeface="+mn-ea"/>
              <a:cs typeface="+mn-cs"/>
            </a:rPr>
            <a:t>21-30+ years</a:t>
          </a:r>
        </a:p>
      </dgm:t>
    </dgm:pt>
    <dgm:pt modelId="{87F39F5A-E9CB-4C6E-9FC2-0E46DB4A117E}" type="parTrans" cxnId="{6A20AE7D-F512-4BF5-9B51-0A489DD1EEB6}">
      <dgm:prSet/>
      <dgm:spPr/>
      <dgm:t>
        <a:bodyPr/>
        <a:lstStyle/>
        <a:p>
          <a:endParaRPr lang="en-US"/>
        </a:p>
      </dgm:t>
    </dgm:pt>
    <dgm:pt modelId="{F664E388-BADD-4734-9A85-DB7427463015}" type="sibTrans" cxnId="{6A20AE7D-F512-4BF5-9B51-0A489DD1EEB6}">
      <dgm:prSet/>
      <dgm:spPr/>
      <dgm:t>
        <a:bodyPr/>
        <a:lstStyle/>
        <a:p>
          <a:endParaRPr lang="en-US"/>
        </a:p>
      </dgm:t>
    </dgm:pt>
    <dgm:pt modelId="{D41F564E-B407-4466-BA45-C999EFF11173}" type="pres">
      <dgm:prSet presAssocID="{42254057-3F7D-4A39-B19B-235DC6950803}" presName="Name0" presStyleCnt="0">
        <dgm:presLayoutVars>
          <dgm:dir/>
          <dgm:resizeHandles val="exact"/>
        </dgm:presLayoutVars>
      </dgm:prSet>
      <dgm:spPr/>
    </dgm:pt>
    <dgm:pt modelId="{1EF538DC-ED68-41CD-8E3C-DB39D3272F11}" type="pres">
      <dgm:prSet presAssocID="{940BA6E3-5F70-49C3-A2EF-9BAAC2C57466}" presName="compNode" presStyleCnt="0"/>
      <dgm:spPr/>
    </dgm:pt>
    <dgm:pt modelId="{D56F8AEA-2EFB-4393-8561-2E5546FFE04B}" type="pres">
      <dgm:prSet presAssocID="{940BA6E3-5F70-49C3-A2EF-9BAAC2C57466}" presName="pictRect" presStyleLbl="node1" presStyleIdx="0" presStyleCnt="4"/>
      <dgm:spPr/>
    </dgm:pt>
    <dgm:pt modelId="{2FB57E23-EBF8-4DAD-B049-64B789E47804}" type="pres">
      <dgm:prSet presAssocID="{940BA6E3-5F70-49C3-A2EF-9BAAC2C57466}" presName="textRect" presStyleLbl="revTx" presStyleIdx="0" presStyleCnt="4">
        <dgm:presLayoutVars>
          <dgm:bulletEnabled val="1"/>
        </dgm:presLayoutVars>
      </dgm:prSet>
      <dgm:spPr/>
    </dgm:pt>
    <dgm:pt modelId="{A47A33AF-D9B1-48B0-85D2-41F432F412E5}" type="pres">
      <dgm:prSet presAssocID="{5CADC469-87A2-4C63-9C3F-D0A02EB3F656}" presName="sibTrans" presStyleLbl="sibTrans2D1" presStyleIdx="0" presStyleCnt="0"/>
      <dgm:spPr/>
    </dgm:pt>
    <dgm:pt modelId="{22A949B3-AFF3-4814-A683-100FC23CE610}" type="pres">
      <dgm:prSet presAssocID="{43D8767F-A023-4530-99C1-7157C247F566}" presName="compNode" presStyleCnt="0"/>
      <dgm:spPr/>
    </dgm:pt>
    <dgm:pt modelId="{CE8E8617-128F-4638-AF0F-FA60042121D1}" type="pres">
      <dgm:prSet presAssocID="{43D8767F-A023-4530-99C1-7157C247F566}" presName="pictRect" presStyleLbl="node1" presStyleIdx="1" presStyleCnt="4"/>
      <dgm:spPr/>
    </dgm:pt>
    <dgm:pt modelId="{110AB406-835D-4A1B-9305-6031ECDE8A88}" type="pres">
      <dgm:prSet presAssocID="{43D8767F-A023-4530-99C1-7157C247F566}" presName="textRect" presStyleLbl="revTx" presStyleIdx="1" presStyleCnt="4">
        <dgm:presLayoutVars>
          <dgm:bulletEnabled val="1"/>
        </dgm:presLayoutVars>
      </dgm:prSet>
      <dgm:spPr/>
    </dgm:pt>
    <dgm:pt modelId="{F9EE8BAC-B574-4D07-9192-CE0573241700}" type="pres">
      <dgm:prSet presAssocID="{B29F9BC7-71E2-465B-B146-9F72C995C4E8}" presName="sibTrans" presStyleLbl="sibTrans2D1" presStyleIdx="0" presStyleCnt="0"/>
      <dgm:spPr/>
    </dgm:pt>
    <dgm:pt modelId="{856D857E-CFB8-47FB-A35A-3FC00AC1C8D3}" type="pres">
      <dgm:prSet presAssocID="{5BD5DFFC-FA45-4594-ACDE-ADD7334339C5}" presName="compNode" presStyleCnt="0"/>
      <dgm:spPr/>
    </dgm:pt>
    <dgm:pt modelId="{45C020A2-C73E-4CC7-91B1-0A3294E66A2B}" type="pres">
      <dgm:prSet presAssocID="{5BD5DFFC-FA45-4594-ACDE-ADD7334339C5}" presName="pictRect" presStyleLbl="node1" presStyleIdx="2" presStyleCnt="4"/>
      <dgm:spPr/>
    </dgm:pt>
    <dgm:pt modelId="{2E0F8BFC-173F-4257-B588-EC5BDCD528E4}" type="pres">
      <dgm:prSet presAssocID="{5BD5DFFC-FA45-4594-ACDE-ADD7334339C5}" presName="textRect" presStyleLbl="revTx" presStyleIdx="2" presStyleCnt="4">
        <dgm:presLayoutVars>
          <dgm:bulletEnabled val="1"/>
        </dgm:presLayoutVars>
      </dgm:prSet>
      <dgm:spPr/>
    </dgm:pt>
    <dgm:pt modelId="{4628E3E5-9048-4D23-9AD0-F7F747B1BC48}" type="pres">
      <dgm:prSet presAssocID="{37CC176A-5F35-4ECF-9348-C1EF80DE61D7}" presName="sibTrans" presStyleLbl="sibTrans2D1" presStyleIdx="0" presStyleCnt="0"/>
      <dgm:spPr/>
    </dgm:pt>
    <dgm:pt modelId="{CD8150FC-D26D-40E5-A7AE-390CA9CBD68C}" type="pres">
      <dgm:prSet presAssocID="{DB75C7B0-31C8-4F15-80C8-9A6E81CB25A8}" presName="compNode" presStyleCnt="0"/>
      <dgm:spPr/>
    </dgm:pt>
    <dgm:pt modelId="{965D4F4D-9078-4D6F-8B08-12C5B63C376A}" type="pres">
      <dgm:prSet presAssocID="{DB75C7B0-31C8-4F15-80C8-9A6E81CB25A8}" presName="pictRect" presStyleLbl="node1" presStyleIdx="3" presStyleCnt="4"/>
      <dgm:spPr/>
    </dgm:pt>
    <dgm:pt modelId="{1879E1EF-32CB-4A44-8768-9F2188155B8D}" type="pres">
      <dgm:prSet presAssocID="{DB75C7B0-31C8-4F15-80C8-9A6E81CB25A8}" presName="textRect" presStyleLbl="revTx" presStyleIdx="3" presStyleCnt="4">
        <dgm:presLayoutVars>
          <dgm:bulletEnabled val="1"/>
        </dgm:presLayoutVars>
      </dgm:prSet>
      <dgm:spPr/>
    </dgm:pt>
  </dgm:ptLst>
  <dgm:cxnLst>
    <dgm:cxn modelId="{CD9C4E10-1787-42A8-90AA-3566C0D0ABDA}" type="presOf" srcId="{5BD5DFFC-FA45-4594-ACDE-ADD7334339C5}" destId="{2E0F8BFC-173F-4257-B588-EC5BDCD528E4}" srcOrd="0" destOrd="0" presId="urn:microsoft.com/office/officeart/2005/8/layout/pList1"/>
    <dgm:cxn modelId="{66091C37-EA4E-430E-9F7C-CCFCED05B811}" type="presOf" srcId="{43D8767F-A023-4530-99C1-7157C247F566}" destId="{110AB406-835D-4A1B-9305-6031ECDE8A88}" srcOrd="0" destOrd="0" presId="urn:microsoft.com/office/officeart/2005/8/layout/pList1"/>
    <dgm:cxn modelId="{5C20A83F-784F-47BA-8542-FD8270CD1B13}" srcId="{42254057-3F7D-4A39-B19B-235DC6950803}" destId="{940BA6E3-5F70-49C3-A2EF-9BAAC2C57466}" srcOrd="0" destOrd="0" parTransId="{6D73C335-A6B6-4CA8-B2A2-A6B44F742868}" sibTransId="{5CADC469-87A2-4C63-9C3F-D0A02EB3F656}"/>
    <dgm:cxn modelId="{41E75A66-BC8A-4DF6-A34B-5F97518CD0D3}" srcId="{42254057-3F7D-4A39-B19B-235DC6950803}" destId="{5BD5DFFC-FA45-4594-ACDE-ADD7334339C5}" srcOrd="2" destOrd="0" parTransId="{3350732E-F82E-4D6E-8B29-39642BE62BE5}" sibTransId="{37CC176A-5F35-4ECF-9348-C1EF80DE61D7}"/>
    <dgm:cxn modelId="{21F9A971-AC48-4B54-B77C-9545AE8A9AEF}" type="presOf" srcId="{940BA6E3-5F70-49C3-A2EF-9BAAC2C57466}" destId="{2FB57E23-EBF8-4DAD-B049-64B789E47804}" srcOrd="0" destOrd="0" presId="urn:microsoft.com/office/officeart/2005/8/layout/pList1"/>
    <dgm:cxn modelId="{5461F658-CCC2-4EB2-B75E-4B19A3E45C69}" type="presOf" srcId="{5CADC469-87A2-4C63-9C3F-D0A02EB3F656}" destId="{A47A33AF-D9B1-48B0-85D2-41F432F412E5}" srcOrd="0" destOrd="0" presId="urn:microsoft.com/office/officeart/2005/8/layout/pList1"/>
    <dgm:cxn modelId="{6A20AE7D-F512-4BF5-9B51-0A489DD1EEB6}" srcId="{42254057-3F7D-4A39-B19B-235DC6950803}" destId="{DB75C7B0-31C8-4F15-80C8-9A6E81CB25A8}" srcOrd="3" destOrd="0" parTransId="{87F39F5A-E9CB-4C6E-9FC2-0E46DB4A117E}" sibTransId="{F664E388-BADD-4734-9A85-DB7427463015}"/>
    <dgm:cxn modelId="{7345EC85-7D1F-43FD-A6EF-2D499A977E97}" type="presOf" srcId="{DB75C7B0-31C8-4F15-80C8-9A6E81CB25A8}" destId="{1879E1EF-32CB-4A44-8768-9F2188155B8D}" srcOrd="0" destOrd="0" presId="urn:microsoft.com/office/officeart/2005/8/layout/pList1"/>
    <dgm:cxn modelId="{B4E9E98D-79B4-474C-B6F1-E53DB00990C1}" type="presOf" srcId="{B29F9BC7-71E2-465B-B146-9F72C995C4E8}" destId="{F9EE8BAC-B574-4D07-9192-CE0573241700}" srcOrd="0" destOrd="0" presId="urn:microsoft.com/office/officeart/2005/8/layout/pList1"/>
    <dgm:cxn modelId="{1A2FD8D0-2C4D-41BE-B863-F6F8926AAD35}" type="presOf" srcId="{42254057-3F7D-4A39-B19B-235DC6950803}" destId="{D41F564E-B407-4466-BA45-C999EFF11173}" srcOrd="0" destOrd="0" presId="urn:microsoft.com/office/officeart/2005/8/layout/pList1"/>
    <dgm:cxn modelId="{C80117EE-C11D-417C-8331-073D149887C2}" srcId="{42254057-3F7D-4A39-B19B-235DC6950803}" destId="{43D8767F-A023-4530-99C1-7157C247F566}" srcOrd="1" destOrd="0" parTransId="{048CC3E4-CE26-4327-A31E-5B71BB901097}" sibTransId="{B29F9BC7-71E2-465B-B146-9F72C995C4E8}"/>
    <dgm:cxn modelId="{D078B1F5-3731-4B2C-BF5A-D9859EB059F5}" type="presOf" srcId="{37CC176A-5F35-4ECF-9348-C1EF80DE61D7}" destId="{4628E3E5-9048-4D23-9AD0-F7F747B1BC48}" srcOrd="0" destOrd="0" presId="urn:microsoft.com/office/officeart/2005/8/layout/pList1"/>
    <dgm:cxn modelId="{E8B2825F-A416-4AE1-BD42-B2F7C578427D}" type="presParOf" srcId="{D41F564E-B407-4466-BA45-C999EFF11173}" destId="{1EF538DC-ED68-41CD-8E3C-DB39D3272F11}" srcOrd="0" destOrd="0" presId="urn:microsoft.com/office/officeart/2005/8/layout/pList1"/>
    <dgm:cxn modelId="{ABB4913D-7B26-4F9A-ACE2-CCDC7AC3DD91}" type="presParOf" srcId="{1EF538DC-ED68-41CD-8E3C-DB39D3272F11}" destId="{D56F8AEA-2EFB-4393-8561-2E5546FFE04B}" srcOrd="0" destOrd="0" presId="urn:microsoft.com/office/officeart/2005/8/layout/pList1"/>
    <dgm:cxn modelId="{1A5832A1-D298-4730-A154-08175A7B2F9C}" type="presParOf" srcId="{1EF538DC-ED68-41CD-8E3C-DB39D3272F11}" destId="{2FB57E23-EBF8-4DAD-B049-64B789E47804}" srcOrd="1" destOrd="0" presId="urn:microsoft.com/office/officeart/2005/8/layout/pList1"/>
    <dgm:cxn modelId="{A454D567-7B1D-4388-BA1C-81B9B2129BEC}" type="presParOf" srcId="{D41F564E-B407-4466-BA45-C999EFF11173}" destId="{A47A33AF-D9B1-48B0-85D2-41F432F412E5}" srcOrd="1" destOrd="0" presId="urn:microsoft.com/office/officeart/2005/8/layout/pList1"/>
    <dgm:cxn modelId="{AF6BE894-0451-4640-B223-A9F60BF40061}" type="presParOf" srcId="{D41F564E-B407-4466-BA45-C999EFF11173}" destId="{22A949B3-AFF3-4814-A683-100FC23CE610}" srcOrd="2" destOrd="0" presId="urn:microsoft.com/office/officeart/2005/8/layout/pList1"/>
    <dgm:cxn modelId="{6CD7296C-46EF-4615-A024-C2AC5DEF60BE}" type="presParOf" srcId="{22A949B3-AFF3-4814-A683-100FC23CE610}" destId="{CE8E8617-128F-4638-AF0F-FA60042121D1}" srcOrd="0" destOrd="0" presId="urn:microsoft.com/office/officeart/2005/8/layout/pList1"/>
    <dgm:cxn modelId="{D2B87265-EE8F-490D-B74D-2C7E521400A8}" type="presParOf" srcId="{22A949B3-AFF3-4814-A683-100FC23CE610}" destId="{110AB406-835D-4A1B-9305-6031ECDE8A88}" srcOrd="1" destOrd="0" presId="urn:microsoft.com/office/officeart/2005/8/layout/pList1"/>
    <dgm:cxn modelId="{75F0C4BD-8470-4B08-8D67-1983A0551201}" type="presParOf" srcId="{D41F564E-B407-4466-BA45-C999EFF11173}" destId="{F9EE8BAC-B574-4D07-9192-CE0573241700}" srcOrd="3" destOrd="0" presId="urn:microsoft.com/office/officeart/2005/8/layout/pList1"/>
    <dgm:cxn modelId="{334C25B8-2A8F-40AA-8F33-0EDEFFF1247D}" type="presParOf" srcId="{D41F564E-B407-4466-BA45-C999EFF11173}" destId="{856D857E-CFB8-47FB-A35A-3FC00AC1C8D3}" srcOrd="4" destOrd="0" presId="urn:microsoft.com/office/officeart/2005/8/layout/pList1"/>
    <dgm:cxn modelId="{14DB04E4-8141-4468-B933-95FC391613D6}" type="presParOf" srcId="{856D857E-CFB8-47FB-A35A-3FC00AC1C8D3}" destId="{45C020A2-C73E-4CC7-91B1-0A3294E66A2B}" srcOrd="0" destOrd="0" presId="urn:microsoft.com/office/officeart/2005/8/layout/pList1"/>
    <dgm:cxn modelId="{4BE7F5AC-B7CC-43E7-A662-0E5D86339F11}" type="presParOf" srcId="{856D857E-CFB8-47FB-A35A-3FC00AC1C8D3}" destId="{2E0F8BFC-173F-4257-B588-EC5BDCD528E4}" srcOrd="1" destOrd="0" presId="urn:microsoft.com/office/officeart/2005/8/layout/pList1"/>
    <dgm:cxn modelId="{717CB379-0902-4D16-A548-662A4E566720}" type="presParOf" srcId="{D41F564E-B407-4466-BA45-C999EFF11173}" destId="{4628E3E5-9048-4D23-9AD0-F7F747B1BC48}" srcOrd="5" destOrd="0" presId="urn:microsoft.com/office/officeart/2005/8/layout/pList1"/>
    <dgm:cxn modelId="{6843D029-7BC0-4857-9FDA-588B13FF7FF9}" type="presParOf" srcId="{D41F564E-B407-4466-BA45-C999EFF11173}" destId="{CD8150FC-D26D-40E5-A7AE-390CA9CBD68C}" srcOrd="6" destOrd="0" presId="urn:microsoft.com/office/officeart/2005/8/layout/pList1"/>
    <dgm:cxn modelId="{65345781-807A-4935-81C6-81F160F018F3}" type="presParOf" srcId="{CD8150FC-D26D-40E5-A7AE-390CA9CBD68C}" destId="{965D4F4D-9078-4D6F-8B08-12C5B63C376A}" srcOrd="0" destOrd="0" presId="urn:microsoft.com/office/officeart/2005/8/layout/pList1"/>
    <dgm:cxn modelId="{C866A978-68F7-483F-91C5-1B0C51CE424D}" type="presParOf" srcId="{CD8150FC-D26D-40E5-A7AE-390CA9CBD68C}" destId="{1879E1EF-32CB-4A44-8768-9F2188155B8D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6F8AEA-2EFB-4393-8561-2E5546FFE04B}">
      <dsp:nvSpPr>
        <dsp:cNvPr id="0" name=""/>
        <dsp:cNvSpPr/>
      </dsp:nvSpPr>
      <dsp:spPr>
        <a:xfrm>
          <a:off x="3850" y="902939"/>
          <a:ext cx="1832271" cy="126243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B57E23-EBF8-4DAD-B049-64B789E47804}">
      <dsp:nvSpPr>
        <dsp:cNvPr id="0" name=""/>
        <dsp:cNvSpPr/>
      </dsp:nvSpPr>
      <dsp:spPr>
        <a:xfrm>
          <a:off x="3850" y="2165375"/>
          <a:ext cx="1832271" cy="679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rgbClr val="004F2F"/>
              </a:solidFill>
              <a:latin typeface="Futura Std Condensed" panose="020B0706020204030204"/>
            </a:rPr>
            <a:t>0-5 years</a:t>
          </a:r>
        </a:p>
      </dsp:txBody>
      <dsp:txXfrm>
        <a:off x="3850" y="2165375"/>
        <a:ext cx="1832271" cy="679772"/>
      </dsp:txXfrm>
    </dsp:sp>
    <dsp:sp modelId="{CE8E8617-128F-4638-AF0F-FA60042121D1}">
      <dsp:nvSpPr>
        <dsp:cNvPr id="0" name=""/>
        <dsp:cNvSpPr/>
      </dsp:nvSpPr>
      <dsp:spPr>
        <a:xfrm>
          <a:off x="2019426" y="902939"/>
          <a:ext cx="1832271" cy="1262435"/>
        </a:xfrm>
        <a:prstGeom prst="roundRect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0AB406-835D-4A1B-9305-6031ECDE8A88}">
      <dsp:nvSpPr>
        <dsp:cNvPr id="0" name=""/>
        <dsp:cNvSpPr/>
      </dsp:nvSpPr>
      <dsp:spPr>
        <a:xfrm>
          <a:off x="2019426" y="2165375"/>
          <a:ext cx="1832271" cy="679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rgbClr val="004F2F"/>
              </a:solidFill>
              <a:latin typeface="Futura Std Condensed" panose="020B0706020204030204"/>
              <a:ea typeface="+mn-ea"/>
              <a:cs typeface="+mn-cs"/>
            </a:rPr>
            <a:t>6-10 years</a:t>
          </a:r>
        </a:p>
      </dsp:txBody>
      <dsp:txXfrm>
        <a:off x="2019426" y="2165375"/>
        <a:ext cx="1832271" cy="679772"/>
      </dsp:txXfrm>
    </dsp:sp>
    <dsp:sp modelId="{45C020A2-C73E-4CC7-91B1-0A3294E66A2B}">
      <dsp:nvSpPr>
        <dsp:cNvPr id="0" name=""/>
        <dsp:cNvSpPr/>
      </dsp:nvSpPr>
      <dsp:spPr>
        <a:xfrm>
          <a:off x="4035002" y="902939"/>
          <a:ext cx="1832271" cy="1262435"/>
        </a:xfrm>
        <a:prstGeom prst="roundRect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0F8BFC-173F-4257-B588-EC5BDCD528E4}">
      <dsp:nvSpPr>
        <dsp:cNvPr id="0" name=""/>
        <dsp:cNvSpPr/>
      </dsp:nvSpPr>
      <dsp:spPr>
        <a:xfrm>
          <a:off x="4035002" y="2165375"/>
          <a:ext cx="1832271" cy="679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rgbClr val="004F2F"/>
              </a:solidFill>
              <a:latin typeface="Futura Std Condensed" panose="020B0706020204030204"/>
              <a:ea typeface="+mn-ea"/>
              <a:cs typeface="+mn-cs"/>
            </a:rPr>
            <a:t>11-20 years</a:t>
          </a:r>
        </a:p>
      </dsp:txBody>
      <dsp:txXfrm>
        <a:off x="4035002" y="2165375"/>
        <a:ext cx="1832271" cy="679772"/>
      </dsp:txXfrm>
    </dsp:sp>
    <dsp:sp modelId="{965D4F4D-9078-4D6F-8B08-12C5B63C376A}">
      <dsp:nvSpPr>
        <dsp:cNvPr id="0" name=""/>
        <dsp:cNvSpPr/>
      </dsp:nvSpPr>
      <dsp:spPr>
        <a:xfrm>
          <a:off x="6050577" y="902939"/>
          <a:ext cx="1832271" cy="1262435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79E1EF-32CB-4A44-8768-9F2188155B8D}">
      <dsp:nvSpPr>
        <dsp:cNvPr id="0" name=""/>
        <dsp:cNvSpPr/>
      </dsp:nvSpPr>
      <dsp:spPr>
        <a:xfrm>
          <a:off x="6050577" y="2165375"/>
          <a:ext cx="1832271" cy="679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rgbClr val="004F2F"/>
              </a:solidFill>
              <a:latin typeface="Futura Std Condensed" panose="020B0706020204030204"/>
              <a:ea typeface="+mn-ea"/>
              <a:cs typeface="+mn-cs"/>
            </a:rPr>
            <a:t>21-30+ years</a:t>
          </a:r>
        </a:p>
      </dsp:txBody>
      <dsp:txXfrm>
        <a:off x="6050577" y="2165375"/>
        <a:ext cx="1832271" cy="6797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581FC7-AE98-C142-A501-458E358539BF}" type="datetimeFigureOut">
              <a:rPr lang="en-US" smtClean="0"/>
              <a:t>8/24/2017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B007BA-0395-F545-801C-AA7C532D9A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002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the 30 minutes before we begin to get people engaged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007BA-0395-F545-801C-AA7C532D9A6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6156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Ask participants to share in CHAT.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007BA-0395-F545-801C-AA7C532D9A6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8913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FOR SCRIBING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007BA-0395-F545-801C-AA7C532D9A6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8889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 CLEAR that we’ll go through these questions one at a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007BA-0395-F545-801C-AA7C532D9A6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3597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Format so that there’s more definition/space between options – clear spaces for checkmarks</a:t>
            </a:r>
          </a:p>
          <a:p>
            <a:r>
              <a:rPr lang="en-US" dirty="0"/>
              <a:t>ADDING A 2</a:t>
            </a:r>
            <a:r>
              <a:rPr lang="en-US" baseline="30000" dirty="0"/>
              <a:t>ND</a:t>
            </a:r>
            <a:r>
              <a:rPr lang="en-US" dirty="0"/>
              <a:t> COLUMN FOR MORE CHOICES</a:t>
            </a:r>
          </a:p>
          <a:p>
            <a:r>
              <a:rPr lang="en-US" dirty="0"/>
              <a:t>VOTING: place a checkmark to the left of the value –choose your top 3 values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007BA-0395-F545-801C-AA7C532D9A6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8965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007BA-0395-F545-801C-AA7C532D9A6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0698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both questions on one slide to save time, but will go through the questions and THEN invite them to use their 3 choices for each.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007BA-0395-F545-801C-AA7C532D9A6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1808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007BA-0395-F545-801C-AA7C532D9A6B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003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material will provide a basis for the IFLA Global Vision report which will be published in early 2018. Based on the report results, there will be a second round of meetings which will lead to the development of a work plan for how achieve the collective vision identified in an aligned, collaborative way.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007BA-0395-F545-801C-AA7C532D9A6B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041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Tell them to take a photo of them in their workspace right now and post to hashtag on twitter, fb or Instagram!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007BA-0395-F545-801C-AA7C532D9A6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370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Jennifer Pearson</a:t>
            </a:r>
            <a:r>
              <a:rPr lang="en-US" dirty="0"/>
              <a:t>, ARSL board member, IFLA Global Vision North American regional discussion representative, and director Marshall County Memorial Library (TN)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007BA-0395-F545-801C-AA7C532D9A6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401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Talk first about the general vision and what is meant by a united library field: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/>
              <a:t>“We firmly believe that only a unified and connected library field will be able to fulfil one of the true potentials of libraries: to build literate, informed and participative societies.”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/>
              <a:t>“</a:t>
            </a:r>
            <a:r>
              <a:rPr lang="en-US" dirty="0">
                <a:effectLst/>
              </a:rPr>
              <a:t>IFLA needs your expert input and participation in the Global Vision discussion so we can make the library field as ready as possible for what tomorrow might bring.”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007BA-0395-F545-801C-AA7C532D9A6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350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objectives of the meeting are: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A united and connected group of participants;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Participants are inspired and motivated by the outcome of the meeting;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Participants understand their own role in achieving their vision and that of others;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Participants understand challenges in achieving their vision, now and in the future;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 Participants see the ways to overcome the challenges;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6. Participants are eager to continue the conversation and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organise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their own meetings in line with the IFLA Global Vision discussion framework.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007BA-0395-F545-801C-AA7C532D9A6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821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about these questions</a:t>
            </a:r>
          </a:p>
          <a:p>
            <a:r>
              <a:rPr lang="en-US" dirty="0"/>
              <a:t>Why are your voices important to this work?</a:t>
            </a:r>
          </a:p>
          <a:p>
            <a:r>
              <a:rPr lang="en-US" dirty="0"/>
              <a:t>Think about what makes small and rural libraries unique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007BA-0395-F545-801C-AA7C532D9A6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257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 SURE TO SAY THAT IF THEY DON’T HAVE ACCESS TO THE TOOLS, THEY CAN ALWAYS POST THEIR RESPONSES TO CHAT AND WE CAN ADD TO SLIDE FOR THEM!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007BA-0395-F545-801C-AA7C532D9A6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6967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Suggestions: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dirty="0"/>
              <a:t>Ask participants to use checkmarks to indicate the number of years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dirty="0"/>
              <a:t>Do you want to narrow the question to “How many years have you worked in </a:t>
            </a:r>
            <a:r>
              <a:rPr lang="en-US" i="1" dirty="0"/>
              <a:t>small and rural </a:t>
            </a:r>
            <a:r>
              <a:rPr lang="en-US" dirty="0"/>
              <a:t>libraries?”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007BA-0395-F545-801C-AA7C532D9A6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3412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Suggestion:</a:t>
            </a:r>
          </a:p>
          <a:p>
            <a:r>
              <a:rPr lang="en-US" dirty="0"/>
              <a:t>Introduce the purpose and format of the conversation and the following questions, as the previous question didn’t really need this framing.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007BA-0395-F545-801C-AA7C532D9A6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036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0" y="268"/>
            <a:ext cx="9144000" cy="6857732"/>
            <a:chOff x="0" y="268"/>
            <a:chExt cx="9144000" cy="6857732"/>
          </a:xfrm>
        </p:grpSpPr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268"/>
              <a:ext cx="9144000" cy="6857464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 userDrawn="1"/>
          </p:nvSpPr>
          <p:spPr>
            <a:xfrm>
              <a:off x="243068" y="6489290"/>
              <a:ext cx="1921398" cy="3687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67601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4F2F"/>
                </a:solidFill>
                <a:latin typeface="Futura Std Condensed" panose="020B0706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748557"/>
          </a:xfrm>
        </p:spPr>
        <p:txBody>
          <a:bodyPr/>
          <a:lstStyle>
            <a:lvl1pPr>
              <a:defRPr>
                <a:solidFill>
                  <a:srgbClr val="004F2F"/>
                </a:solidFill>
                <a:latin typeface="Futura Std Condensed" panose="020B070602020403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885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6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1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7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2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84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239879-544C-4632-84B4-5A9044ABBF17}" type="datetimeFigureOut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8/24/2017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780931-3698-492E-BC9B-75599C54F08E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8902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3763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268"/>
            <a:ext cx="9144000" cy="6857732"/>
            <a:chOff x="0" y="268"/>
            <a:chExt cx="9144000" cy="6857732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268"/>
              <a:ext cx="9144000" cy="6857464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 userDrawn="1"/>
          </p:nvSpPr>
          <p:spPr>
            <a:xfrm>
              <a:off x="243068" y="6489290"/>
              <a:ext cx="1921398" cy="3687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0614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4F2F"/>
          </a:solidFill>
          <a:latin typeface="Futura Std Condensed" panose="020B0706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4F2F"/>
          </a:solidFill>
          <a:latin typeface="Futura Std Condensed" panose="020B0706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4F2F"/>
          </a:solidFill>
          <a:latin typeface="Futura Std Condensed" panose="020B0706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4F2F"/>
          </a:solidFill>
          <a:latin typeface="Futura Std Condensed" panose="020B0706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4F2F"/>
          </a:solidFill>
          <a:latin typeface="Futura Std Condensed" panose="020B0706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4F2F"/>
          </a:solidFill>
          <a:latin typeface="Futura Std Condensed" panose="020B0706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86" tIns="45545" rIns="91086" bIns="455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697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3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86" tIns="45545" rIns="91086" bIns="455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86"/>
            <a:ext cx="2133600" cy="365125"/>
          </a:xfrm>
          <a:prstGeom prst="rect">
            <a:avLst/>
          </a:prstGeom>
        </p:spPr>
        <p:txBody>
          <a:bodyPr vert="horz" lIns="91086" tIns="45545" rIns="91086" bIns="45545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9433F8-8C1D-4142-8E67-2481AFDC9C59}" type="datetime1">
              <a:rPr lang="en-US" kern="12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8/24/2017</a:t>
            </a:fld>
            <a:endParaRPr lang="en-US" kern="1200">
              <a:solidFill>
                <a:prstClr val="black">
                  <a:tint val="75000"/>
                </a:prstClr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86"/>
            <a:ext cx="2895600" cy="365125"/>
          </a:xfrm>
          <a:prstGeom prst="rect">
            <a:avLst/>
          </a:prstGeom>
        </p:spPr>
        <p:txBody>
          <a:bodyPr vert="horz" lIns="91086" tIns="45545" rIns="91086" bIns="4554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86"/>
            <a:ext cx="2133600" cy="365125"/>
          </a:xfrm>
          <a:prstGeom prst="rect">
            <a:avLst/>
          </a:prstGeom>
        </p:spPr>
        <p:txBody>
          <a:bodyPr vert="horz" lIns="91086" tIns="45545" rIns="91086" bIns="45545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F959EB-36DC-47CF-A243-39F0A9EC9ADF}" type="slidenum">
              <a:rPr lang="en-US" kern="12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789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549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099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6649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198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620" indent="-34162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0181" indent="-284692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8746" indent="-227747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4226" indent="-227747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9735" indent="-227747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5232" indent="-227747" algn="l" defTabSz="91099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0730" indent="-227747" algn="l" defTabSz="91099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6226" indent="-227747" algn="l" defTabSz="91099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1726" indent="-227747" algn="l" defTabSz="91099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09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493" algn="l" defTabSz="9109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994" algn="l" defTabSz="9109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6494" algn="l" defTabSz="9109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1987" algn="l" defTabSz="9109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7487" algn="l" defTabSz="9109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2983" algn="l" defTabSz="9109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8469" algn="l" defTabSz="9109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3972" algn="l" defTabSz="9109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globalvision.ifla.org/vote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lobalvision.ifla.org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193" y="188932"/>
            <a:ext cx="7886700" cy="1325563"/>
          </a:xfrm>
        </p:spPr>
        <p:txBody>
          <a:bodyPr/>
          <a:lstStyle/>
          <a:p>
            <a:r>
              <a:rPr lang="en-US" dirty="0"/>
              <a:t>Before we begin…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193" y="1514495"/>
            <a:ext cx="7886700" cy="37485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What is your secret library superpower?</a:t>
            </a:r>
          </a:p>
          <a:p>
            <a:pPr marL="0" indent="0">
              <a:buNone/>
            </a:pPr>
            <a:r>
              <a:rPr lang="en-US" altLang="en-US" dirty="0">
                <a:latin typeface="Futura Std Condensed" panose="020B0706020204030204"/>
              </a:rPr>
              <a:t>What’s your library superhero name?</a:t>
            </a:r>
            <a:endParaRPr lang="en-US" altLang="en-US" sz="1200" dirty="0">
              <a:latin typeface="Futura Std Condensed" panose="020B0706020204030204"/>
            </a:endParaRPr>
          </a:p>
          <a:p>
            <a:pPr lvl="2">
              <a:lnSpc>
                <a:spcPct val="150000"/>
              </a:lnSpc>
            </a:pPr>
            <a:r>
              <a:rPr lang="en-US" altLang="en-US" dirty="0">
                <a:latin typeface="Futura Std Condensed" panose="020B0706020204030204"/>
              </a:rPr>
              <a:t>For ideas, click on link in chat: </a:t>
            </a:r>
            <a:r>
              <a:rPr lang="en-US" altLang="en-US" b="1" dirty="0">
                <a:latin typeface="Futura Std Condensed" panose="020B0706020204030204"/>
              </a:rPr>
              <a:t>http://superhero.namegeneratorfun.com </a:t>
            </a:r>
          </a:p>
          <a:p>
            <a:pPr lvl="2">
              <a:lnSpc>
                <a:spcPct val="150000"/>
              </a:lnSpc>
            </a:pPr>
            <a:r>
              <a:rPr lang="en-US" altLang="en-US" dirty="0">
                <a:latin typeface="Futura Std Condensed" panose="020B0706020204030204"/>
              </a:rPr>
              <a:t>Follow the prompts</a:t>
            </a:r>
          </a:p>
          <a:p>
            <a:pPr lvl="2">
              <a:lnSpc>
                <a:spcPct val="150000"/>
              </a:lnSpc>
            </a:pPr>
            <a:r>
              <a:rPr lang="en-US" altLang="en-US" dirty="0">
                <a:latin typeface="Futura Std Condensed" panose="020B0706020204030204"/>
              </a:rPr>
              <a:t>Share your superhero name/superpower in the chat!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E4976A-AE02-4D4E-ACF9-2FC08DCD526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4462" y="4627524"/>
            <a:ext cx="4099542" cy="273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504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51191-1E98-4B37-A6B1-D98B62A5B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 Global Vision Conversation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56753-5972-4940-B4C4-D58D600C46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Think about what challenges, issues, opportunities you share with all libraries </a:t>
            </a:r>
          </a:p>
          <a:p>
            <a:r>
              <a:rPr lang="en-US" dirty="0"/>
              <a:t>Remember</a:t>
            </a:r>
          </a:p>
          <a:p>
            <a:pPr lvl="1"/>
            <a:r>
              <a:rPr lang="en-US" dirty="0"/>
              <a:t>There are no right or wrong answers</a:t>
            </a:r>
          </a:p>
          <a:p>
            <a:pPr lvl="1"/>
            <a:r>
              <a:rPr lang="en-US" dirty="0"/>
              <a:t>Your experience will guide your answers</a:t>
            </a:r>
          </a:p>
          <a:p>
            <a:pPr lvl="1"/>
            <a:r>
              <a:rPr lang="en-US" dirty="0"/>
              <a:t>If you have an answer that no one else has given– it’s important to share it. </a:t>
            </a:r>
            <a:r>
              <a:rPr lang="en-US" i="1" dirty="0"/>
              <a:t>It might change the world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72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Libraries in 2022 – Your Vision</a:t>
            </a:r>
          </a:p>
        </p:txBody>
      </p:sp>
      <p:pic>
        <p:nvPicPr>
          <p:cNvPr id="9" name="Picture 8" descr="A close up of a newspaper&#10;&#10;Description generated with very high confidence">
            <a:extLst>
              <a:ext uri="{FF2B5EF4-FFF2-40B4-BE49-F238E27FC236}">
                <a16:creationId xmlns:a16="http://schemas.microsoft.com/office/drawing/2014/main" id="{06C2AAF1-C37F-4654-A7D9-FA79EB177F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66" y="1711621"/>
            <a:ext cx="4491972" cy="356929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4810" y="2332237"/>
            <a:ext cx="4077150" cy="2743200"/>
          </a:xfrm>
        </p:spPr>
        <p:txBody>
          <a:bodyPr>
            <a:noAutofit/>
          </a:bodyPr>
          <a:lstStyle/>
          <a:p>
            <a:r>
              <a:rPr lang="en-US" sz="2400" dirty="0"/>
              <a:t>Imagine the year is 2022, what have libraries achieved?</a:t>
            </a:r>
          </a:p>
          <a:p>
            <a:pPr lvl="1"/>
            <a:r>
              <a:rPr lang="en-US" sz="2000" dirty="0"/>
              <a:t>What would a newspaper headline say?</a:t>
            </a:r>
          </a:p>
          <a:p>
            <a:pPr lvl="1"/>
            <a:r>
              <a:rPr lang="en-US" sz="2000" dirty="0"/>
              <a:t>What keywords come to mind in your vision?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201D36-B422-434B-B27B-65351483C55C}"/>
              </a:ext>
            </a:extLst>
          </p:cNvPr>
          <p:cNvSpPr txBox="1"/>
          <p:nvPr/>
        </p:nvSpPr>
        <p:spPr>
          <a:xfrm>
            <a:off x="2723281" y="5486400"/>
            <a:ext cx="4303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4F2F"/>
                </a:solidFill>
                <a:latin typeface="Futura Std Condensed" panose="020B0706020204030204"/>
              </a:rPr>
              <a:t>Share in Chat!</a:t>
            </a:r>
          </a:p>
        </p:txBody>
      </p:sp>
    </p:spTree>
    <p:extLst>
      <p:ext uri="{BB962C8B-B14F-4D97-AF65-F5344CB8AC3E}">
        <p14:creationId xmlns:p14="http://schemas.microsoft.com/office/powerpoint/2010/main" val="70909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Libraries in 2022– Your Vision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3B5E9A2-4D71-437B-B9D0-819C26F45C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0A8C733-F975-470A-95BD-67470ED23A2C}"/>
              </a:ext>
            </a:extLst>
          </p:cNvPr>
          <p:cNvCxnSpPr/>
          <p:nvPr/>
        </p:nvCxnSpPr>
        <p:spPr>
          <a:xfrm>
            <a:off x="4582758" y="1549101"/>
            <a:ext cx="0" cy="4711850"/>
          </a:xfrm>
          <a:prstGeom prst="line">
            <a:avLst/>
          </a:prstGeom>
          <a:ln>
            <a:solidFill>
              <a:srgbClr val="004F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6B67AEFF-0884-4ECA-842E-744E94DB3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28" y="640"/>
            <a:ext cx="9117172" cy="685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459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vision on libraries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094" y="1981145"/>
            <a:ext cx="8358692" cy="4570262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dirty="0"/>
              <a:t>Q1. What do you see as the </a:t>
            </a:r>
            <a:r>
              <a:rPr lang="en-GB" b="1" dirty="0"/>
              <a:t>core values of libraries</a:t>
            </a:r>
            <a:r>
              <a:rPr lang="en-GB" dirty="0"/>
              <a:t>? 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dirty="0"/>
              <a:t>Q2. What are libraries </a:t>
            </a:r>
            <a:r>
              <a:rPr lang="en-GB" b="1" dirty="0"/>
              <a:t>exceptionally good </a:t>
            </a:r>
            <a:r>
              <a:rPr lang="en-GB" dirty="0"/>
              <a:t>at? 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dirty="0"/>
              <a:t>Q3. What could libraries </a:t>
            </a:r>
            <a:r>
              <a:rPr lang="en-GB" b="1" dirty="0"/>
              <a:t>do more of</a:t>
            </a:r>
            <a:r>
              <a:rPr lang="en-GB" dirty="0"/>
              <a:t>?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dirty="0"/>
              <a:t>Q4. What could libraries </a:t>
            </a:r>
            <a:r>
              <a:rPr lang="en-GB" b="1" dirty="0"/>
              <a:t>do less of</a:t>
            </a:r>
            <a:r>
              <a:rPr lang="en-GB" dirty="0"/>
              <a:t>?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dirty="0"/>
              <a:t>Q5. What are the main </a:t>
            </a:r>
            <a:r>
              <a:rPr lang="en-GB" b="1" dirty="0"/>
              <a:t>challenges to libraries</a:t>
            </a: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55400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104" y="445234"/>
            <a:ext cx="7886700" cy="3748557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dirty="0"/>
              <a:t>Q1. What do you see as the </a:t>
            </a:r>
            <a:r>
              <a:rPr lang="en-GB" b="1" dirty="0"/>
              <a:t>core values </a:t>
            </a:r>
            <a:r>
              <a:rPr lang="en-GB" dirty="0"/>
              <a:t>of libraries?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8977E58-114F-48E2-BBCF-4DEBA02E5A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3274354"/>
              </p:ext>
            </p:extLst>
          </p:nvPr>
        </p:nvGraphicFramePr>
        <p:xfrm>
          <a:off x="536331" y="1389185"/>
          <a:ext cx="8084526" cy="415877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750602">
                  <a:extLst>
                    <a:ext uri="{9D8B030D-6E8A-4147-A177-3AD203B41FA5}">
                      <a16:colId xmlns:a16="http://schemas.microsoft.com/office/drawing/2014/main" val="1995793662"/>
                    </a:ext>
                  </a:extLst>
                </a:gridCol>
                <a:gridCol w="3115734">
                  <a:extLst>
                    <a:ext uri="{9D8B030D-6E8A-4147-A177-3AD203B41FA5}">
                      <a16:colId xmlns:a16="http://schemas.microsoft.com/office/drawing/2014/main" val="753634555"/>
                    </a:ext>
                  </a:extLst>
                </a:gridCol>
                <a:gridCol w="767644">
                  <a:extLst>
                    <a:ext uri="{9D8B030D-6E8A-4147-A177-3AD203B41FA5}">
                      <a16:colId xmlns:a16="http://schemas.microsoft.com/office/drawing/2014/main" val="2143722540"/>
                    </a:ext>
                  </a:extLst>
                </a:gridCol>
                <a:gridCol w="3450546">
                  <a:extLst>
                    <a:ext uri="{9D8B030D-6E8A-4147-A177-3AD203B41FA5}">
                      <a16:colId xmlns:a16="http://schemas.microsoft.com/office/drawing/2014/main" val="3018347796"/>
                    </a:ext>
                  </a:extLst>
                </a:gridCol>
              </a:tblGrid>
              <a:tr h="41587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71832092"/>
                  </a:ext>
                </a:extLst>
              </a:tr>
              <a:tr h="41587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4928807"/>
                  </a:ext>
                </a:extLst>
              </a:tr>
              <a:tr h="41587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93119221"/>
                  </a:ext>
                </a:extLst>
              </a:tr>
              <a:tr h="41587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78797120"/>
                  </a:ext>
                </a:extLst>
              </a:tr>
              <a:tr h="41587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87336871"/>
                  </a:ext>
                </a:extLst>
              </a:tr>
              <a:tr h="41587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18203720"/>
                  </a:ext>
                </a:extLst>
              </a:tr>
              <a:tr h="41587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95094827"/>
                  </a:ext>
                </a:extLst>
              </a:tr>
              <a:tr h="41587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70440754"/>
                  </a:ext>
                </a:extLst>
              </a:tr>
              <a:tr h="41587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096702"/>
                  </a:ext>
                </a:extLst>
              </a:tr>
              <a:tr h="41587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502645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5CE75645-8F6C-4A22-B5EE-327401AE7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802"/>
            <a:ext cx="9144000" cy="685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234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992" y="418855"/>
            <a:ext cx="8154865" cy="3748557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dirty="0"/>
              <a:t>Q2. What are libraries </a:t>
            </a:r>
            <a:r>
              <a:rPr lang="en-GB" b="1" dirty="0"/>
              <a:t>exceptionally good at</a:t>
            </a:r>
            <a:r>
              <a:rPr lang="en-GB" dirty="0"/>
              <a:t>?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73EB1E5-EA36-4F9E-A8EF-68FC7C097B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0692651"/>
              </p:ext>
            </p:extLst>
          </p:nvPr>
        </p:nvGraphicFramePr>
        <p:xfrm>
          <a:off x="536331" y="1227820"/>
          <a:ext cx="8084526" cy="415877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750602">
                  <a:extLst>
                    <a:ext uri="{9D8B030D-6E8A-4147-A177-3AD203B41FA5}">
                      <a16:colId xmlns:a16="http://schemas.microsoft.com/office/drawing/2014/main" val="1995793662"/>
                    </a:ext>
                  </a:extLst>
                </a:gridCol>
                <a:gridCol w="3115734">
                  <a:extLst>
                    <a:ext uri="{9D8B030D-6E8A-4147-A177-3AD203B41FA5}">
                      <a16:colId xmlns:a16="http://schemas.microsoft.com/office/drawing/2014/main" val="753634555"/>
                    </a:ext>
                  </a:extLst>
                </a:gridCol>
                <a:gridCol w="767644">
                  <a:extLst>
                    <a:ext uri="{9D8B030D-6E8A-4147-A177-3AD203B41FA5}">
                      <a16:colId xmlns:a16="http://schemas.microsoft.com/office/drawing/2014/main" val="2143722540"/>
                    </a:ext>
                  </a:extLst>
                </a:gridCol>
                <a:gridCol w="3450546">
                  <a:extLst>
                    <a:ext uri="{9D8B030D-6E8A-4147-A177-3AD203B41FA5}">
                      <a16:colId xmlns:a16="http://schemas.microsoft.com/office/drawing/2014/main" val="3018347796"/>
                    </a:ext>
                  </a:extLst>
                </a:gridCol>
              </a:tblGrid>
              <a:tr h="41587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71832092"/>
                  </a:ext>
                </a:extLst>
              </a:tr>
              <a:tr h="41587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4928807"/>
                  </a:ext>
                </a:extLst>
              </a:tr>
              <a:tr h="41587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93119221"/>
                  </a:ext>
                </a:extLst>
              </a:tr>
              <a:tr h="41587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78797120"/>
                  </a:ext>
                </a:extLst>
              </a:tr>
              <a:tr h="41587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87336871"/>
                  </a:ext>
                </a:extLst>
              </a:tr>
              <a:tr h="41587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18203720"/>
                  </a:ext>
                </a:extLst>
              </a:tr>
              <a:tr h="41587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95094827"/>
                  </a:ext>
                </a:extLst>
              </a:tr>
              <a:tr h="41587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70440754"/>
                  </a:ext>
                </a:extLst>
              </a:tr>
              <a:tr h="41587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096702"/>
                  </a:ext>
                </a:extLst>
              </a:tr>
              <a:tr h="41587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502645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979E874F-C3E4-4BFB-9D99-814403294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14" y="81577"/>
            <a:ext cx="9030086" cy="677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063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331" y="218392"/>
            <a:ext cx="7886700" cy="3748557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600" dirty="0"/>
              <a:t>Q3. What could libraries </a:t>
            </a:r>
            <a:r>
              <a:rPr lang="en-GB" sz="2600" b="1" dirty="0"/>
              <a:t>do more of</a:t>
            </a:r>
            <a:r>
              <a:rPr lang="en-GB" sz="2600" dirty="0"/>
              <a:t>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600" dirty="0"/>
              <a:t>Q4. What could libraries </a:t>
            </a:r>
            <a:r>
              <a:rPr lang="en-GB" sz="2600" b="1" dirty="0"/>
              <a:t>do less of</a:t>
            </a:r>
            <a:r>
              <a:rPr lang="en-GB" sz="2600" dirty="0"/>
              <a:t>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FAE5319-3AD6-4FCF-89F1-C2C92723AB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061098"/>
              </p:ext>
            </p:extLst>
          </p:nvPr>
        </p:nvGraphicFramePr>
        <p:xfrm>
          <a:off x="536331" y="1270851"/>
          <a:ext cx="8084526" cy="461597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750602">
                  <a:extLst>
                    <a:ext uri="{9D8B030D-6E8A-4147-A177-3AD203B41FA5}">
                      <a16:colId xmlns:a16="http://schemas.microsoft.com/office/drawing/2014/main" val="1995793662"/>
                    </a:ext>
                  </a:extLst>
                </a:gridCol>
                <a:gridCol w="3115734">
                  <a:extLst>
                    <a:ext uri="{9D8B030D-6E8A-4147-A177-3AD203B41FA5}">
                      <a16:colId xmlns:a16="http://schemas.microsoft.com/office/drawing/2014/main" val="753634555"/>
                    </a:ext>
                  </a:extLst>
                </a:gridCol>
                <a:gridCol w="767644">
                  <a:extLst>
                    <a:ext uri="{9D8B030D-6E8A-4147-A177-3AD203B41FA5}">
                      <a16:colId xmlns:a16="http://schemas.microsoft.com/office/drawing/2014/main" val="2143722540"/>
                    </a:ext>
                  </a:extLst>
                </a:gridCol>
                <a:gridCol w="3450546">
                  <a:extLst>
                    <a:ext uri="{9D8B030D-6E8A-4147-A177-3AD203B41FA5}">
                      <a16:colId xmlns:a16="http://schemas.microsoft.com/office/drawing/2014/main" val="3018347796"/>
                    </a:ext>
                  </a:extLst>
                </a:gridCol>
              </a:tblGrid>
              <a:tr h="415877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4F2F"/>
                          </a:solidFill>
                          <a:latin typeface="Futura Std Condensed" panose="020B0706020204030204"/>
                        </a:rPr>
                        <a:t>More 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4F2F"/>
                          </a:solidFill>
                          <a:latin typeface="Futura Std Condensed" panose="020B0706020204030204"/>
                        </a:rPr>
                        <a:t>Less 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51381925"/>
                  </a:ext>
                </a:extLst>
              </a:tr>
              <a:tr h="41587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71832092"/>
                  </a:ext>
                </a:extLst>
              </a:tr>
              <a:tr h="41587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4928807"/>
                  </a:ext>
                </a:extLst>
              </a:tr>
              <a:tr h="41587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93119221"/>
                  </a:ext>
                </a:extLst>
              </a:tr>
              <a:tr h="41587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78797120"/>
                  </a:ext>
                </a:extLst>
              </a:tr>
              <a:tr h="41587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87336871"/>
                  </a:ext>
                </a:extLst>
              </a:tr>
              <a:tr h="41587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18203720"/>
                  </a:ext>
                </a:extLst>
              </a:tr>
              <a:tr h="41587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95094827"/>
                  </a:ext>
                </a:extLst>
              </a:tr>
              <a:tr h="41587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70440754"/>
                  </a:ext>
                </a:extLst>
              </a:tr>
              <a:tr h="41587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096702"/>
                  </a:ext>
                </a:extLst>
              </a:tr>
              <a:tr h="41587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502645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F063C3E6-F461-48A7-BC12-12EFA4D811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2" y="57948"/>
            <a:ext cx="9060841" cy="677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136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933" y="330934"/>
            <a:ext cx="8398281" cy="910844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dirty="0"/>
              <a:t>Q5. What are the main </a:t>
            </a:r>
            <a:r>
              <a:rPr lang="en-GB" b="1" dirty="0"/>
              <a:t>challenges to libraries</a:t>
            </a:r>
            <a:r>
              <a:rPr lang="en-GB" dirty="0"/>
              <a:t>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D3DAF1E-69BD-4814-B1F2-E63605F02E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628404"/>
              </p:ext>
            </p:extLst>
          </p:nvPr>
        </p:nvGraphicFramePr>
        <p:xfrm>
          <a:off x="536331" y="1227820"/>
          <a:ext cx="8084526" cy="415877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750602">
                  <a:extLst>
                    <a:ext uri="{9D8B030D-6E8A-4147-A177-3AD203B41FA5}">
                      <a16:colId xmlns:a16="http://schemas.microsoft.com/office/drawing/2014/main" val="1995793662"/>
                    </a:ext>
                  </a:extLst>
                </a:gridCol>
                <a:gridCol w="3115734">
                  <a:extLst>
                    <a:ext uri="{9D8B030D-6E8A-4147-A177-3AD203B41FA5}">
                      <a16:colId xmlns:a16="http://schemas.microsoft.com/office/drawing/2014/main" val="753634555"/>
                    </a:ext>
                  </a:extLst>
                </a:gridCol>
                <a:gridCol w="767644">
                  <a:extLst>
                    <a:ext uri="{9D8B030D-6E8A-4147-A177-3AD203B41FA5}">
                      <a16:colId xmlns:a16="http://schemas.microsoft.com/office/drawing/2014/main" val="2143722540"/>
                    </a:ext>
                  </a:extLst>
                </a:gridCol>
                <a:gridCol w="3450546">
                  <a:extLst>
                    <a:ext uri="{9D8B030D-6E8A-4147-A177-3AD203B41FA5}">
                      <a16:colId xmlns:a16="http://schemas.microsoft.com/office/drawing/2014/main" val="3018347796"/>
                    </a:ext>
                  </a:extLst>
                </a:gridCol>
              </a:tblGrid>
              <a:tr h="41587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71832092"/>
                  </a:ext>
                </a:extLst>
              </a:tr>
              <a:tr h="41587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4928807"/>
                  </a:ext>
                </a:extLst>
              </a:tr>
              <a:tr h="41587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93119221"/>
                  </a:ext>
                </a:extLst>
              </a:tr>
              <a:tr h="41587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78797120"/>
                  </a:ext>
                </a:extLst>
              </a:tr>
              <a:tr h="41587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87336871"/>
                  </a:ext>
                </a:extLst>
              </a:tr>
              <a:tr h="41587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18203720"/>
                  </a:ext>
                </a:extLst>
              </a:tr>
              <a:tr h="41587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95094827"/>
                  </a:ext>
                </a:extLst>
              </a:tr>
              <a:tr h="41587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70440754"/>
                  </a:ext>
                </a:extLst>
              </a:tr>
              <a:tr h="41587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096702"/>
                  </a:ext>
                </a:extLst>
              </a:tr>
              <a:tr h="41587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502645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77849204-7742-499A-B718-6F47B805B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81" y="79720"/>
            <a:ext cx="9045419" cy="677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367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pl-PL" dirty="0"/>
              <a:t>united</a:t>
            </a:r>
            <a:r>
              <a:rPr lang="en-US" dirty="0"/>
              <a:t> library field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037" y="2062293"/>
            <a:ext cx="8267925" cy="3748557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dirty="0"/>
              <a:t>Q6. What would be the </a:t>
            </a:r>
            <a:r>
              <a:rPr lang="en-GB" b="1" dirty="0"/>
              <a:t>characteristics</a:t>
            </a:r>
            <a:r>
              <a:rPr lang="en-GB" dirty="0"/>
              <a:t> of a united library field?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dirty="0"/>
              <a:t>Q7. What could be </a:t>
            </a:r>
            <a:r>
              <a:rPr lang="en-GB" b="1" dirty="0"/>
              <a:t>the focus </a:t>
            </a:r>
            <a:r>
              <a:rPr lang="en-GB" dirty="0"/>
              <a:t>of a united library field?</a:t>
            </a:r>
          </a:p>
        </p:txBody>
      </p:sp>
    </p:spTree>
    <p:extLst>
      <p:ext uri="{BB962C8B-B14F-4D97-AF65-F5344CB8AC3E}">
        <p14:creationId xmlns:p14="http://schemas.microsoft.com/office/powerpoint/2010/main" val="14253188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143" y="181464"/>
            <a:ext cx="7886700" cy="3748557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dirty="0"/>
              <a:t>Q6. What would be the </a:t>
            </a:r>
            <a:r>
              <a:rPr lang="en-GB" b="1" dirty="0"/>
              <a:t>characteristics of a united library field</a:t>
            </a:r>
            <a:r>
              <a:rPr lang="en-GB" dirty="0"/>
              <a:t>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FA75EA2-F4E3-4EAB-AA34-3133308ACF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628404"/>
              </p:ext>
            </p:extLst>
          </p:nvPr>
        </p:nvGraphicFramePr>
        <p:xfrm>
          <a:off x="536331" y="1227820"/>
          <a:ext cx="8084526" cy="415877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750602">
                  <a:extLst>
                    <a:ext uri="{9D8B030D-6E8A-4147-A177-3AD203B41FA5}">
                      <a16:colId xmlns:a16="http://schemas.microsoft.com/office/drawing/2014/main" val="1995793662"/>
                    </a:ext>
                  </a:extLst>
                </a:gridCol>
                <a:gridCol w="3115734">
                  <a:extLst>
                    <a:ext uri="{9D8B030D-6E8A-4147-A177-3AD203B41FA5}">
                      <a16:colId xmlns:a16="http://schemas.microsoft.com/office/drawing/2014/main" val="753634555"/>
                    </a:ext>
                  </a:extLst>
                </a:gridCol>
                <a:gridCol w="767644">
                  <a:extLst>
                    <a:ext uri="{9D8B030D-6E8A-4147-A177-3AD203B41FA5}">
                      <a16:colId xmlns:a16="http://schemas.microsoft.com/office/drawing/2014/main" val="2143722540"/>
                    </a:ext>
                  </a:extLst>
                </a:gridCol>
                <a:gridCol w="3450546">
                  <a:extLst>
                    <a:ext uri="{9D8B030D-6E8A-4147-A177-3AD203B41FA5}">
                      <a16:colId xmlns:a16="http://schemas.microsoft.com/office/drawing/2014/main" val="3018347796"/>
                    </a:ext>
                  </a:extLst>
                </a:gridCol>
              </a:tblGrid>
              <a:tr h="41587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71832092"/>
                  </a:ext>
                </a:extLst>
              </a:tr>
              <a:tr h="41587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4928807"/>
                  </a:ext>
                </a:extLst>
              </a:tr>
              <a:tr h="41587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93119221"/>
                  </a:ext>
                </a:extLst>
              </a:tr>
              <a:tr h="41587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78797120"/>
                  </a:ext>
                </a:extLst>
              </a:tr>
              <a:tr h="41587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87336871"/>
                  </a:ext>
                </a:extLst>
              </a:tr>
              <a:tr h="41587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18203720"/>
                  </a:ext>
                </a:extLst>
              </a:tr>
              <a:tr h="41587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95094827"/>
                  </a:ext>
                </a:extLst>
              </a:tr>
              <a:tr h="41587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70440754"/>
                  </a:ext>
                </a:extLst>
              </a:tr>
              <a:tr h="41587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096702"/>
                  </a:ext>
                </a:extLst>
              </a:tr>
              <a:tr h="41587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502645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789415E2-AB52-4647-BF8E-78BC3F249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919" y="0"/>
            <a:ext cx="9150919" cy="686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33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E8396B63-D204-48CA-8579-D6AB0A293059}"/>
              </a:ext>
            </a:extLst>
          </p:cNvPr>
          <p:cNvSpPr/>
          <p:nvPr/>
        </p:nvSpPr>
        <p:spPr>
          <a:xfrm>
            <a:off x="5163671" y="5593976"/>
            <a:ext cx="3410174" cy="1021977"/>
          </a:xfrm>
          <a:prstGeom prst="wedgeEllipseCallout">
            <a:avLst>
              <a:gd name="adj1" fmla="val -57426"/>
              <a:gd name="adj2" fmla="val -7644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493199-C62D-4CDF-96C7-1BE320F125EB}"/>
              </a:ext>
            </a:extLst>
          </p:cNvPr>
          <p:cNvSpPr txBox="1"/>
          <p:nvPr/>
        </p:nvSpPr>
        <p:spPr>
          <a:xfrm>
            <a:off x="5626251" y="5781798"/>
            <a:ext cx="2721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Futura Std Condensed" panose="020B0706020204030204"/>
              </a:rPr>
              <a:t>Post and tag a photo of yourself today!</a:t>
            </a:r>
          </a:p>
        </p:txBody>
      </p:sp>
    </p:spTree>
    <p:extLst>
      <p:ext uri="{BB962C8B-B14F-4D97-AF65-F5344CB8AC3E}">
        <p14:creationId xmlns:p14="http://schemas.microsoft.com/office/powerpoint/2010/main" val="28515469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066" y="348517"/>
            <a:ext cx="7886700" cy="374855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dirty="0"/>
              <a:t>Q7. What could be </a:t>
            </a:r>
            <a:r>
              <a:rPr lang="en-GB" b="1" dirty="0"/>
              <a:t>the focus </a:t>
            </a:r>
            <a:r>
              <a:rPr lang="en-GB" dirty="0"/>
              <a:t>of a united library field?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42FF6FB-EF17-4D1C-B630-5F2620458D2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36331" y="1389185"/>
          <a:ext cx="8084526" cy="415877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3130061">
                  <a:extLst>
                    <a:ext uri="{9D8B030D-6E8A-4147-A177-3AD203B41FA5}">
                      <a16:colId xmlns:a16="http://schemas.microsoft.com/office/drawing/2014/main" val="1995793662"/>
                    </a:ext>
                  </a:extLst>
                </a:gridCol>
                <a:gridCol w="4954465">
                  <a:extLst>
                    <a:ext uri="{9D8B030D-6E8A-4147-A177-3AD203B41FA5}">
                      <a16:colId xmlns:a16="http://schemas.microsoft.com/office/drawing/2014/main" val="2143722540"/>
                    </a:ext>
                  </a:extLst>
                </a:gridCol>
              </a:tblGrid>
              <a:tr h="41587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832092"/>
                  </a:ext>
                </a:extLst>
              </a:tr>
              <a:tr h="41587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928807"/>
                  </a:ext>
                </a:extLst>
              </a:tr>
              <a:tr h="41587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3119221"/>
                  </a:ext>
                </a:extLst>
              </a:tr>
              <a:tr h="41587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8797120"/>
                  </a:ext>
                </a:extLst>
              </a:tr>
              <a:tr h="41587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7336871"/>
                  </a:ext>
                </a:extLst>
              </a:tr>
              <a:tr h="41587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8203720"/>
                  </a:ext>
                </a:extLst>
              </a:tr>
              <a:tr h="41587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5094827"/>
                  </a:ext>
                </a:extLst>
              </a:tr>
              <a:tr h="41587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0440754"/>
                  </a:ext>
                </a:extLst>
              </a:tr>
              <a:tr h="41587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096702"/>
                  </a:ext>
                </a:extLst>
              </a:tr>
              <a:tr h="41587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02645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48F0392-FF26-4647-9A66-F4AE2DA96F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382278"/>
              </p:ext>
            </p:extLst>
          </p:nvPr>
        </p:nvGraphicFramePr>
        <p:xfrm>
          <a:off x="536331" y="1389185"/>
          <a:ext cx="8084526" cy="415877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750602">
                  <a:extLst>
                    <a:ext uri="{9D8B030D-6E8A-4147-A177-3AD203B41FA5}">
                      <a16:colId xmlns:a16="http://schemas.microsoft.com/office/drawing/2014/main" val="1995793662"/>
                    </a:ext>
                  </a:extLst>
                </a:gridCol>
                <a:gridCol w="3115734">
                  <a:extLst>
                    <a:ext uri="{9D8B030D-6E8A-4147-A177-3AD203B41FA5}">
                      <a16:colId xmlns:a16="http://schemas.microsoft.com/office/drawing/2014/main" val="753634555"/>
                    </a:ext>
                  </a:extLst>
                </a:gridCol>
                <a:gridCol w="767644">
                  <a:extLst>
                    <a:ext uri="{9D8B030D-6E8A-4147-A177-3AD203B41FA5}">
                      <a16:colId xmlns:a16="http://schemas.microsoft.com/office/drawing/2014/main" val="2143722540"/>
                    </a:ext>
                  </a:extLst>
                </a:gridCol>
                <a:gridCol w="3450546">
                  <a:extLst>
                    <a:ext uri="{9D8B030D-6E8A-4147-A177-3AD203B41FA5}">
                      <a16:colId xmlns:a16="http://schemas.microsoft.com/office/drawing/2014/main" val="3018347796"/>
                    </a:ext>
                  </a:extLst>
                </a:gridCol>
              </a:tblGrid>
              <a:tr h="41587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71832092"/>
                  </a:ext>
                </a:extLst>
              </a:tr>
              <a:tr h="41587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4928807"/>
                  </a:ext>
                </a:extLst>
              </a:tr>
              <a:tr h="41587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93119221"/>
                  </a:ext>
                </a:extLst>
              </a:tr>
              <a:tr h="41587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78797120"/>
                  </a:ext>
                </a:extLst>
              </a:tr>
              <a:tr h="41587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87336871"/>
                  </a:ext>
                </a:extLst>
              </a:tr>
              <a:tr h="41587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18203720"/>
                  </a:ext>
                </a:extLst>
              </a:tr>
              <a:tr h="41587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95094827"/>
                  </a:ext>
                </a:extLst>
              </a:tr>
              <a:tr h="41587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70440754"/>
                  </a:ext>
                </a:extLst>
              </a:tr>
              <a:tr h="41587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096702"/>
                  </a:ext>
                </a:extLst>
              </a:tr>
              <a:tr h="41587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502645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B3834BA0-6213-4331-8BC7-2F9D8BFB4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227"/>
            <a:ext cx="9041517" cy="679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5806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 up and cool down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8873" y="2867378"/>
            <a:ext cx="5985127" cy="3990622"/>
          </a:xfr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4F1B0D8F-1C41-4584-8D3F-64F129FDDA2E}"/>
              </a:ext>
            </a:extLst>
          </p:cNvPr>
          <p:cNvSpPr/>
          <p:nvPr/>
        </p:nvSpPr>
        <p:spPr>
          <a:xfrm>
            <a:off x="628650" y="1490134"/>
            <a:ext cx="4301067" cy="1986844"/>
          </a:xfrm>
          <a:prstGeom prst="wedgeRoundRectCallout">
            <a:avLst>
              <a:gd name="adj1" fmla="val -7972"/>
              <a:gd name="adj2" fmla="val 77841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Futura Std Condensed" panose="020B0706020204030204"/>
              </a:rPr>
              <a:t>Thank you for sharing your voices and visions!</a:t>
            </a:r>
          </a:p>
        </p:txBody>
      </p:sp>
    </p:spTree>
    <p:extLst>
      <p:ext uri="{BB962C8B-B14F-4D97-AF65-F5344CB8AC3E}">
        <p14:creationId xmlns:p14="http://schemas.microsoft.com/office/powerpoint/2010/main" val="9421396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4FFB4-3F03-492C-B596-43A35C83F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A2BB5-AF84-499B-8615-4147F4622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449" y="1771836"/>
            <a:ext cx="7388151" cy="374855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 summary of your contributions will be shared with IFLA</a:t>
            </a:r>
          </a:p>
          <a:p>
            <a:r>
              <a:rPr lang="en-US" dirty="0"/>
              <a:t>Vote! </a:t>
            </a:r>
            <a:r>
              <a:rPr lang="en-US" dirty="0">
                <a:hlinkClick r:id="rId3"/>
              </a:rPr>
              <a:t>https://globalvision.ifla.org/vote</a:t>
            </a:r>
            <a:endParaRPr lang="en-US" dirty="0"/>
          </a:p>
          <a:p>
            <a:r>
              <a:rPr lang="en-US" dirty="0"/>
              <a:t>IFLA Global Vision report published in early 2018</a:t>
            </a:r>
          </a:p>
          <a:p>
            <a:r>
              <a:rPr lang="en-US" dirty="0"/>
              <a:t>Future workplan to achieve collective vision!</a:t>
            </a:r>
          </a:p>
          <a:p>
            <a:r>
              <a:rPr lang="en-US" dirty="0"/>
              <a:t>Visit </a:t>
            </a:r>
            <a:r>
              <a:rPr lang="en-US" dirty="0">
                <a:hlinkClick r:id="rId4"/>
              </a:rPr>
              <a:t>https://globalvision.ifla.org</a:t>
            </a:r>
            <a:r>
              <a:rPr lang="en-US" dirty="0"/>
              <a:t> </a:t>
            </a:r>
          </a:p>
          <a:p>
            <a:r>
              <a:rPr lang="en-US" dirty="0"/>
              <a:t>Stay tuned for news about the IFLA Global Vision discussion following #</a:t>
            </a:r>
            <a:r>
              <a:rPr lang="en-US" dirty="0" err="1"/>
              <a:t>iflaGlobalVision</a:t>
            </a:r>
            <a:r>
              <a:rPr lang="en-US" dirty="0"/>
              <a:t>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3238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81000"/>
            <a:ext cx="7620000" cy="14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647700" y="2339567"/>
            <a:ext cx="7848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4F2F"/>
                </a:solidFill>
                <a:latin typeface="Futura Std Condensed"/>
                <a:cs typeface="Arial"/>
                <a:sym typeface="Arial"/>
              </a:rPr>
              <a:t>IFLA's Global Vision: 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4F2F"/>
                </a:solidFill>
                <a:latin typeface="Futura Std Condensed"/>
                <a:cs typeface="Arial"/>
                <a:sym typeface="Arial"/>
              </a:rPr>
              <a:t>An Interactive Discussion at ARSL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F2F"/>
                </a:solidFill>
                <a:effectLst/>
                <a:uLnTx/>
                <a:uFillTx/>
                <a:latin typeface="Futura Std Condensed"/>
                <a:cs typeface="Arial"/>
                <a:sym typeface="Arial"/>
              </a:rPr>
              <a:t>	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Std Condensed"/>
                <a:cs typeface="Arial"/>
                <a:sym typeface="Arial"/>
              </a:rPr>
              <a:t>September 7</a:t>
            </a: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prstClr val="black"/>
                </a:solidFill>
                <a:latin typeface="Futura Std Condensed"/>
                <a:cs typeface="Arial"/>
                <a:sym typeface="Arial"/>
              </a:rPr>
              <a:t>	2:15-3:15pm or 4:00-5pm  </a:t>
            </a: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prstClr val="black"/>
                </a:solidFill>
                <a:latin typeface="Futura Std Condensed"/>
                <a:cs typeface="Arial"/>
                <a:sym typeface="Arial"/>
              </a:rPr>
              <a:t>	Room: Entrada 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utura Std Condensed"/>
              <a:cs typeface="Arial"/>
              <a:sym typeface="Arial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utura Std Condensed"/>
              <a:cs typeface="Arial"/>
              <a:sym typeface="Arial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utura Std Condensed"/>
              <a:cs typeface="Arial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49875" y="5328135"/>
            <a:ext cx="2391508" cy="769441"/>
          </a:xfrm>
          <a:prstGeom prst="rect">
            <a:avLst/>
          </a:prstGeom>
          <a:noFill/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4F2F"/>
                </a:solidFill>
                <a:effectLst/>
                <a:uLnTx/>
                <a:uFillTx/>
                <a:latin typeface="Futura Std Condensed"/>
                <a:sym typeface="Arial"/>
              </a:rPr>
              <a:t>arsl.info</a:t>
            </a:r>
          </a:p>
        </p:txBody>
      </p:sp>
    </p:spTree>
    <p:extLst>
      <p:ext uri="{BB962C8B-B14F-4D97-AF65-F5344CB8AC3E}">
        <p14:creationId xmlns:p14="http://schemas.microsoft.com/office/powerpoint/2010/main" val="31090109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81000"/>
            <a:ext cx="7620000" cy="14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451338" y="2048607"/>
            <a:ext cx="838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Become an ARSL Member Today!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Join us for more ARSL webinars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Receive quarterly member e-newsletter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Connect via member’s only Listserv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Annual Conference 2017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September 7-9, St. George, Utah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Annual Conference 2018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September 12-15,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Springfield, Illinois</a:t>
            </a:r>
          </a:p>
        </p:txBody>
      </p:sp>
      <p:sp>
        <p:nvSpPr>
          <p:cNvPr id="2" name="Rectangle 1"/>
          <p:cNvSpPr/>
          <p:nvPr/>
        </p:nvSpPr>
        <p:spPr>
          <a:xfrm>
            <a:off x="6137030" y="740793"/>
            <a:ext cx="2051539" cy="584775"/>
          </a:xfrm>
          <a:prstGeom prst="rect">
            <a:avLst/>
          </a:prstGeom>
          <a:noFill/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arsl.info</a:t>
            </a:r>
          </a:p>
        </p:txBody>
      </p:sp>
    </p:spTree>
    <p:extLst>
      <p:ext uri="{BB962C8B-B14F-4D97-AF65-F5344CB8AC3E}">
        <p14:creationId xmlns:p14="http://schemas.microsoft.com/office/powerpoint/2010/main" val="3390886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Today’s program brought to you by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ARSL (Association for Rural and Small Libraries)</a:t>
            </a:r>
          </a:p>
          <a:p>
            <a:r>
              <a:rPr lang="en-US" dirty="0"/>
              <a:t>WebJunction</a:t>
            </a:r>
          </a:p>
          <a:p>
            <a:r>
              <a:rPr lang="en-US" dirty="0"/>
              <a:t>IFLA (International Federation of Library Associations)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07675AF-7957-4E7B-A0C4-2C155FABF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35373" y="4326239"/>
            <a:ext cx="3323406" cy="620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0B02DC-7AC2-462E-8C1A-C18FEB4DC4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713" y="4173075"/>
            <a:ext cx="1956431" cy="13042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1CF413-0B89-4626-B443-6FB8838F6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63050" y="5301579"/>
            <a:ext cx="2791458" cy="545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32450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900" y="84065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Your facilitators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038433"/>
            <a:ext cx="7886700" cy="4774657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300000"/>
              </a:lnSpc>
              <a:spcBef>
                <a:spcPts val="0"/>
              </a:spcBef>
              <a:buSzPct val="399000"/>
              <a:buNone/>
            </a:pPr>
            <a:r>
              <a:rPr lang="en-US" dirty="0"/>
              <a:t>Jennifer Pearson, ARSL</a:t>
            </a:r>
          </a:p>
          <a:p>
            <a:pPr marL="457200" lvl="1" indent="0">
              <a:lnSpc>
                <a:spcPct val="300000"/>
              </a:lnSpc>
              <a:spcBef>
                <a:spcPts val="0"/>
              </a:spcBef>
              <a:buSzPct val="399000"/>
              <a:buNone/>
            </a:pPr>
            <a:r>
              <a:rPr lang="en-US" dirty="0"/>
              <a:t>Kieran Hixon, ARSL</a:t>
            </a:r>
          </a:p>
          <a:p>
            <a:pPr marL="457200" lvl="1" indent="0">
              <a:lnSpc>
                <a:spcPct val="300000"/>
              </a:lnSpc>
              <a:spcBef>
                <a:spcPts val="0"/>
              </a:spcBef>
              <a:buSzPct val="399000"/>
              <a:buNone/>
            </a:pPr>
            <a:r>
              <a:rPr lang="en-US" dirty="0"/>
              <a:t>Gail Sheldon, ARSL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B458B9B-5145-4D10-9A60-023CD6148B5A}"/>
              </a:ext>
            </a:extLst>
          </p:cNvPr>
          <p:cNvGrpSpPr/>
          <p:nvPr/>
        </p:nvGrpSpPr>
        <p:grpSpPr>
          <a:xfrm>
            <a:off x="5827068" y="4720769"/>
            <a:ext cx="2921696" cy="1371600"/>
            <a:chOff x="6185646" y="5350330"/>
            <a:chExt cx="2921696" cy="1371600"/>
          </a:xfrm>
        </p:grpSpPr>
        <p:grpSp>
          <p:nvGrpSpPr>
            <p:cNvPr id="7" name="Group 5">
              <a:extLst>
                <a:ext uri="{FF2B5EF4-FFF2-40B4-BE49-F238E27FC236}">
                  <a16:creationId xmlns:a16="http://schemas.microsoft.com/office/drawing/2014/main" id="{0A3684BC-6746-442D-BD59-65D09A54E9AD}"/>
                </a:ext>
              </a:extLst>
            </p:cNvPr>
            <p:cNvGrpSpPr/>
            <p:nvPr/>
          </p:nvGrpSpPr>
          <p:grpSpPr>
            <a:xfrm>
              <a:off x="6185646" y="5350330"/>
              <a:ext cx="2921696" cy="1371600"/>
              <a:chOff x="1600200" y="5257802"/>
              <a:chExt cx="3041374" cy="1371600"/>
            </a:xfrm>
          </p:grpSpPr>
          <p:sp>
            <p:nvSpPr>
              <p:cNvPr id="8" name="Text Box 7">
                <a:extLst>
                  <a:ext uri="{FF2B5EF4-FFF2-40B4-BE49-F238E27FC236}">
                    <a16:creationId xmlns:a16="http://schemas.microsoft.com/office/drawing/2014/main" id="{20E7425B-4CEA-4B7B-8C13-B3D2DE5469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36574" y="5660990"/>
                <a:ext cx="1905000" cy="5228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1086" tIns="45545" rIns="91086" bIns="45545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Futura Std Condensed" panose="020B0706020204030204"/>
                    <a:ea typeface="ＭＳ Ｐゴシック" pitchFamily="-1" charset="-128"/>
                    <a:cs typeface="Arial"/>
                    <a:sym typeface="Arial"/>
                  </a:rPr>
                  <a:t>Jennifer Peterson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Futura Std Condensed" panose="020B0706020204030204"/>
                    <a:ea typeface="ＭＳ Ｐゴシック" pitchFamily="-1" charset="-128"/>
                    <a:cs typeface="Arial"/>
                    <a:sym typeface="Arial"/>
                  </a:rPr>
                  <a:t>WebJunction</a:t>
                </a:r>
              </a:p>
            </p:txBody>
          </p:sp>
          <p:sp>
            <p:nvSpPr>
              <p:cNvPr id="9" name="Rectangle 35">
                <a:extLst>
                  <a:ext uri="{FF2B5EF4-FFF2-40B4-BE49-F238E27FC236}">
                    <a16:creationId xmlns:a16="http://schemas.microsoft.com/office/drawing/2014/main" id="{21A6A4EF-A411-4E88-AD9D-C2DD6FF4FE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0200" y="5257802"/>
                <a:ext cx="2971800" cy="1371600"/>
              </a:xfrm>
              <a:prstGeom prst="rect">
                <a:avLst/>
              </a:prstGeom>
              <a:noFill/>
              <a:ln w="12700">
                <a:solidFill>
                  <a:srgbClr val="004F2F"/>
                </a:solidFill>
                <a:miter lim="800000"/>
                <a:headEnd/>
                <a:tailEnd/>
              </a:ln>
            </p:spPr>
            <p:txBody>
              <a:bodyPr wrap="none" lIns="91086" tIns="45545" rIns="91086" bIns="45545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utura Std Condensed" panose="020B0706020204030204"/>
                  <a:ea typeface="ＭＳ Ｐゴシック" pitchFamily="-1" charset="-128"/>
                  <a:cs typeface="Arial"/>
                  <a:sym typeface="Arial"/>
                </a:endParaRPr>
              </a:p>
            </p:txBody>
          </p:sp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E4F4F27-F4E7-449D-AC1B-411D3A6C0F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94098" y="5539994"/>
              <a:ext cx="889122" cy="1093454"/>
            </a:xfrm>
            <a:prstGeom prst="rect">
              <a:avLst/>
            </a:prstGeom>
          </p:spPr>
        </p:pic>
      </p:grpSp>
      <p:grpSp>
        <p:nvGrpSpPr>
          <p:cNvPr id="18" name="Group 5">
            <a:extLst>
              <a:ext uri="{FF2B5EF4-FFF2-40B4-BE49-F238E27FC236}">
                <a16:creationId xmlns:a16="http://schemas.microsoft.com/office/drawing/2014/main" id="{0D88EA70-A7C0-43EE-BC79-F414C10D01F8}"/>
              </a:ext>
            </a:extLst>
          </p:cNvPr>
          <p:cNvGrpSpPr/>
          <p:nvPr/>
        </p:nvGrpSpPr>
        <p:grpSpPr>
          <a:xfrm>
            <a:off x="5270627" y="3079295"/>
            <a:ext cx="2939492" cy="1371600"/>
            <a:chOff x="1600200" y="5257802"/>
            <a:chExt cx="3059899" cy="1371600"/>
          </a:xfrm>
        </p:grpSpPr>
        <p:sp>
          <p:nvSpPr>
            <p:cNvPr id="20" name="Text Box 7">
              <a:extLst>
                <a:ext uri="{FF2B5EF4-FFF2-40B4-BE49-F238E27FC236}">
                  <a16:creationId xmlns:a16="http://schemas.microsoft.com/office/drawing/2014/main" id="{230222C9-8533-4077-A5D3-EAC7CF11E7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55099" y="5706847"/>
              <a:ext cx="1905000" cy="5228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086" tIns="45545" rIns="91086" bIns="45545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utura Std Condensed" panose="020B0706020204030204"/>
                  <a:ea typeface="ＭＳ Ｐゴシック" pitchFamily="-1" charset="-128"/>
                  <a:cs typeface="Arial"/>
                  <a:sym typeface="Arial"/>
                </a:rPr>
                <a:t>Betha Gutsche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utura Std Condensed" panose="020B0706020204030204"/>
                  <a:ea typeface="ＭＳ Ｐゴシック" pitchFamily="-1" charset="-128"/>
                  <a:cs typeface="Arial"/>
                  <a:sym typeface="Arial"/>
                </a:rPr>
                <a:t>WebJunction</a:t>
              </a:r>
            </a:p>
          </p:txBody>
        </p:sp>
        <p:sp>
          <p:nvSpPr>
            <p:cNvPr id="21" name="Rectangle 35">
              <a:extLst>
                <a:ext uri="{FF2B5EF4-FFF2-40B4-BE49-F238E27FC236}">
                  <a16:creationId xmlns:a16="http://schemas.microsoft.com/office/drawing/2014/main" id="{ED288942-B535-4736-81AD-41D8ED45D7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0200" y="5257802"/>
              <a:ext cx="2971800" cy="1371600"/>
            </a:xfrm>
            <a:prstGeom prst="rect">
              <a:avLst/>
            </a:prstGeom>
            <a:noFill/>
            <a:ln w="12700">
              <a:solidFill>
                <a:srgbClr val="004F2F"/>
              </a:solidFill>
              <a:miter lim="800000"/>
              <a:headEnd/>
              <a:tailEnd/>
            </a:ln>
          </p:spPr>
          <p:txBody>
            <a:bodyPr wrap="none" lIns="91086" tIns="45545" rIns="91086" bIns="45545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 Std Condensed" panose="020B0706020204030204"/>
                <a:ea typeface="ＭＳ Ｐゴシック" pitchFamily="-1" charset="-128"/>
                <a:cs typeface="Arial"/>
                <a:sym typeface="Arial"/>
              </a:endParaRPr>
            </a:p>
          </p:txBody>
        </p:sp>
      </p:grpSp>
      <p:grpSp>
        <p:nvGrpSpPr>
          <p:cNvPr id="23" name="Group 5">
            <a:extLst>
              <a:ext uri="{FF2B5EF4-FFF2-40B4-BE49-F238E27FC236}">
                <a16:creationId xmlns:a16="http://schemas.microsoft.com/office/drawing/2014/main" id="{5C8FEB62-05CF-41C7-B5DA-799CBD5C3A84}"/>
              </a:ext>
            </a:extLst>
          </p:cNvPr>
          <p:cNvGrpSpPr/>
          <p:nvPr/>
        </p:nvGrpSpPr>
        <p:grpSpPr>
          <a:xfrm>
            <a:off x="1560299" y="3676613"/>
            <a:ext cx="3162561" cy="1371600"/>
            <a:chOff x="1600200" y="5257802"/>
            <a:chExt cx="3292106" cy="1371600"/>
          </a:xfrm>
        </p:grpSpPr>
        <p:sp>
          <p:nvSpPr>
            <p:cNvPr id="25" name="Text Box 7">
              <a:extLst>
                <a:ext uri="{FF2B5EF4-FFF2-40B4-BE49-F238E27FC236}">
                  <a16:creationId xmlns:a16="http://schemas.microsoft.com/office/drawing/2014/main" id="{FE945328-A7D1-4E07-A1CE-AC4B018F5E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9692" y="5436975"/>
              <a:ext cx="1862614" cy="9537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086" tIns="45545" rIns="91086" bIns="45545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utura Std Condensed" panose="020B0706020204030204"/>
                  <a:ea typeface="ＭＳ Ｐゴシック" pitchFamily="-1" charset="-128"/>
                  <a:cs typeface="Arial"/>
                  <a:sym typeface="Arial"/>
                </a:rPr>
                <a:t>Kieran Hixon</a:t>
              </a:r>
            </a:p>
            <a:p>
              <a:pPr lvl="0" defTabSz="914400" fontAlgn="base">
                <a:spcAft>
                  <a:spcPct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Futura Std Condensed" panose="020B0706020204030204"/>
                  <a:ea typeface="ＭＳ Ｐゴシック" pitchFamily="-1" charset="-128"/>
                  <a:cs typeface="Arial"/>
                  <a:sym typeface="Arial"/>
                </a:rPr>
                <a:t>President-Elect, ARSL, Colorado State Library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 Std Condensed" panose="020B0706020204030204"/>
                <a:ea typeface="ＭＳ Ｐゴシック" pitchFamily="-1" charset="-128"/>
                <a:cs typeface="Arial"/>
                <a:sym typeface="Arial"/>
              </a:endParaRPr>
            </a:p>
          </p:txBody>
        </p:sp>
        <p:sp>
          <p:nvSpPr>
            <p:cNvPr id="26" name="Rectangle 35">
              <a:extLst>
                <a:ext uri="{FF2B5EF4-FFF2-40B4-BE49-F238E27FC236}">
                  <a16:creationId xmlns:a16="http://schemas.microsoft.com/office/drawing/2014/main" id="{DB171EBE-5D79-439E-8D33-3A0767A0E7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0200" y="5257802"/>
              <a:ext cx="2971800" cy="1371600"/>
            </a:xfrm>
            <a:prstGeom prst="rect">
              <a:avLst/>
            </a:prstGeom>
            <a:noFill/>
            <a:ln w="12700">
              <a:solidFill>
                <a:srgbClr val="004F2F"/>
              </a:solidFill>
              <a:miter lim="800000"/>
              <a:headEnd/>
              <a:tailEnd/>
            </a:ln>
          </p:spPr>
          <p:txBody>
            <a:bodyPr wrap="none" lIns="91086" tIns="45545" rIns="91086" bIns="45545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 Std Condensed" panose="020B0706020204030204"/>
                <a:ea typeface="ＭＳ Ｐゴシック" pitchFamily="-1" charset="-128"/>
                <a:cs typeface="Arial"/>
                <a:sym typeface="Arial"/>
              </a:endParaRPr>
            </a:p>
          </p:txBody>
        </p:sp>
      </p:grpSp>
      <p:grpSp>
        <p:nvGrpSpPr>
          <p:cNvPr id="28" name="Group 5">
            <a:extLst>
              <a:ext uri="{FF2B5EF4-FFF2-40B4-BE49-F238E27FC236}">
                <a16:creationId xmlns:a16="http://schemas.microsoft.com/office/drawing/2014/main" id="{78984AEA-5F92-41D4-9AC3-498F3992F33D}"/>
              </a:ext>
            </a:extLst>
          </p:cNvPr>
          <p:cNvGrpSpPr/>
          <p:nvPr/>
        </p:nvGrpSpPr>
        <p:grpSpPr>
          <a:xfrm>
            <a:off x="4717614" y="1513700"/>
            <a:ext cx="2981152" cy="1371600"/>
            <a:chOff x="1600200" y="5257802"/>
            <a:chExt cx="3103266" cy="1371600"/>
          </a:xfrm>
        </p:grpSpPr>
        <p:sp>
          <p:nvSpPr>
            <p:cNvPr id="30" name="Text Box 7">
              <a:extLst>
                <a:ext uri="{FF2B5EF4-FFF2-40B4-BE49-F238E27FC236}">
                  <a16:creationId xmlns:a16="http://schemas.microsoft.com/office/drawing/2014/main" id="{850FAC74-FFEC-4E1E-B2DE-2A109A86EC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98466" y="5533552"/>
              <a:ext cx="1905000" cy="9537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086" tIns="45545" rIns="91086" bIns="45545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utura Std Condensed" panose="020B0706020204030204"/>
                  <a:ea typeface="ＭＳ Ｐゴシック" pitchFamily="-1" charset="-128"/>
                  <a:cs typeface="Arial"/>
                  <a:sym typeface="Arial"/>
                </a:rPr>
                <a:t>Gail Sheldon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utura Std Condensed" panose="020B0706020204030204"/>
                  <a:ea typeface="ＭＳ Ｐゴシック" pitchFamily="-1" charset="-128"/>
                  <a:cs typeface="Arial"/>
                  <a:sym typeface="Arial"/>
                </a:rPr>
                <a:t>ARSL Board, Alabama Public Library Service</a:t>
              </a:r>
            </a:p>
          </p:txBody>
        </p:sp>
        <p:sp>
          <p:nvSpPr>
            <p:cNvPr id="31" name="Rectangle 35">
              <a:extLst>
                <a:ext uri="{FF2B5EF4-FFF2-40B4-BE49-F238E27FC236}">
                  <a16:creationId xmlns:a16="http://schemas.microsoft.com/office/drawing/2014/main" id="{C4803FC9-C15A-434F-85D4-9687F4F096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0200" y="5257802"/>
              <a:ext cx="2971800" cy="1371600"/>
            </a:xfrm>
            <a:prstGeom prst="rect">
              <a:avLst/>
            </a:prstGeom>
            <a:noFill/>
            <a:ln w="12700">
              <a:solidFill>
                <a:srgbClr val="004F2F"/>
              </a:solidFill>
              <a:miter lim="800000"/>
              <a:headEnd/>
              <a:tailEnd/>
            </a:ln>
          </p:spPr>
          <p:txBody>
            <a:bodyPr wrap="none" lIns="91086" tIns="45545" rIns="91086" bIns="45545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 Std Condensed" panose="020B0706020204030204"/>
                <a:ea typeface="ＭＳ Ｐゴシック" pitchFamily="-1" charset="-128"/>
                <a:cs typeface="Arial"/>
                <a:sym typeface="Arial"/>
              </a:endParaRPr>
            </a:p>
          </p:txBody>
        </p:sp>
      </p:grpSp>
      <p:grpSp>
        <p:nvGrpSpPr>
          <p:cNvPr id="33" name="Group 5">
            <a:extLst>
              <a:ext uri="{FF2B5EF4-FFF2-40B4-BE49-F238E27FC236}">
                <a16:creationId xmlns:a16="http://schemas.microsoft.com/office/drawing/2014/main" id="{14FB5BE1-0537-4F7A-89FE-6EA40AE044A5}"/>
              </a:ext>
            </a:extLst>
          </p:cNvPr>
          <p:cNvGrpSpPr/>
          <p:nvPr/>
        </p:nvGrpSpPr>
        <p:grpSpPr>
          <a:xfrm>
            <a:off x="1007286" y="1956895"/>
            <a:ext cx="3026946" cy="1371600"/>
            <a:chOff x="1600200" y="5257802"/>
            <a:chExt cx="3150936" cy="1371600"/>
          </a:xfrm>
        </p:grpSpPr>
        <p:sp>
          <p:nvSpPr>
            <p:cNvPr id="35" name="Text Box 7">
              <a:extLst>
                <a:ext uri="{FF2B5EF4-FFF2-40B4-BE49-F238E27FC236}">
                  <a16:creationId xmlns:a16="http://schemas.microsoft.com/office/drawing/2014/main" id="{C046BFCC-5460-425D-8B68-D25B1DA90A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6136" y="5404217"/>
              <a:ext cx="1905000" cy="1169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086" tIns="45545" rIns="91086" bIns="45545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utura Std Condensed" panose="020B0706020204030204"/>
                  <a:ea typeface="ＭＳ Ｐゴシック" pitchFamily="-1" charset="-128"/>
                  <a:cs typeface="Arial"/>
                  <a:sym typeface="Arial"/>
                </a:rPr>
                <a:t>Jennifer Pearson</a:t>
              </a:r>
            </a:p>
            <a:p>
              <a:pPr lvl="0" defTabSz="914400" fontAlgn="base">
                <a:spcAft>
                  <a:spcPct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Futura Std Condensed" panose="020B0706020204030204"/>
                  <a:ea typeface="ＭＳ Ｐゴシック" pitchFamily="-1" charset="-128"/>
                  <a:cs typeface="Arial"/>
                  <a:sym typeface="Arial"/>
                </a:rPr>
                <a:t>ARSL Board, Marshall County Memorial Library (TN)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 Std Condensed" panose="020B0706020204030204"/>
                <a:ea typeface="ＭＳ Ｐゴシック" pitchFamily="-1" charset="-128"/>
                <a:cs typeface="Arial"/>
                <a:sym typeface="Arial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9142D51-F9E3-4240-A795-3DF518C805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0200" y="5257802"/>
              <a:ext cx="2971800" cy="1371600"/>
            </a:xfrm>
            <a:prstGeom prst="rect">
              <a:avLst/>
            </a:prstGeom>
            <a:noFill/>
            <a:ln w="12700">
              <a:solidFill>
                <a:srgbClr val="004F2F"/>
              </a:solidFill>
              <a:miter lim="800000"/>
              <a:headEnd/>
              <a:tailEnd/>
            </a:ln>
          </p:spPr>
          <p:txBody>
            <a:bodyPr wrap="none" lIns="91086" tIns="45545" rIns="91086" bIns="45545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 Std Condensed" panose="020B0706020204030204"/>
                <a:ea typeface="ＭＳ Ｐゴシック" pitchFamily="-1" charset="-128"/>
                <a:cs typeface="Arial"/>
                <a:sym typeface="Arial"/>
              </a:endParaRPr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B2BB15FD-0D60-4F14-81F6-EB901AB36B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6886" y="3165105"/>
            <a:ext cx="870856" cy="1219199"/>
          </a:xfrm>
          <a:prstGeom prst="rect">
            <a:avLst/>
          </a:prstGeom>
        </p:spPr>
      </p:pic>
      <p:pic>
        <p:nvPicPr>
          <p:cNvPr id="40" name="Picture 39" descr="A person wearing glasses and smiling at the camera&#10;&#10;Description generated with very high confidence">
            <a:extLst>
              <a:ext uri="{FF2B5EF4-FFF2-40B4-BE49-F238E27FC236}">
                <a16:creationId xmlns:a16="http://schemas.microsoft.com/office/drawing/2014/main" id="{7EDEC969-2D0A-4D3F-93EB-F45D80C3A6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914" y="3757751"/>
            <a:ext cx="1200011" cy="1200011"/>
          </a:xfrm>
          <a:prstGeom prst="rect">
            <a:avLst/>
          </a:prstGeom>
        </p:spPr>
      </p:pic>
      <p:pic>
        <p:nvPicPr>
          <p:cNvPr id="42" name="Picture 41" descr="A group of people wearing costumes&#10;&#10;Description generated with high confidence">
            <a:extLst>
              <a:ext uri="{FF2B5EF4-FFF2-40B4-BE49-F238E27FC236}">
                <a16:creationId xmlns:a16="http://schemas.microsoft.com/office/drawing/2014/main" id="{48217712-5330-4ACF-9763-DEC3F8AC48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70" y="2069839"/>
            <a:ext cx="1073428" cy="12129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866251D-D4FC-40E6-B10E-20ED051B2D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9321" y="1558524"/>
            <a:ext cx="962612" cy="130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601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82E9D-8702-4D85-BDFC-6BC0F2CB8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IFLA’s GLOBAL VISION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8E79905-FBF7-4790-9CD4-2B5F35823B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47" y="1565977"/>
            <a:ext cx="9157247" cy="5281734"/>
          </a:xfrm>
        </p:spPr>
      </p:pic>
    </p:spTree>
    <p:extLst>
      <p:ext uri="{BB962C8B-B14F-4D97-AF65-F5344CB8AC3E}">
        <p14:creationId xmlns:p14="http://schemas.microsoft.com/office/powerpoint/2010/main" val="3376146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FB2E0-0851-473F-8331-D9E201BA4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Vision Discussion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3F4CC-4E82-403C-BDB9-3F78F9D0AA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/>
              <a:t>LEARNING</a:t>
            </a:r>
            <a:r>
              <a:rPr lang="en-US" dirty="0"/>
              <a:t> – We believe that knowledge and expertise to transform the field exists everywhere</a:t>
            </a:r>
          </a:p>
          <a:p>
            <a:r>
              <a:rPr lang="en-US" b="1" dirty="0"/>
              <a:t>TRANSFORMATION</a:t>
            </a:r>
            <a:r>
              <a:rPr lang="en-US" dirty="0"/>
              <a:t> – We believe the need for change in the field is imperative</a:t>
            </a:r>
          </a:p>
          <a:p>
            <a:r>
              <a:rPr lang="en-US" b="1" dirty="0"/>
              <a:t>COLLABORATION</a:t>
            </a:r>
            <a:r>
              <a:rPr lang="en-US" dirty="0"/>
              <a:t> – We believe working with others is critical to success</a:t>
            </a:r>
          </a:p>
          <a:p>
            <a:r>
              <a:rPr lang="en-US" b="1" dirty="0"/>
              <a:t>TRANSPARENCY</a:t>
            </a:r>
            <a:r>
              <a:rPr lang="en-US" dirty="0"/>
              <a:t> – We believe open processes result in sustained engagement, trust, and impact</a:t>
            </a:r>
          </a:p>
          <a:p>
            <a:r>
              <a:rPr lang="en-US" b="1" dirty="0"/>
              <a:t>INCLUSION</a:t>
            </a:r>
            <a:r>
              <a:rPr lang="en-US" dirty="0"/>
              <a:t> – We believe inclusion and diversity are sources of strength</a:t>
            </a:r>
          </a:p>
        </p:txBody>
      </p:sp>
    </p:spTree>
    <p:extLst>
      <p:ext uri="{BB962C8B-B14F-4D97-AF65-F5344CB8AC3E}">
        <p14:creationId xmlns:p14="http://schemas.microsoft.com/office/powerpoint/2010/main" val="107236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91512-6B43-47D6-9F13-1CA7B2C17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and Rural libraries in the Global Vision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AD260D1-8490-4F9D-A947-BC362A8DB5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17" y="1690689"/>
            <a:ext cx="4304594" cy="2865246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E308229-2494-465F-833A-6597B93368AC}"/>
              </a:ext>
            </a:extLst>
          </p:cNvPr>
          <p:cNvSpPr txBox="1">
            <a:spLocks/>
          </p:cNvSpPr>
          <p:nvPr/>
        </p:nvSpPr>
        <p:spPr>
          <a:xfrm>
            <a:off x="764117" y="4833764"/>
            <a:ext cx="7886700" cy="618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4F2F"/>
                </a:solidFill>
                <a:latin typeface="Futura Std Condensed" panose="020B0706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4F2F"/>
                </a:solidFill>
                <a:latin typeface="Futura Std Condensed" panose="020B0706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4F2F"/>
                </a:solidFill>
                <a:latin typeface="Futura Std Condensed" panose="020B0706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F2F"/>
                </a:solidFill>
                <a:latin typeface="Futura Std Condensed" panose="020B0706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F2F"/>
                </a:solidFill>
                <a:latin typeface="Futura Std Condensed" panose="020B0706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Your voices are important to this work!</a:t>
            </a:r>
          </a:p>
        </p:txBody>
      </p:sp>
    </p:spTree>
    <p:extLst>
      <p:ext uri="{BB962C8B-B14F-4D97-AF65-F5344CB8AC3E}">
        <p14:creationId xmlns:p14="http://schemas.microsoft.com/office/powerpoint/2010/main" val="716864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61288" y="343260"/>
            <a:ext cx="7485561" cy="784194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US" sz="3600" dirty="0"/>
              <a:t>Annotation Tools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331040" y="1812845"/>
            <a:ext cx="2315809" cy="4170962"/>
            <a:chOff x="6363019" y="1476707"/>
            <a:chExt cx="2315809" cy="417096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63019" y="1582138"/>
              <a:ext cx="2315809" cy="4065531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>
            <a:xfrm>
              <a:off x="6420299" y="1476707"/>
              <a:ext cx="609600" cy="609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6853448" y="4108704"/>
              <a:ext cx="1825380" cy="31324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10" name="Content Placeholder 2"/>
          <p:cNvSpPr txBox="1">
            <a:spLocks/>
          </p:cNvSpPr>
          <p:nvPr/>
        </p:nvSpPr>
        <p:spPr>
          <a:xfrm>
            <a:off x="687951" y="1140489"/>
            <a:ext cx="7485562" cy="107952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0" fontAlgn="auto" latinLnBrk="0" hangingPunct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rgbClr val="44546A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 Std Condensed" panose="020B0706020204030204"/>
              </a:rPr>
              <a:t>Find the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Futura Std Condensed" panose="020B0706020204030204"/>
              </a:rPr>
              <a:t>grey marker pen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 Std Condensed" panose="020B0706020204030204"/>
              </a:rPr>
              <a:t>in top left corner of the presentation screen.</a:t>
            </a:r>
          </a:p>
          <a:p>
            <a:pPr marL="0" marR="0" lvl="0" indent="0" algn="l" defTabSz="685800" rtl="0" eaLnBrk="0" fontAlgn="auto" latinLnBrk="0" hangingPunct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rgbClr val="44546A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 Std Condensed" panose="020B0706020204030204"/>
              </a:rPr>
              <a:t>Click to open the tool buttons in a column on the </a:t>
            </a:r>
            <a:b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 Std Condensed" panose="020B0706020204030204"/>
              </a:rPr>
            </a:b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 Std Condensed" panose="020B0706020204030204"/>
              </a:rPr>
              <a:t>left side;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Std Condensed" panose="020B0706020204030204"/>
              </a:rPr>
              <a:t>the marker pen will turn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99CC"/>
                </a:solidFill>
                <a:effectLst/>
                <a:uLnTx/>
                <a:uFillTx/>
                <a:latin typeface="Futura Std Condensed" panose="020B0706020204030204"/>
              </a:rPr>
              <a:t>blue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 Std Condensed" panose="020B0706020204030204"/>
              </a:rPr>
              <a:t>.</a:t>
            </a:r>
          </a:p>
        </p:txBody>
      </p:sp>
      <p:sp>
        <p:nvSpPr>
          <p:cNvPr id="11" name="Rectangle 3"/>
          <p:cNvSpPr txBox="1">
            <a:spLocks/>
          </p:cNvSpPr>
          <p:nvPr/>
        </p:nvSpPr>
        <p:spPr bwMode="auto">
          <a:xfrm>
            <a:off x="605580" y="2272730"/>
            <a:ext cx="5725460" cy="31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1" tIns="45666" rIns="91331" bIns="45666" numCol="1" anchor="t" anchorCtr="0" compatLnSpc="1">
            <a:prstTxWarp prst="textNoShape">
              <a:avLst/>
            </a:prstTxWarp>
          </a:bodyPr>
          <a:lstStyle/>
          <a:p>
            <a:pPr marL="233363" marR="0" lvl="0" indent="-233363" algn="l" defTabSz="4572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 Std Condensed" panose="020B0706020204030204"/>
                <a:sym typeface="Arial"/>
              </a:rPr>
              <a:t>Check mark</a:t>
            </a:r>
          </a:p>
          <a:p>
            <a:pPr marL="233363" marR="0" lvl="0" indent="-233363" algn="l" defTabSz="4572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 Std Condensed" panose="020B0706020204030204"/>
              </a:rPr>
              <a:t>Click on square shape, half-way down. </a:t>
            </a:r>
            <a:b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 Std Condensed" panose="020B0706020204030204"/>
              </a:rPr>
            </a:b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utura Std Condensed" panose="020B0706020204030204"/>
            </a:endParaRPr>
          </a:p>
          <a:p>
            <a:pPr marL="233363" marR="0" lvl="0" indent="-233363" algn="l" defTabSz="4572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 Std Condensed" panose="020B0706020204030204"/>
                <a:sym typeface="Arial"/>
              </a:rPr>
              <a:t>Use the drop-down menu and </a:t>
            </a:r>
            <a:b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 Std Condensed" panose="020B0706020204030204"/>
                <a:sym typeface="Arial"/>
              </a:rPr>
            </a:b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 Std Condensed" panose="020B0706020204030204"/>
                <a:sym typeface="Arial"/>
              </a:rPr>
              <a:t>choose the check mark.</a:t>
            </a:r>
            <a:b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 Std Condensed" panose="020B0706020204030204"/>
                <a:sym typeface="Arial"/>
              </a:rPr>
            </a:b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utura Std Condensed" panose="020B0706020204030204"/>
              <a:sym typeface="Arial"/>
            </a:endParaRPr>
          </a:p>
          <a:p>
            <a:pPr marL="233363" marR="0" lvl="0" indent="-233363" algn="l" defTabSz="4572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 Std Condensed" panose="020B0706020204030204"/>
                <a:sym typeface="Arial"/>
              </a:rPr>
              <a:t>Click on slide to indicate choice.</a:t>
            </a:r>
            <a:b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 Std Condensed" panose="020B0706020204030204"/>
                <a:sym typeface="Arial"/>
              </a:rPr>
            </a:b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utura Std Condensed" panose="020B0706020204030204"/>
              <a:sym typeface="Arial"/>
            </a:endParaRPr>
          </a:p>
          <a:p>
            <a:pPr marL="233363" marR="0" lvl="0" indent="-233363" algn="l" defTabSz="4572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utura Std Condensed" panose="020B0706020204030204"/>
              <a:sym typeface="Arial"/>
            </a:endParaRPr>
          </a:p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 Std Condensed" panose="020B0706020204030204"/>
                <a:sym typeface="Arial"/>
              </a:rPr>
            </a:b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utura Std Condensed" panose="020B0706020204030204"/>
              <a:sym typeface="Arial"/>
            </a:endParaRPr>
          </a:p>
          <a:p>
            <a:pPr marL="342502" marR="0" lvl="0" indent="-342502" algn="l" defTabSz="4572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utura Std Condensed" panose="020B0706020204030204"/>
              <a:sym typeface="Arial"/>
            </a:endParaRPr>
          </a:p>
          <a:p>
            <a:pPr marL="342502" marR="0" lvl="0" indent="-342502" algn="l" defTabSz="4572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utura Std Condensed" panose="020B0706020204030204"/>
              <a:sym typeface="Arial"/>
            </a:endParaRPr>
          </a:p>
        </p:txBody>
      </p:sp>
      <p:sp>
        <p:nvSpPr>
          <p:cNvPr id="13" name="Arrow: Right 12"/>
          <p:cNvSpPr/>
          <p:nvPr/>
        </p:nvSpPr>
        <p:spPr>
          <a:xfrm>
            <a:off x="5644662" y="4000500"/>
            <a:ext cx="852853" cy="2813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4664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many years have you worked in libraries?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E98FC09-D517-405E-95E8-934429D234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8339190"/>
              </p:ext>
            </p:extLst>
          </p:nvPr>
        </p:nvGraphicFramePr>
        <p:xfrm>
          <a:off x="542589" y="1879414"/>
          <a:ext cx="7886700" cy="3748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36FEEADF-64FF-46A3-A5CC-2A40DB3358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714" y="78876"/>
            <a:ext cx="9106286" cy="677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63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9738</TotalTime>
  <Words>1176</Words>
  <Application>Microsoft Office PowerPoint</Application>
  <PresentationFormat>On-screen Show (4:3)</PresentationFormat>
  <Paragraphs>151</Paragraphs>
  <Slides>24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ＭＳ Ｐゴシック</vt:lpstr>
      <vt:lpstr>Arial</vt:lpstr>
      <vt:lpstr>Calibri</vt:lpstr>
      <vt:lpstr>Futura Std Condensed</vt:lpstr>
      <vt:lpstr>Wingdings</vt:lpstr>
      <vt:lpstr>Office Theme</vt:lpstr>
      <vt:lpstr>2_Office Theme</vt:lpstr>
      <vt:lpstr>Before we begin…</vt:lpstr>
      <vt:lpstr>PowerPoint Presentation</vt:lpstr>
      <vt:lpstr>Today’s program brought to you by</vt:lpstr>
      <vt:lpstr>Your facilitators today</vt:lpstr>
      <vt:lpstr>IFLA’s GLOBAL VISION</vt:lpstr>
      <vt:lpstr>Global Vision Discussion Values</vt:lpstr>
      <vt:lpstr>Small and Rural libraries in the Global Vision</vt:lpstr>
      <vt:lpstr>Annotation Tools</vt:lpstr>
      <vt:lpstr>How many years have you worked in libraries?</vt:lpstr>
      <vt:lpstr>The Global Vision Conversation</vt:lpstr>
      <vt:lpstr>Libraries in 2022 – Your Vision</vt:lpstr>
      <vt:lpstr>Libraries in 2022– Your Vision</vt:lpstr>
      <vt:lpstr>A vision on libraries</vt:lpstr>
      <vt:lpstr>PowerPoint Presentation</vt:lpstr>
      <vt:lpstr>PowerPoint Presentation</vt:lpstr>
      <vt:lpstr>PowerPoint Presentation</vt:lpstr>
      <vt:lpstr>PowerPoint Presentation</vt:lpstr>
      <vt:lpstr>A united library field</vt:lpstr>
      <vt:lpstr>PowerPoint Presentation</vt:lpstr>
      <vt:lpstr>PowerPoint Presentation</vt:lpstr>
      <vt:lpstr>Wrap up and cool down</vt:lpstr>
      <vt:lpstr>Next Steps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Evgeni Hristov</dc:creator>
  <cp:lastModifiedBy>Peterson,Jennifer</cp:lastModifiedBy>
  <cp:revision>86</cp:revision>
  <dcterms:created xsi:type="dcterms:W3CDTF">2017-03-21T14:35:25Z</dcterms:created>
  <dcterms:modified xsi:type="dcterms:W3CDTF">2017-08-24T22:53:43Z</dcterms:modified>
</cp:coreProperties>
</file>