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06" autoAdjust="0"/>
  </p:normalViewPr>
  <p:slideViewPr>
    <p:cSldViewPr>
      <p:cViewPr>
        <p:scale>
          <a:sx n="100" d="100"/>
          <a:sy n="100" d="100"/>
        </p:scale>
        <p:origin x="-1152" y="283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ofschire_l\AppData\Local\Temp\LRS-org_co_public_library_stats_2015-07-19_1102.csv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'LRS-org_co_public_library_stats'!$Q$10</c:f>
              <c:strCache>
                <c:ptCount val="1"/>
                <c:pt idx="0">
                  <c:v>2004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'LRS-org_co_public_library_stats'!$P$11:$P$14</c:f>
              <c:strCache>
                <c:ptCount val="4"/>
                <c:pt idx="0">
                  <c:v>Children</c:v>
                </c:pt>
                <c:pt idx="1">
                  <c:v>Teen</c:v>
                </c:pt>
                <c:pt idx="2">
                  <c:v>Adult</c:v>
                </c:pt>
                <c:pt idx="3">
                  <c:v>Total</c:v>
                </c:pt>
              </c:strCache>
            </c:strRef>
          </c:cat>
          <c:val>
            <c:numRef>
              <c:f>'LRS-org_co_public_library_stats'!$Q$11:$Q$14</c:f>
              <c:numCache>
                <c:formatCode>General</c:formatCode>
                <c:ptCount val="4"/>
                <c:pt idx="0" formatCode="#,##0">
                  <c:v>8309</c:v>
                </c:pt>
                <c:pt idx="1">
                  <c:v>800</c:v>
                </c:pt>
                <c:pt idx="2">
                  <c:v>1200</c:v>
                </c:pt>
                <c:pt idx="3" formatCode="#,##0">
                  <c:v>10309</c:v>
                </c:pt>
              </c:numCache>
            </c:numRef>
          </c:val>
        </c:ser>
        <c:ser>
          <c:idx val="1"/>
          <c:order val="1"/>
          <c:tx>
            <c:strRef>
              <c:f>'LRS-org_co_public_library_stats'!$R$10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'LRS-org_co_public_library_stats'!$P$11:$P$14</c:f>
              <c:strCache>
                <c:ptCount val="4"/>
                <c:pt idx="0">
                  <c:v>Children</c:v>
                </c:pt>
                <c:pt idx="1">
                  <c:v>Teen</c:v>
                </c:pt>
                <c:pt idx="2">
                  <c:v>Adult</c:v>
                </c:pt>
                <c:pt idx="3">
                  <c:v>Total</c:v>
                </c:pt>
              </c:strCache>
            </c:strRef>
          </c:cat>
          <c:val>
            <c:numRef>
              <c:f>'LRS-org_co_public_library_stats'!$R$11:$R$14</c:f>
              <c:numCache>
                <c:formatCode>#,##0</c:formatCode>
                <c:ptCount val="4"/>
                <c:pt idx="0">
                  <c:v>16397</c:v>
                </c:pt>
                <c:pt idx="1">
                  <c:v>4106</c:v>
                </c:pt>
                <c:pt idx="2">
                  <c:v>8710</c:v>
                </c:pt>
                <c:pt idx="3">
                  <c:v>29213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5989504"/>
        <c:axId val="153904640"/>
      </c:barChart>
      <c:catAx>
        <c:axId val="135989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53904640"/>
        <c:crosses val="autoZero"/>
        <c:auto val="1"/>
        <c:lblAlgn val="ctr"/>
        <c:lblOffset val="100"/>
        <c:noMultiLvlLbl val="0"/>
      </c:catAx>
      <c:valAx>
        <c:axId val="153904640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13598950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41990658240088408"/>
          <c:y val="0.89595800524934388"/>
          <c:w val="0.16018683519823179"/>
          <c:h val="0.1040419947506561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>
          <a:latin typeface="Myriad Pro" pitchFamily="34" charset="0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5D0AC9-3AF2-44EB-A043-F272A6023DB7}" type="datetimeFigureOut">
              <a:rPr lang="en-US" smtClean="0"/>
              <a:t>7/19/2015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9F0430-C90D-48CD-A993-ED513B7C3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001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9F0430-C90D-48CD-A993-ED513B7C36E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745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09BC-BF64-4152-92EA-F7528C39EF17}" type="datetimeFigureOut">
              <a:rPr lang="en-US" smtClean="0"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D34FD-B11E-44D7-A415-27CD4697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102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09BC-BF64-4152-92EA-F7528C39EF17}" type="datetimeFigureOut">
              <a:rPr lang="en-US" smtClean="0"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D34FD-B11E-44D7-A415-27CD4697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46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09BC-BF64-4152-92EA-F7528C39EF17}" type="datetimeFigureOut">
              <a:rPr lang="en-US" smtClean="0"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D34FD-B11E-44D7-A415-27CD4697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781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09BC-BF64-4152-92EA-F7528C39EF17}" type="datetimeFigureOut">
              <a:rPr lang="en-US" smtClean="0"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D34FD-B11E-44D7-A415-27CD4697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624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09BC-BF64-4152-92EA-F7528C39EF17}" type="datetimeFigureOut">
              <a:rPr lang="en-US" smtClean="0"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D34FD-B11E-44D7-A415-27CD4697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776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09BC-BF64-4152-92EA-F7528C39EF17}" type="datetimeFigureOut">
              <a:rPr lang="en-US" smtClean="0"/>
              <a:t>7/19/2015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D34FD-B11E-44D7-A415-27CD4697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870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09BC-BF64-4152-92EA-F7528C39EF17}" type="datetimeFigureOut">
              <a:rPr lang="en-US" smtClean="0"/>
              <a:t>7/19/2015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D34FD-B11E-44D7-A415-27CD4697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31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09BC-BF64-4152-92EA-F7528C39EF17}" type="datetimeFigureOut">
              <a:rPr lang="en-US" smtClean="0"/>
              <a:t>7/19/2015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D34FD-B11E-44D7-A415-27CD4697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42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09BC-BF64-4152-92EA-F7528C39EF17}" type="datetimeFigureOut">
              <a:rPr lang="en-US" smtClean="0"/>
              <a:t>7/19/2015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D34FD-B11E-44D7-A415-27CD4697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426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09BC-BF64-4152-92EA-F7528C39EF17}" type="datetimeFigureOut">
              <a:rPr lang="en-US" smtClean="0"/>
              <a:t>7/19/2015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D34FD-B11E-44D7-A415-27CD4697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124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09BC-BF64-4152-92EA-F7528C39EF17}" type="datetimeFigureOut">
              <a:rPr lang="en-US" smtClean="0"/>
              <a:t>7/19/2015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D34FD-B11E-44D7-A415-27CD4697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074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609BC-BF64-4152-92EA-F7528C39EF17}" type="datetimeFigureOut">
              <a:rPr lang="en-US" smtClean="0"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D34FD-B11E-44D7-A415-27CD4697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797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4825" y="381000"/>
            <a:ext cx="5791200" cy="83099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2014 By the Numbers: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Stony Brook Public Library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4825" y="1828800"/>
            <a:ext cx="5791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69,000 visits </a:t>
            </a:r>
          </a:p>
          <a:p>
            <a:r>
              <a:rPr lang="en-US" sz="1200" dirty="0" smtClean="0"/>
              <a:t>2 visits per capita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4038600" y="1959918"/>
            <a:ext cx="1937558" cy="88454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ight Arrow 10"/>
          <p:cNvSpPr/>
          <p:nvPr/>
        </p:nvSpPr>
        <p:spPr>
          <a:xfrm rot="16200000">
            <a:off x="4047491" y="2146130"/>
            <a:ext cx="536817" cy="381000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4460785" y="1981200"/>
            <a:ext cx="92204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7%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249483" y="2079024"/>
            <a:ext cx="7266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since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2013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6726" y="1219200"/>
            <a:ext cx="57912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Lorem ipsum dolor sit </a:t>
            </a:r>
            <a:r>
              <a:rPr lang="en-US" sz="1100" dirty="0" err="1"/>
              <a:t>amet</a:t>
            </a:r>
            <a:r>
              <a:rPr lang="en-US" sz="1100" dirty="0"/>
              <a:t>, </a:t>
            </a:r>
            <a:r>
              <a:rPr lang="en-US" sz="1100" dirty="0" err="1"/>
              <a:t>consectetur</a:t>
            </a:r>
            <a:r>
              <a:rPr lang="en-US" sz="1100" dirty="0"/>
              <a:t> </a:t>
            </a:r>
            <a:r>
              <a:rPr lang="en-US" sz="1100" dirty="0" err="1"/>
              <a:t>adipiscing</a:t>
            </a:r>
            <a:r>
              <a:rPr lang="en-US" sz="1100" dirty="0"/>
              <a:t> </a:t>
            </a:r>
            <a:r>
              <a:rPr lang="en-US" sz="1100" dirty="0" err="1"/>
              <a:t>elit</a:t>
            </a:r>
            <a:r>
              <a:rPr lang="en-US" sz="1100" dirty="0"/>
              <a:t>. </a:t>
            </a:r>
            <a:r>
              <a:rPr lang="en-US" sz="1100" dirty="0" err="1"/>
              <a:t>Nullam</a:t>
            </a:r>
            <a:r>
              <a:rPr lang="en-US" sz="1100" dirty="0"/>
              <a:t> libero </a:t>
            </a:r>
            <a:r>
              <a:rPr lang="en-US" sz="1100" dirty="0" err="1"/>
              <a:t>enim</a:t>
            </a:r>
            <a:r>
              <a:rPr lang="en-US" sz="1100" dirty="0"/>
              <a:t>, </a:t>
            </a:r>
            <a:r>
              <a:rPr lang="en-US" sz="1100" dirty="0" err="1"/>
              <a:t>vestibulum</a:t>
            </a:r>
            <a:r>
              <a:rPr lang="en-US" sz="1100" dirty="0"/>
              <a:t> </a:t>
            </a:r>
            <a:r>
              <a:rPr lang="en-US" sz="1100" dirty="0" err="1"/>
              <a:t>nec</a:t>
            </a:r>
            <a:r>
              <a:rPr lang="en-US" sz="1100" dirty="0"/>
              <a:t> </a:t>
            </a:r>
            <a:r>
              <a:rPr lang="en-US" sz="1100" dirty="0" err="1"/>
              <a:t>fermentum</a:t>
            </a:r>
            <a:r>
              <a:rPr lang="en-US" sz="1100" dirty="0"/>
              <a:t> a, </a:t>
            </a:r>
            <a:r>
              <a:rPr lang="en-US" sz="1100" dirty="0" err="1"/>
              <a:t>sagittis</a:t>
            </a:r>
            <a:r>
              <a:rPr lang="en-US" sz="1100" dirty="0"/>
              <a:t> id ligula. </a:t>
            </a:r>
            <a:r>
              <a:rPr lang="en-US" sz="1100" dirty="0" err="1"/>
              <a:t>Mauris</a:t>
            </a:r>
            <a:r>
              <a:rPr lang="en-US" sz="1100" dirty="0"/>
              <a:t> </a:t>
            </a:r>
            <a:r>
              <a:rPr lang="en-US" sz="1100" dirty="0" err="1"/>
              <a:t>vulputate</a:t>
            </a:r>
            <a:r>
              <a:rPr lang="en-US" sz="1100" dirty="0"/>
              <a:t>, </a:t>
            </a:r>
            <a:r>
              <a:rPr lang="en-US" sz="1100" dirty="0" err="1"/>
              <a:t>neque</a:t>
            </a:r>
            <a:r>
              <a:rPr lang="en-US" sz="1100" dirty="0"/>
              <a:t> sit </a:t>
            </a:r>
            <a:r>
              <a:rPr lang="en-US" sz="1100" dirty="0" err="1"/>
              <a:t>amet</a:t>
            </a:r>
            <a:r>
              <a:rPr lang="en-US" sz="1100" dirty="0"/>
              <a:t> </a:t>
            </a:r>
            <a:r>
              <a:rPr lang="en-US" sz="1100" dirty="0" err="1"/>
              <a:t>venenatis</a:t>
            </a:r>
            <a:r>
              <a:rPr lang="en-US" sz="1100" dirty="0"/>
              <a:t> </a:t>
            </a:r>
            <a:r>
              <a:rPr lang="en-US" sz="1100" dirty="0" err="1"/>
              <a:t>blandit</a:t>
            </a:r>
            <a:r>
              <a:rPr lang="en-US" sz="1100" dirty="0"/>
              <a:t>, </a:t>
            </a:r>
            <a:r>
              <a:rPr lang="en-US" sz="1100" dirty="0" err="1"/>
              <a:t>justo</a:t>
            </a:r>
            <a:r>
              <a:rPr lang="en-US" sz="1100" dirty="0"/>
              <a:t> </a:t>
            </a:r>
            <a:r>
              <a:rPr lang="en-US" sz="1100" dirty="0" err="1"/>
              <a:t>urna</a:t>
            </a:r>
            <a:r>
              <a:rPr lang="en-US" sz="1100" dirty="0"/>
              <a:t> </a:t>
            </a:r>
            <a:r>
              <a:rPr lang="en-US" sz="1100" dirty="0" err="1"/>
              <a:t>condimentum</a:t>
            </a:r>
            <a:r>
              <a:rPr lang="en-US" sz="1100" dirty="0"/>
              <a:t> </a:t>
            </a:r>
            <a:r>
              <a:rPr lang="en-US" sz="1100" dirty="0" err="1"/>
              <a:t>sapien</a:t>
            </a:r>
            <a:r>
              <a:rPr lang="en-US" sz="1100" dirty="0"/>
              <a:t>, </a:t>
            </a:r>
            <a:r>
              <a:rPr lang="en-US" sz="1100" dirty="0" err="1"/>
              <a:t>quis</a:t>
            </a:r>
            <a:r>
              <a:rPr lang="en-US" sz="1100" dirty="0"/>
              <a:t> </a:t>
            </a:r>
            <a:r>
              <a:rPr lang="en-US" sz="1100" dirty="0" err="1"/>
              <a:t>egestas</a:t>
            </a:r>
            <a:r>
              <a:rPr lang="en-US" sz="1100" dirty="0"/>
              <a:t> magna quam ac </a:t>
            </a:r>
            <a:r>
              <a:rPr lang="en-US" sz="1100" dirty="0" err="1"/>
              <a:t>nulla</a:t>
            </a:r>
            <a:r>
              <a:rPr lang="en-US" sz="1100" dirty="0"/>
              <a:t>. 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3" name="laptop"/>
          <p:cNvSpPr>
            <a:spLocks noEditPoints="1" noChangeArrowheads="1"/>
          </p:cNvSpPr>
          <p:nvPr/>
        </p:nvSpPr>
        <p:spPr bwMode="auto">
          <a:xfrm>
            <a:off x="4101581" y="6966466"/>
            <a:ext cx="2295803" cy="1727894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69790" y="7434497"/>
            <a:ext cx="1273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public computer </a:t>
            </a:r>
          </a:p>
          <a:p>
            <a:pPr algn="ctr"/>
            <a:r>
              <a:rPr lang="en-US" sz="1200" dirty="0" smtClean="0"/>
              <a:t>sessions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04825" y="5334000"/>
            <a:ext cx="96532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  <a:latin typeface="Wingdings 2" panose="05020102010507070707" pitchFamily="18" charset="2"/>
              </a:rPr>
              <a:t>1</a:t>
            </a:r>
          </a:p>
          <a:p>
            <a:pPr algn="ctr"/>
            <a:r>
              <a:rPr lang="en-US" sz="2000" b="1" dirty="0">
                <a:solidFill>
                  <a:schemeClr val="accent1"/>
                </a:solidFill>
              </a:rPr>
              <a:t>99,113</a:t>
            </a:r>
          </a:p>
          <a:p>
            <a:pPr algn="ctr"/>
            <a:r>
              <a:rPr lang="en-US" sz="1200" dirty="0"/>
              <a:t>items </a:t>
            </a:r>
          </a:p>
          <a:p>
            <a:pPr algn="ctr"/>
            <a:r>
              <a:rPr lang="en-US" sz="1200" dirty="0" smtClean="0"/>
              <a:t>circulated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2938338" y="6211260"/>
            <a:ext cx="30378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www.stonybrooklibrary.org</a:t>
            </a:r>
          </a:p>
          <a:p>
            <a:pPr algn="ctr"/>
            <a:r>
              <a:rPr lang="en-US" sz="1200" dirty="0" smtClean="0"/>
              <a:t>109,520 website visits</a:t>
            </a:r>
          </a:p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629843" y="5381455"/>
            <a:ext cx="912498" cy="138499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?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</a:rPr>
              <a:t>72,982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</a:rPr>
              <a:t>r</a:t>
            </a:r>
            <a:r>
              <a:rPr lang="en-US" sz="1200" dirty="0" smtClean="0">
                <a:solidFill>
                  <a:schemeClr val="bg1"/>
                </a:solidFill>
              </a:rPr>
              <a:t>eference questions answered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609600" y="1905000"/>
            <a:ext cx="5648326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00074" y="2895600"/>
            <a:ext cx="5648326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799984" y="7147763"/>
            <a:ext cx="1013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233,844</a:t>
            </a:r>
            <a:endParaRPr lang="en-US" b="1" dirty="0"/>
          </a:p>
        </p:txBody>
      </p:sp>
      <p:graphicFrame>
        <p:nvGraphicFramePr>
          <p:cNvPr id="23" name="Chart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3996259"/>
              </p:ext>
            </p:extLst>
          </p:nvPr>
        </p:nvGraphicFramePr>
        <p:xfrm>
          <a:off x="504825" y="3200400"/>
          <a:ext cx="5791200" cy="213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609600" y="2972484"/>
            <a:ext cx="41751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Total program attendance almost </a:t>
            </a:r>
            <a:r>
              <a:rPr lang="en-US" b="1" dirty="0" smtClean="0">
                <a:solidFill>
                  <a:schemeClr val="accent1"/>
                </a:solidFill>
              </a:rPr>
              <a:t>tripled </a:t>
            </a:r>
          </a:p>
          <a:p>
            <a:r>
              <a:rPr lang="en-US" dirty="0" smtClean="0"/>
              <a:t>in the past decade: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504825" y="5334000"/>
            <a:ext cx="5648326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814444" y="4935379"/>
            <a:ext cx="130035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Program Attendance</a:t>
            </a:r>
            <a:endParaRPr lang="en-US" sz="1000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2669587" y="6172200"/>
            <a:ext cx="3483564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524000" y="5334000"/>
            <a:ext cx="0" cy="144655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Group 44"/>
          <p:cNvGrpSpPr/>
          <p:nvPr/>
        </p:nvGrpSpPr>
        <p:grpSpPr>
          <a:xfrm>
            <a:off x="2727529" y="7185041"/>
            <a:ext cx="1311071" cy="1275939"/>
            <a:chOff x="149557" y="7312788"/>
            <a:chExt cx="1311071" cy="1275939"/>
          </a:xfrm>
        </p:grpSpPr>
        <p:sp>
          <p:nvSpPr>
            <p:cNvPr id="34" name="Arc 33"/>
            <p:cNvSpPr/>
            <p:nvPr/>
          </p:nvSpPr>
          <p:spPr>
            <a:xfrm rot="19039028">
              <a:off x="149557" y="7312788"/>
              <a:ext cx="1311071" cy="1275939"/>
            </a:xfrm>
            <a:prstGeom prst="arc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ln w="5715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7" name="Oval 36"/>
            <p:cNvSpPr/>
            <p:nvPr/>
          </p:nvSpPr>
          <p:spPr>
            <a:xfrm>
              <a:off x="705786" y="7731107"/>
              <a:ext cx="198611" cy="19861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Arc 37"/>
            <p:cNvSpPr/>
            <p:nvPr/>
          </p:nvSpPr>
          <p:spPr>
            <a:xfrm rot="19039028">
              <a:off x="270534" y="7488948"/>
              <a:ext cx="1022884" cy="934307"/>
            </a:xfrm>
            <a:prstGeom prst="arc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ln w="5715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9" name="Arc 38"/>
            <p:cNvSpPr/>
            <p:nvPr/>
          </p:nvSpPr>
          <p:spPr>
            <a:xfrm rot="19039028">
              <a:off x="407196" y="7657080"/>
              <a:ext cx="732542" cy="647766"/>
            </a:xfrm>
            <a:prstGeom prst="arc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ln w="57150">
                  <a:solidFill>
                    <a:schemeClr val="tx1"/>
                  </a:solidFill>
                </a:ln>
              </a:endParaRP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1831701" y="7100987"/>
            <a:ext cx="111131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78,112 </a:t>
            </a:r>
          </a:p>
          <a:p>
            <a:pPr algn="ctr"/>
            <a:r>
              <a:rPr lang="en-US" sz="1200" dirty="0" smtClean="0"/>
              <a:t>wireless </a:t>
            </a:r>
          </a:p>
          <a:p>
            <a:pPr algn="ctr"/>
            <a:r>
              <a:rPr lang="en-US" sz="1200" dirty="0" smtClean="0"/>
              <a:t>access uses</a:t>
            </a:r>
            <a:endParaRPr lang="en-US" sz="1200" dirty="0"/>
          </a:p>
        </p:txBody>
      </p:sp>
      <p:cxnSp>
        <p:nvCxnSpPr>
          <p:cNvPr id="47" name="Straight Connector 46"/>
          <p:cNvCxnSpPr/>
          <p:nvPr/>
        </p:nvCxnSpPr>
        <p:spPr>
          <a:xfrm>
            <a:off x="504825" y="6780550"/>
            <a:ext cx="5648326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962400" y="6780570"/>
            <a:ext cx="0" cy="213483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305769" y="5451078"/>
            <a:ext cx="26123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accent1"/>
                </a:solidFill>
              </a:rPr>
              <a:t>16,941</a:t>
            </a:r>
            <a:r>
              <a:rPr lang="en-US" sz="1200" dirty="0" smtClean="0"/>
              <a:t>e-books borrowed</a:t>
            </a:r>
            <a:endParaRPr lang="en-US" sz="1200" dirty="0"/>
          </a:p>
        </p:txBody>
      </p:sp>
      <p:grpSp>
        <p:nvGrpSpPr>
          <p:cNvPr id="51" name="Group 50"/>
          <p:cNvGrpSpPr/>
          <p:nvPr/>
        </p:nvGrpSpPr>
        <p:grpSpPr>
          <a:xfrm>
            <a:off x="2730773" y="5385579"/>
            <a:ext cx="500684" cy="710659"/>
            <a:chOff x="685800" y="7042257"/>
            <a:chExt cx="685800" cy="972804"/>
          </a:xfrm>
        </p:grpSpPr>
        <p:sp>
          <p:nvSpPr>
            <p:cNvPr id="49" name="Rounded Rectangle 48"/>
            <p:cNvSpPr/>
            <p:nvPr/>
          </p:nvSpPr>
          <p:spPr>
            <a:xfrm>
              <a:off x="685800" y="7042257"/>
              <a:ext cx="685800" cy="97280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800100" y="7162802"/>
              <a:ext cx="457199" cy="67372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8" name="Straight Connector 57"/>
          <p:cNvCxnSpPr/>
          <p:nvPr/>
        </p:nvCxnSpPr>
        <p:spPr>
          <a:xfrm>
            <a:off x="2889138" y="5562600"/>
            <a:ext cx="17381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2889138" y="5638800"/>
            <a:ext cx="17381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2894204" y="5714962"/>
            <a:ext cx="17381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2889137" y="5791200"/>
            <a:ext cx="17381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894203" y="5867400"/>
            <a:ext cx="17381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2943015" y="5997753"/>
            <a:ext cx="76200" cy="762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2" name="Group 181"/>
          <p:cNvGrpSpPr/>
          <p:nvPr/>
        </p:nvGrpSpPr>
        <p:grpSpPr>
          <a:xfrm>
            <a:off x="468760" y="6891664"/>
            <a:ext cx="1087200" cy="1790876"/>
            <a:chOff x="1395026" y="5168097"/>
            <a:chExt cx="1319577" cy="2173657"/>
          </a:xfrm>
        </p:grpSpPr>
        <p:grpSp>
          <p:nvGrpSpPr>
            <p:cNvPr id="183" name="Group 182"/>
            <p:cNvGrpSpPr/>
            <p:nvPr/>
          </p:nvGrpSpPr>
          <p:grpSpPr>
            <a:xfrm>
              <a:off x="1395026" y="5168097"/>
              <a:ext cx="304800" cy="651680"/>
              <a:chOff x="939960" y="8024523"/>
              <a:chExt cx="304800" cy="651680"/>
            </a:xfrm>
          </p:grpSpPr>
          <p:sp>
            <p:nvSpPr>
              <p:cNvPr id="211" name="Snip Same Side Corner Rectangle 210"/>
              <p:cNvSpPr/>
              <p:nvPr/>
            </p:nvSpPr>
            <p:spPr>
              <a:xfrm>
                <a:off x="939960" y="8340352"/>
                <a:ext cx="304800" cy="335851"/>
              </a:xfrm>
              <a:prstGeom prst="snip2Same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" name="Oval 211"/>
              <p:cNvSpPr/>
              <p:nvPr/>
            </p:nvSpPr>
            <p:spPr>
              <a:xfrm>
                <a:off x="965328" y="8024523"/>
                <a:ext cx="254064" cy="254064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84" name="Group 183"/>
            <p:cNvGrpSpPr/>
            <p:nvPr/>
          </p:nvGrpSpPr>
          <p:grpSpPr>
            <a:xfrm>
              <a:off x="1731608" y="5168097"/>
              <a:ext cx="304800" cy="651680"/>
              <a:chOff x="939960" y="8024523"/>
              <a:chExt cx="304800" cy="651680"/>
            </a:xfrm>
          </p:grpSpPr>
          <p:sp>
            <p:nvSpPr>
              <p:cNvPr id="209" name="Snip Same Side Corner Rectangle 208"/>
              <p:cNvSpPr/>
              <p:nvPr/>
            </p:nvSpPr>
            <p:spPr>
              <a:xfrm>
                <a:off x="939960" y="8340352"/>
                <a:ext cx="304800" cy="335851"/>
              </a:xfrm>
              <a:prstGeom prst="snip2Same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0" name="Oval 209"/>
              <p:cNvSpPr/>
              <p:nvPr/>
            </p:nvSpPr>
            <p:spPr>
              <a:xfrm>
                <a:off x="965328" y="8024523"/>
                <a:ext cx="254064" cy="254064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85" name="Group 184"/>
            <p:cNvGrpSpPr/>
            <p:nvPr/>
          </p:nvGrpSpPr>
          <p:grpSpPr>
            <a:xfrm>
              <a:off x="2061872" y="5168097"/>
              <a:ext cx="304800" cy="651680"/>
              <a:chOff x="939960" y="8024523"/>
              <a:chExt cx="304800" cy="651680"/>
            </a:xfrm>
          </p:grpSpPr>
          <p:sp>
            <p:nvSpPr>
              <p:cNvPr id="207" name="Snip Same Side Corner Rectangle 206"/>
              <p:cNvSpPr/>
              <p:nvPr/>
            </p:nvSpPr>
            <p:spPr>
              <a:xfrm>
                <a:off x="939960" y="8340352"/>
                <a:ext cx="304800" cy="335851"/>
              </a:xfrm>
              <a:prstGeom prst="snip2Same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8" name="Oval 207"/>
              <p:cNvSpPr/>
              <p:nvPr/>
            </p:nvSpPr>
            <p:spPr>
              <a:xfrm>
                <a:off x="965328" y="8024523"/>
                <a:ext cx="254064" cy="254064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86" name="Group 185"/>
            <p:cNvGrpSpPr/>
            <p:nvPr/>
          </p:nvGrpSpPr>
          <p:grpSpPr>
            <a:xfrm>
              <a:off x="2395247" y="5168097"/>
              <a:ext cx="304800" cy="651680"/>
              <a:chOff x="939960" y="8024523"/>
              <a:chExt cx="304800" cy="651680"/>
            </a:xfrm>
          </p:grpSpPr>
          <p:sp>
            <p:nvSpPr>
              <p:cNvPr id="205" name="Snip Same Side Corner Rectangle 204"/>
              <p:cNvSpPr/>
              <p:nvPr/>
            </p:nvSpPr>
            <p:spPr>
              <a:xfrm>
                <a:off x="939960" y="8340352"/>
                <a:ext cx="304800" cy="335851"/>
              </a:xfrm>
              <a:prstGeom prst="snip2Same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6" name="Oval 205"/>
              <p:cNvSpPr/>
              <p:nvPr/>
            </p:nvSpPr>
            <p:spPr>
              <a:xfrm>
                <a:off x="965328" y="8024523"/>
                <a:ext cx="254064" cy="254064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87" name="Group 186"/>
            <p:cNvGrpSpPr/>
            <p:nvPr/>
          </p:nvGrpSpPr>
          <p:grpSpPr>
            <a:xfrm>
              <a:off x="1425928" y="6690074"/>
              <a:ext cx="304800" cy="651680"/>
              <a:chOff x="939960" y="8024523"/>
              <a:chExt cx="304800" cy="651680"/>
            </a:xfrm>
          </p:grpSpPr>
          <p:sp>
            <p:nvSpPr>
              <p:cNvPr id="203" name="Snip Same Side Corner Rectangle 202"/>
              <p:cNvSpPr/>
              <p:nvPr/>
            </p:nvSpPr>
            <p:spPr>
              <a:xfrm>
                <a:off x="939960" y="8340352"/>
                <a:ext cx="304800" cy="335851"/>
              </a:xfrm>
              <a:prstGeom prst="snip2Same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4" name="Oval 203"/>
              <p:cNvSpPr/>
              <p:nvPr/>
            </p:nvSpPr>
            <p:spPr>
              <a:xfrm>
                <a:off x="965328" y="8024523"/>
                <a:ext cx="254064" cy="254064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88" name="Group 187"/>
            <p:cNvGrpSpPr/>
            <p:nvPr/>
          </p:nvGrpSpPr>
          <p:grpSpPr>
            <a:xfrm>
              <a:off x="1762510" y="6690074"/>
              <a:ext cx="304800" cy="651680"/>
              <a:chOff x="939960" y="8024523"/>
              <a:chExt cx="304800" cy="651680"/>
            </a:xfrm>
          </p:grpSpPr>
          <p:sp>
            <p:nvSpPr>
              <p:cNvPr id="201" name="Snip Same Side Corner Rectangle 200"/>
              <p:cNvSpPr/>
              <p:nvPr/>
            </p:nvSpPr>
            <p:spPr>
              <a:xfrm>
                <a:off x="939960" y="8340352"/>
                <a:ext cx="304800" cy="335851"/>
              </a:xfrm>
              <a:prstGeom prst="snip2Same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2" name="Oval 201"/>
              <p:cNvSpPr/>
              <p:nvPr/>
            </p:nvSpPr>
            <p:spPr>
              <a:xfrm>
                <a:off x="965328" y="8024523"/>
                <a:ext cx="254064" cy="254064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89" name="Group 188"/>
            <p:cNvGrpSpPr/>
            <p:nvPr/>
          </p:nvGrpSpPr>
          <p:grpSpPr>
            <a:xfrm>
              <a:off x="1420394" y="5928074"/>
              <a:ext cx="304800" cy="651680"/>
              <a:chOff x="939960" y="8024523"/>
              <a:chExt cx="304800" cy="651680"/>
            </a:xfrm>
          </p:grpSpPr>
          <p:sp>
            <p:nvSpPr>
              <p:cNvPr id="199" name="Snip Same Side Corner Rectangle 198"/>
              <p:cNvSpPr/>
              <p:nvPr/>
            </p:nvSpPr>
            <p:spPr>
              <a:xfrm>
                <a:off x="939960" y="8340352"/>
                <a:ext cx="304800" cy="335851"/>
              </a:xfrm>
              <a:prstGeom prst="snip2Same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0" name="Oval 199"/>
              <p:cNvSpPr/>
              <p:nvPr/>
            </p:nvSpPr>
            <p:spPr>
              <a:xfrm>
                <a:off x="965328" y="8024523"/>
                <a:ext cx="254064" cy="254064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90" name="Group 189"/>
            <p:cNvGrpSpPr/>
            <p:nvPr/>
          </p:nvGrpSpPr>
          <p:grpSpPr>
            <a:xfrm>
              <a:off x="1756976" y="5927207"/>
              <a:ext cx="304800" cy="651680"/>
              <a:chOff x="939960" y="8024523"/>
              <a:chExt cx="304800" cy="651680"/>
            </a:xfrm>
          </p:grpSpPr>
          <p:sp>
            <p:nvSpPr>
              <p:cNvPr id="197" name="Snip Same Side Corner Rectangle 196"/>
              <p:cNvSpPr/>
              <p:nvPr/>
            </p:nvSpPr>
            <p:spPr>
              <a:xfrm>
                <a:off x="939960" y="8340352"/>
                <a:ext cx="304800" cy="335851"/>
              </a:xfrm>
              <a:prstGeom prst="snip2Same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8" name="Oval 197"/>
              <p:cNvSpPr/>
              <p:nvPr/>
            </p:nvSpPr>
            <p:spPr>
              <a:xfrm>
                <a:off x="965328" y="8024523"/>
                <a:ext cx="254064" cy="254064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91" name="Group 190"/>
            <p:cNvGrpSpPr/>
            <p:nvPr/>
          </p:nvGrpSpPr>
          <p:grpSpPr>
            <a:xfrm>
              <a:off x="2090447" y="5928074"/>
              <a:ext cx="304800" cy="651680"/>
              <a:chOff x="939960" y="8024523"/>
              <a:chExt cx="304800" cy="651680"/>
            </a:xfrm>
          </p:grpSpPr>
          <p:sp>
            <p:nvSpPr>
              <p:cNvPr id="195" name="Snip Same Side Corner Rectangle 194"/>
              <p:cNvSpPr/>
              <p:nvPr/>
            </p:nvSpPr>
            <p:spPr>
              <a:xfrm>
                <a:off x="939960" y="8340352"/>
                <a:ext cx="304800" cy="335851"/>
              </a:xfrm>
              <a:prstGeom prst="snip2Same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6" name="Oval 195"/>
              <p:cNvSpPr/>
              <p:nvPr/>
            </p:nvSpPr>
            <p:spPr>
              <a:xfrm>
                <a:off x="965328" y="8024523"/>
                <a:ext cx="254064" cy="254064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92" name="Group 191"/>
            <p:cNvGrpSpPr/>
            <p:nvPr/>
          </p:nvGrpSpPr>
          <p:grpSpPr>
            <a:xfrm>
              <a:off x="2409803" y="5928074"/>
              <a:ext cx="304800" cy="651680"/>
              <a:chOff x="939960" y="8024523"/>
              <a:chExt cx="304800" cy="651680"/>
            </a:xfrm>
          </p:grpSpPr>
          <p:sp>
            <p:nvSpPr>
              <p:cNvPr id="193" name="Snip Same Side Corner Rectangle 192"/>
              <p:cNvSpPr/>
              <p:nvPr/>
            </p:nvSpPr>
            <p:spPr>
              <a:xfrm>
                <a:off x="939960" y="8340352"/>
                <a:ext cx="304800" cy="335851"/>
              </a:xfrm>
              <a:prstGeom prst="snip2Same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4" name="Oval 193"/>
              <p:cNvSpPr/>
              <p:nvPr/>
            </p:nvSpPr>
            <p:spPr>
              <a:xfrm>
                <a:off x="965328" y="8024523"/>
                <a:ext cx="254064" cy="254064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035" name="Rectangle 1034"/>
          <p:cNvSpPr/>
          <p:nvPr/>
        </p:nvSpPr>
        <p:spPr>
          <a:xfrm>
            <a:off x="914400" y="8145621"/>
            <a:ext cx="367779" cy="5487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9" name="TextBox 1028"/>
          <p:cNvSpPr txBox="1"/>
          <p:nvPr/>
        </p:nvSpPr>
        <p:spPr>
          <a:xfrm>
            <a:off x="1098289" y="8176594"/>
            <a:ext cx="279285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952 </a:t>
            </a:r>
            <a:r>
              <a:rPr lang="en-US" sz="1200" dirty="0" smtClean="0"/>
              <a:t>seniors completed a computer skills  basics class series. </a:t>
            </a:r>
            <a:endParaRPr lang="en-US" sz="1200" dirty="0"/>
          </a:p>
        </p:txBody>
      </p:sp>
      <p:cxnSp>
        <p:nvCxnSpPr>
          <p:cNvPr id="214" name="Straight Connector 213"/>
          <p:cNvCxnSpPr/>
          <p:nvPr/>
        </p:nvCxnSpPr>
        <p:spPr>
          <a:xfrm>
            <a:off x="1905000" y="8054014"/>
            <a:ext cx="2067696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/>
          <p:cNvCxnSpPr/>
          <p:nvPr/>
        </p:nvCxnSpPr>
        <p:spPr>
          <a:xfrm>
            <a:off x="1905000" y="6804757"/>
            <a:ext cx="0" cy="125948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2667276" y="5334000"/>
            <a:ext cx="0" cy="144655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955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RIPL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1223</TotalTime>
  <Words>109</Words>
  <Application>Microsoft Office PowerPoint</Application>
  <PresentationFormat>Letter Paper (8.5x11 in)</PresentationFormat>
  <Paragraphs>29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CDE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Hofschire, Linda</dc:creator>
  <cp:lastModifiedBy>Hofschire, Linda</cp:lastModifiedBy>
  <cp:revision>32</cp:revision>
  <dcterms:created xsi:type="dcterms:W3CDTF">2015-07-04T21:16:43Z</dcterms:created>
  <dcterms:modified xsi:type="dcterms:W3CDTF">2015-07-20T02:49:27Z</dcterms:modified>
</cp:coreProperties>
</file>