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70" r:id="rId2"/>
    <p:sldId id="271" r:id="rId3"/>
    <p:sldId id="272" r:id="rId4"/>
    <p:sldId id="273"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3" r:id="rId21"/>
    <p:sldId id="292" r:id="rId22"/>
    <p:sldId id="290" r:id="rId23"/>
    <p:sldId id="291" r:id="rId24"/>
    <p:sldId id="305" r:id="rId25"/>
    <p:sldId id="306" r:id="rId26"/>
    <p:sldId id="309" r:id="rId27"/>
    <p:sldId id="295" r:id="rId28"/>
    <p:sldId id="301" r:id="rId29"/>
    <p:sldId id="302" r:id="rId30"/>
    <p:sldId id="303" r:id="rId31"/>
    <p:sldId id="304" r:id="rId32"/>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9F0"/>
    <a:srgbClr val="02307C"/>
    <a:srgbClr val="0347B5"/>
    <a:srgbClr val="0350D1"/>
    <a:srgbClr val="00117E"/>
    <a:srgbClr val="0000CC"/>
    <a:srgbClr val="4343FF"/>
    <a:srgbClr val="E5F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203" autoAdjust="0"/>
    <p:restoredTop sz="82022" autoAdjust="0"/>
  </p:normalViewPr>
  <p:slideViewPr>
    <p:cSldViewPr snapToGrid="0">
      <p:cViewPr varScale="1">
        <p:scale>
          <a:sx n="73" d="100"/>
          <a:sy n="73" d="100"/>
        </p:scale>
        <p:origin x="118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01" d="100"/>
          <a:sy n="101" d="100"/>
        </p:scale>
        <p:origin x="-358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F3CBCCAA-81AE-4730-9A76-0855254A9C78}" type="datetime1">
              <a:rPr lang="en-US" altLang="en-US"/>
              <a:pPr>
                <a:defRPr/>
              </a:pPr>
              <a:t>10/21/2015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26A43F2-F71F-4E6E-BA6D-432C9911DAF4}" type="slidenum">
              <a:rPr lang="en-US" altLang="en-US"/>
              <a:pPr>
                <a:defRPr/>
              </a:pPr>
              <a:t>‹#›</a:t>
            </a:fld>
            <a:endParaRPr lang="en-US" altLang="en-US"/>
          </a:p>
        </p:txBody>
      </p:sp>
    </p:spTree>
    <p:extLst>
      <p:ext uri="{BB962C8B-B14F-4D97-AF65-F5344CB8AC3E}">
        <p14:creationId xmlns:p14="http://schemas.microsoft.com/office/powerpoint/2010/main" val="359920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GB"/>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D651AF-0FA5-47B7-8974-B06F77F72E69}" type="slidenum">
              <a:rPr lang="en-GB" altLang="en-US"/>
              <a:pPr>
                <a:defRPr/>
              </a:pPr>
              <a:t>‹#›</a:t>
            </a:fld>
            <a:endParaRPr lang="en-GB" altLang="en-US"/>
          </a:p>
        </p:txBody>
      </p:sp>
    </p:spTree>
    <p:extLst>
      <p:ext uri="{BB962C8B-B14F-4D97-AF65-F5344CB8AC3E}">
        <p14:creationId xmlns:p14="http://schemas.microsoft.com/office/powerpoint/2010/main" val="24333773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651AF-0FA5-47B7-8974-B06F77F72E69}" type="slidenum">
              <a:rPr lang="en-GB" altLang="en-US" smtClean="0"/>
              <a:pPr>
                <a:defRPr/>
              </a:pPr>
              <a:t>1</a:t>
            </a:fld>
            <a:endParaRPr lang="en-GB" altLang="en-US"/>
          </a:p>
        </p:txBody>
      </p:sp>
    </p:spTree>
    <p:extLst>
      <p:ext uri="{BB962C8B-B14F-4D97-AF65-F5344CB8AC3E}">
        <p14:creationId xmlns:p14="http://schemas.microsoft.com/office/powerpoint/2010/main" val="31445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10</a:t>
            </a:fld>
            <a:endParaRPr lang="en-US"/>
          </a:p>
        </p:txBody>
      </p:sp>
    </p:spTree>
    <p:extLst>
      <p:ext uri="{BB962C8B-B14F-4D97-AF65-F5344CB8AC3E}">
        <p14:creationId xmlns:p14="http://schemas.microsoft.com/office/powerpoint/2010/main" val="4245316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760E8-541B-4B0B-872F-B3497E6A4E79}" type="slidenum">
              <a:rPr lang="en-US" smtClean="0"/>
              <a:pPr/>
              <a:t>11</a:t>
            </a:fld>
            <a:endParaRPr lang="en-US"/>
          </a:p>
        </p:txBody>
      </p:sp>
    </p:spTree>
    <p:extLst>
      <p:ext uri="{BB962C8B-B14F-4D97-AF65-F5344CB8AC3E}">
        <p14:creationId xmlns:p14="http://schemas.microsoft.com/office/powerpoint/2010/main" val="1758963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8760E8-541B-4B0B-872F-B3497E6A4E79}" type="slidenum">
              <a:rPr lang="en-US" smtClean="0"/>
              <a:pPr/>
              <a:t>12</a:t>
            </a:fld>
            <a:endParaRPr lang="en-US"/>
          </a:p>
        </p:txBody>
      </p:sp>
    </p:spTree>
    <p:extLst>
      <p:ext uri="{BB962C8B-B14F-4D97-AF65-F5344CB8AC3E}">
        <p14:creationId xmlns:p14="http://schemas.microsoft.com/office/powerpoint/2010/main" val="2393538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13</a:t>
            </a:fld>
            <a:endParaRPr lang="en-US"/>
          </a:p>
        </p:txBody>
      </p:sp>
    </p:spTree>
    <p:extLst>
      <p:ext uri="{BB962C8B-B14F-4D97-AF65-F5344CB8AC3E}">
        <p14:creationId xmlns:p14="http://schemas.microsoft.com/office/powerpoint/2010/main" val="2527906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063817-4123-485F-A4B2-6C98B2359530}" type="slidenum">
              <a:rPr lang="en-US" smtClean="0"/>
              <a:pPr/>
              <a:t>14</a:t>
            </a:fld>
            <a:endParaRPr lang="en-US"/>
          </a:p>
        </p:txBody>
      </p:sp>
    </p:spTree>
    <p:extLst>
      <p:ext uri="{BB962C8B-B14F-4D97-AF65-F5344CB8AC3E}">
        <p14:creationId xmlns:p14="http://schemas.microsoft.com/office/powerpoint/2010/main" val="89434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15</a:t>
            </a:fld>
            <a:endParaRPr lang="en-US"/>
          </a:p>
        </p:txBody>
      </p:sp>
    </p:spTree>
    <p:extLst>
      <p:ext uri="{BB962C8B-B14F-4D97-AF65-F5344CB8AC3E}">
        <p14:creationId xmlns:p14="http://schemas.microsoft.com/office/powerpoint/2010/main" val="248077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16</a:t>
            </a:fld>
            <a:endParaRPr lang="en-US"/>
          </a:p>
        </p:txBody>
      </p:sp>
    </p:spTree>
    <p:extLst>
      <p:ext uri="{BB962C8B-B14F-4D97-AF65-F5344CB8AC3E}">
        <p14:creationId xmlns:p14="http://schemas.microsoft.com/office/powerpoint/2010/main" val="228529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17</a:t>
            </a:fld>
            <a:endParaRPr lang="en-US"/>
          </a:p>
        </p:txBody>
      </p:sp>
    </p:spTree>
    <p:extLst>
      <p:ext uri="{BB962C8B-B14F-4D97-AF65-F5344CB8AC3E}">
        <p14:creationId xmlns:p14="http://schemas.microsoft.com/office/powerpoint/2010/main" val="424869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651AF-0FA5-47B7-8974-B06F77F72E69}" type="slidenum">
              <a:rPr lang="en-GB" altLang="en-US" smtClean="0"/>
              <a:pPr>
                <a:defRPr/>
              </a:pPr>
              <a:t>18</a:t>
            </a:fld>
            <a:endParaRPr lang="en-GB" altLang="en-US"/>
          </a:p>
        </p:txBody>
      </p:sp>
    </p:spTree>
    <p:extLst>
      <p:ext uri="{BB962C8B-B14F-4D97-AF65-F5344CB8AC3E}">
        <p14:creationId xmlns:p14="http://schemas.microsoft.com/office/powerpoint/2010/main" val="68786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19</a:t>
            </a:fld>
            <a:endParaRPr lang="en-US"/>
          </a:p>
        </p:txBody>
      </p:sp>
    </p:spTree>
    <p:extLst>
      <p:ext uri="{BB962C8B-B14F-4D97-AF65-F5344CB8AC3E}">
        <p14:creationId xmlns:p14="http://schemas.microsoft.com/office/powerpoint/2010/main" val="389572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a:t>
            </a:fld>
            <a:endParaRPr lang="en-US"/>
          </a:p>
        </p:txBody>
      </p:sp>
    </p:spTree>
    <p:extLst>
      <p:ext uri="{BB962C8B-B14F-4D97-AF65-F5344CB8AC3E}">
        <p14:creationId xmlns:p14="http://schemas.microsoft.com/office/powerpoint/2010/main" val="25896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20</a:t>
            </a:fld>
            <a:endParaRPr lang="en-US"/>
          </a:p>
        </p:txBody>
      </p:sp>
    </p:spTree>
    <p:extLst>
      <p:ext uri="{BB962C8B-B14F-4D97-AF65-F5344CB8AC3E}">
        <p14:creationId xmlns:p14="http://schemas.microsoft.com/office/powerpoint/2010/main" val="1600144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21</a:t>
            </a:fld>
            <a:endParaRPr lang="en-US"/>
          </a:p>
        </p:txBody>
      </p:sp>
    </p:spTree>
    <p:extLst>
      <p:ext uri="{BB962C8B-B14F-4D97-AF65-F5344CB8AC3E}">
        <p14:creationId xmlns:p14="http://schemas.microsoft.com/office/powerpoint/2010/main" val="153394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E8A2D-54ED-4780-979B-CDEE9063CB11}" type="slidenum">
              <a:rPr lang="en-US" altLang="en-US" smtClean="0"/>
              <a:pPr/>
              <a:t>22</a:t>
            </a:fld>
            <a:endParaRPr lang="en-US" altLang="en-US"/>
          </a:p>
        </p:txBody>
      </p:sp>
    </p:spTree>
    <p:extLst>
      <p:ext uri="{BB962C8B-B14F-4D97-AF65-F5344CB8AC3E}">
        <p14:creationId xmlns:p14="http://schemas.microsoft.com/office/powerpoint/2010/main" val="230945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23</a:t>
            </a:fld>
            <a:endParaRPr lang="en-US"/>
          </a:p>
        </p:txBody>
      </p:sp>
    </p:spTree>
    <p:extLst>
      <p:ext uri="{BB962C8B-B14F-4D97-AF65-F5344CB8AC3E}">
        <p14:creationId xmlns:p14="http://schemas.microsoft.com/office/powerpoint/2010/main" val="1739218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24</a:t>
            </a:fld>
            <a:endParaRPr lang="en-US"/>
          </a:p>
        </p:txBody>
      </p:sp>
    </p:spTree>
    <p:extLst>
      <p:ext uri="{BB962C8B-B14F-4D97-AF65-F5344CB8AC3E}">
        <p14:creationId xmlns:p14="http://schemas.microsoft.com/office/powerpoint/2010/main" val="2433766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25</a:t>
            </a:fld>
            <a:endParaRPr lang="en-US"/>
          </a:p>
        </p:txBody>
      </p:sp>
    </p:spTree>
    <p:extLst>
      <p:ext uri="{BB962C8B-B14F-4D97-AF65-F5344CB8AC3E}">
        <p14:creationId xmlns:p14="http://schemas.microsoft.com/office/powerpoint/2010/main" val="1059025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26</a:t>
            </a:fld>
            <a:endParaRPr lang="en-US"/>
          </a:p>
        </p:txBody>
      </p:sp>
    </p:spTree>
    <p:extLst>
      <p:ext uri="{BB962C8B-B14F-4D97-AF65-F5344CB8AC3E}">
        <p14:creationId xmlns:p14="http://schemas.microsoft.com/office/powerpoint/2010/main" val="2416968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27</a:t>
            </a:fld>
            <a:endParaRPr lang="en-US"/>
          </a:p>
        </p:txBody>
      </p:sp>
    </p:spTree>
    <p:extLst>
      <p:ext uri="{BB962C8B-B14F-4D97-AF65-F5344CB8AC3E}">
        <p14:creationId xmlns:p14="http://schemas.microsoft.com/office/powerpoint/2010/main" val="364248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28</a:t>
            </a:fld>
            <a:endParaRPr lang="en-US"/>
          </a:p>
        </p:txBody>
      </p:sp>
    </p:spTree>
    <p:extLst>
      <p:ext uri="{BB962C8B-B14F-4D97-AF65-F5344CB8AC3E}">
        <p14:creationId xmlns:p14="http://schemas.microsoft.com/office/powerpoint/2010/main" val="871532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D651AF-0FA5-47B7-8974-B06F77F72E69}" type="slidenum">
              <a:rPr lang="en-GB" altLang="en-US" smtClean="0"/>
              <a:pPr>
                <a:defRPr/>
              </a:pPr>
              <a:t>29</a:t>
            </a:fld>
            <a:endParaRPr lang="en-GB" altLang="en-US"/>
          </a:p>
        </p:txBody>
      </p:sp>
    </p:spTree>
    <p:extLst>
      <p:ext uri="{BB962C8B-B14F-4D97-AF65-F5344CB8AC3E}">
        <p14:creationId xmlns:p14="http://schemas.microsoft.com/office/powerpoint/2010/main" val="388878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3</a:t>
            </a:fld>
            <a:endParaRPr lang="en-US"/>
          </a:p>
        </p:txBody>
      </p:sp>
    </p:spTree>
    <p:extLst>
      <p:ext uri="{BB962C8B-B14F-4D97-AF65-F5344CB8AC3E}">
        <p14:creationId xmlns:p14="http://schemas.microsoft.com/office/powerpoint/2010/main" val="2019028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A86779-4E09-4A0D-BAF1-A5005BEC4FAC}" type="slidenum">
              <a:rPr lang="en-US" smtClean="0"/>
              <a:pPr/>
              <a:t>30</a:t>
            </a:fld>
            <a:endParaRPr lang="en-US"/>
          </a:p>
        </p:txBody>
      </p:sp>
    </p:spTree>
    <p:extLst>
      <p:ext uri="{BB962C8B-B14F-4D97-AF65-F5344CB8AC3E}">
        <p14:creationId xmlns:p14="http://schemas.microsoft.com/office/powerpoint/2010/main" val="3980928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38916" name="Header Placeholder 3"/>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defTabSz="745976">
              <a:defRPr>
                <a:solidFill>
                  <a:schemeClr val="tx1"/>
                </a:solidFill>
                <a:latin typeface="Century Gothic" pitchFamily="34" charset="0"/>
              </a:defRPr>
            </a:lvl1pPr>
            <a:lvl2pPr marL="742802" indent="-285692" defTabSz="745976">
              <a:defRPr>
                <a:solidFill>
                  <a:schemeClr val="tx1"/>
                </a:solidFill>
                <a:latin typeface="Century Gothic" pitchFamily="34" charset="0"/>
              </a:defRPr>
            </a:lvl2pPr>
            <a:lvl3pPr marL="1142772" indent="-228554" defTabSz="745976">
              <a:defRPr>
                <a:solidFill>
                  <a:schemeClr val="tx1"/>
                </a:solidFill>
                <a:latin typeface="Century Gothic" pitchFamily="34" charset="0"/>
              </a:defRPr>
            </a:lvl3pPr>
            <a:lvl4pPr marL="1599880" indent="-228554" defTabSz="745976">
              <a:defRPr>
                <a:solidFill>
                  <a:schemeClr val="tx1"/>
                </a:solidFill>
                <a:latin typeface="Century Gothic" pitchFamily="34" charset="0"/>
              </a:defRPr>
            </a:lvl4pPr>
            <a:lvl5pPr marL="2056990" indent="-228554" defTabSz="745976">
              <a:defRPr>
                <a:solidFill>
                  <a:schemeClr val="tx1"/>
                </a:solidFill>
                <a:latin typeface="Century Gothic" pitchFamily="34" charset="0"/>
              </a:defRPr>
            </a:lvl5pPr>
            <a:lvl6pPr marL="2514098" indent="-228554" defTabSz="745976" fontAlgn="base">
              <a:spcBef>
                <a:spcPct val="0"/>
              </a:spcBef>
              <a:spcAft>
                <a:spcPct val="0"/>
              </a:spcAft>
              <a:defRPr>
                <a:solidFill>
                  <a:schemeClr val="tx1"/>
                </a:solidFill>
                <a:latin typeface="Century Gothic" pitchFamily="34" charset="0"/>
              </a:defRPr>
            </a:lvl6pPr>
            <a:lvl7pPr marL="2971206" indent="-228554" defTabSz="745976" fontAlgn="base">
              <a:spcBef>
                <a:spcPct val="0"/>
              </a:spcBef>
              <a:spcAft>
                <a:spcPct val="0"/>
              </a:spcAft>
              <a:defRPr>
                <a:solidFill>
                  <a:schemeClr val="tx1"/>
                </a:solidFill>
                <a:latin typeface="Century Gothic" pitchFamily="34" charset="0"/>
              </a:defRPr>
            </a:lvl7pPr>
            <a:lvl8pPr marL="3428314" indent="-228554" defTabSz="745976" fontAlgn="base">
              <a:spcBef>
                <a:spcPct val="0"/>
              </a:spcBef>
              <a:spcAft>
                <a:spcPct val="0"/>
              </a:spcAft>
              <a:defRPr>
                <a:solidFill>
                  <a:schemeClr val="tx1"/>
                </a:solidFill>
                <a:latin typeface="Century Gothic" pitchFamily="34" charset="0"/>
              </a:defRPr>
            </a:lvl8pPr>
            <a:lvl9pPr marL="3885423" indent="-228554" defTabSz="745976"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endParaRPr lang="en-US" smtClean="0">
              <a:latin typeface="Calibri" pitchFamily="34" charset="0"/>
            </a:endParaRPr>
          </a:p>
        </p:txBody>
      </p:sp>
      <p:sp>
        <p:nvSpPr>
          <p:cNvPr id="38917" name="Date Placeholder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defTabSz="745976">
              <a:defRPr>
                <a:solidFill>
                  <a:schemeClr val="tx1"/>
                </a:solidFill>
                <a:latin typeface="Century Gothic" pitchFamily="34" charset="0"/>
              </a:defRPr>
            </a:lvl1pPr>
            <a:lvl2pPr marL="742802" indent="-285692" defTabSz="745976">
              <a:defRPr>
                <a:solidFill>
                  <a:schemeClr val="tx1"/>
                </a:solidFill>
                <a:latin typeface="Century Gothic" pitchFamily="34" charset="0"/>
              </a:defRPr>
            </a:lvl2pPr>
            <a:lvl3pPr marL="1142772" indent="-228554" defTabSz="745976">
              <a:defRPr>
                <a:solidFill>
                  <a:schemeClr val="tx1"/>
                </a:solidFill>
                <a:latin typeface="Century Gothic" pitchFamily="34" charset="0"/>
              </a:defRPr>
            </a:lvl3pPr>
            <a:lvl4pPr marL="1599880" indent="-228554" defTabSz="745976">
              <a:defRPr>
                <a:solidFill>
                  <a:schemeClr val="tx1"/>
                </a:solidFill>
                <a:latin typeface="Century Gothic" pitchFamily="34" charset="0"/>
              </a:defRPr>
            </a:lvl4pPr>
            <a:lvl5pPr marL="2056990" indent="-228554" defTabSz="745976">
              <a:defRPr>
                <a:solidFill>
                  <a:schemeClr val="tx1"/>
                </a:solidFill>
                <a:latin typeface="Century Gothic" pitchFamily="34" charset="0"/>
              </a:defRPr>
            </a:lvl5pPr>
            <a:lvl6pPr marL="2514098" indent="-228554" defTabSz="745976" fontAlgn="base">
              <a:spcBef>
                <a:spcPct val="0"/>
              </a:spcBef>
              <a:spcAft>
                <a:spcPct val="0"/>
              </a:spcAft>
              <a:defRPr>
                <a:solidFill>
                  <a:schemeClr val="tx1"/>
                </a:solidFill>
                <a:latin typeface="Century Gothic" pitchFamily="34" charset="0"/>
              </a:defRPr>
            </a:lvl6pPr>
            <a:lvl7pPr marL="2971206" indent="-228554" defTabSz="745976" fontAlgn="base">
              <a:spcBef>
                <a:spcPct val="0"/>
              </a:spcBef>
              <a:spcAft>
                <a:spcPct val="0"/>
              </a:spcAft>
              <a:defRPr>
                <a:solidFill>
                  <a:schemeClr val="tx1"/>
                </a:solidFill>
                <a:latin typeface="Century Gothic" pitchFamily="34" charset="0"/>
              </a:defRPr>
            </a:lvl7pPr>
            <a:lvl8pPr marL="3428314" indent="-228554" defTabSz="745976" fontAlgn="base">
              <a:spcBef>
                <a:spcPct val="0"/>
              </a:spcBef>
              <a:spcAft>
                <a:spcPct val="0"/>
              </a:spcAft>
              <a:defRPr>
                <a:solidFill>
                  <a:schemeClr val="tx1"/>
                </a:solidFill>
                <a:latin typeface="Century Gothic" pitchFamily="34" charset="0"/>
              </a:defRPr>
            </a:lvl8pPr>
            <a:lvl9pPr marL="3885423" indent="-228554" defTabSz="745976"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35D6A9D2-6133-481F-9A32-CAA0C90DD7C2}" type="datetime8">
              <a:rPr lang="en-US">
                <a:latin typeface="Calibri" pitchFamily="34" charset="0"/>
              </a:rPr>
              <a:pPr fontAlgn="base">
                <a:spcBef>
                  <a:spcPct val="0"/>
                </a:spcBef>
                <a:spcAft>
                  <a:spcPct val="0"/>
                </a:spcAft>
              </a:pPr>
              <a:t>10/21/2015 2:58 PM</a:t>
            </a:fld>
            <a:endParaRPr lang="en-US">
              <a:latin typeface="Calibri" pitchFamily="34" charset="0"/>
            </a:endParaRPr>
          </a:p>
        </p:txBody>
      </p:sp>
      <p:sp>
        <p:nvSpPr>
          <p:cNvPr id="38918" name="Footer Placeholder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745976">
              <a:defRPr>
                <a:solidFill>
                  <a:schemeClr val="tx1"/>
                </a:solidFill>
                <a:latin typeface="Century Gothic" pitchFamily="34" charset="0"/>
              </a:defRPr>
            </a:lvl1pPr>
            <a:lvl2pPr marL="742802" indent="-285692" defTabSz="745976">
              <a:defRPr>
                <a:solidFill>
                  <a:schemeClr val="tx1"/>
                </a:solidFill>
                <a:latin typeface="Century Gothic" pitchFamily="34" charset="0"/>
              </a:defRPr>
            </a:lvl2pPr>
            <a:lvl3pPr marL="1142772" indent="-228554" defTabSz="745976">
              <a:defRPr>
                <a:solidFill>
                  <a:schemeClr val="tx1"/>
                </a:solidFill>
                <a:latin typeface="Century Gothic" pitchFamily="34" charset="0"/>
              </a:defRPr>
            </a:lvl3pPr>
            <a:lvl4pPr marL="1599880" indent="-228554" defTabSz="745976">
              <a:defRPr>
                <a:solidFill>
                  <a:schemeClr val="tx1"/>
                </a:solidFill>
                <a:latin typeface="Century Gothic" pitchFamily="34" charset="0"/>
              </a:defRPr>
            </a:lvl4pPr>
            <a:lvl5pPr marL="2056990" indent="-228554" defTabSz="745976">
              <a:defRPr>
                <a:solidFill>
                  <a:schemeClr val="tx1"/>
                </a:solidFill>
                <a:latin typeface="Century Gothic" pitchFamily="34" charset="0"/>
              </a:defRPr>
            </a:lvl5pPr>
            <a:lvl6pPr marL="2514098" indent="-228554" defTabSz="745976" fontAlgn="base">
              <a:spcBef>
                <a:spcPct val="0"/>
              </a:spcBef>
              <a:spcAft>
                <a:spcPct val="0"/>
              </a:spcAft>
              <a:defRPr>
                <a:solidFill>
                  <a:schemeClr val="tx1"/>
                </a:solidFill>
                <a:latin typeface="Century Gothic" pitchFamily="34" charset="0"/>
              </a:defRPr>
            </a:lvl6pPr>
            <a:lvl7pPr marL="2971206" indent="-228554" defTabSz="745976" fontAlgn="base">
              <a:spcBef>
                <a:spcPct val="0"/>
              </a:spcBef>
              <a:spcAft>
                <a:spcPct val="0"/>
              </a:spcAft>
              <a:defRPr>
                <a:solidFill>
                  <a:schemeClr val="tx1"/>
                </a:solidFill>
                <a:latin typeface="Century Gothic" pitchFamily="34" charset="0"/>
              </a:defRPr>
            </a:lvl7pPr>
            <a:lvl8pPr marL="3428314" indent="-228554" defTabSz="745976" fontAlgn="base">
              <a:spcBef>
                <a:spcPct val="0"/>
              </a:spcBef>
              <a:spcAft>
                <a:spcPct val="0"/>
              </a:spcAft>
              <a:defRPr>
                <a:solidFill>
                  <a:schemeClr val="tx1"/>
                </a:solidFill>
                <a:latin typeface="Century Gothic" pitchFamily="34" charset="0"/>
              </a:defRPr>
            </a:lvl8pPr>
            <a:lvl9pPr marL="3885423" indent="-228554" defTabSz="745976"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r>
              <a:rPr lang="en-US" smtClean="0">
                <a:solidFill>
                  <a:srgbClr val="000000"/>
                </a:solidFill>
                <a:latin typeface="Calibri" pitchFamily="34" charset="0"/>
              </a:rPr>
              <a:t>© 2007 Microsoft Corporation. All rights reserved. Microsoft, Windows, Windows Vista and other product names are or may be registered trademarks and/or trademarks in the U.S. and/or other countries.</a:t>
            </a:r>
          </a:p>
          <a:p>
            <a:pPr fontAlgn="base">
              <a:spcBef>
                <a:spcPct val="0"/>
              </a:spcBef>
              <a:spcAft>
                <a:spcPct val="0"/>
              </a:spcAft>
            </a:pPr>
            <a:r>
              <a:rPr lang="en-US" smtClean="0">
                <a:solidFill>
                  <a:srgbClr val="000000"/>
                </a:solidFill>
                <a:latin typeface="Calibr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Calibri" pitchFamily="34" charset="0"/>
              </a:rPr>
            </a:br>
            <a:r>
              <a:rPr lang="en-US" smtClean="0">
                <a:solidFill>
                  <a:srgbClr val="000000"/>
                </a:solidFill>
                <a:latin typeface="Calibri" pitchFamily="34" charset="0"/>
              </a:rPr>
              <a:t>MICROSOFT MAKES NO WARRANTIES, EXPRESS, IMPLIED OR STATUTORY, AS TO THE INFORMATION IN THIS PRESENTATION.</a:t>
            </a:r>
          </a:p>
          <a:p>
            <a:pPr fontAlgn="base">
              <a:spcBef>
                <a:spcPct val="0"/>
              </a:spcBef>
              <a:spcAft>
                <a:spcPct val="0"/>
              </a:spcAft>
            </a:pPr>
            <a:endParaRPr lang="en-US" smtClean="0">
              <a:latin typeface="Calibri" pitchFamily="34" charset="0"/>
            </a:endParaRPr>
          </a:p>
        </p:txBody>
      </p:sp>
      <p:sp>
        <p:nvSpPr>
          <p:cNvPr id="38919" name="Slide Number Placeholder 6"/>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745976">
              <a:defRPr>
                <a:solidFill>
                  <a:schemeClr val="tx1"/>
                </a:solidFill>
                <a:latin typeface="Century Gothic" pitchFamily="34" charset="0"/>
              </a:defRPr>
            </a:lvl1pPr>
            <a:lvl2pPr marL="742802" indent="-285692" defTabSz="745976">
              <a:defRPr>
                <a:solidFill>
                  <a:schemeClr val="tx1"/>
                </a:solidFill>
                <a:latin typeface="Century Gothic" pitchFamily="34" charset="0"/>
              </a:defRPr>
            </a:lvl2pPr>
            <a:lvl3pPr marL="1142772" indent="-228554" defTabSz="745976">
              <a:defRPr>
                <a:solidFill>
                  <a:schemeClr val="tx1"/>
                </a:solidFill>
                <a:latin typeface="Century Gothic" pitchFamily="34" charset="0"/>
              </a:defRPr>
            </a:lvl3pPr>
            <a:lvl4pPr marL="1599880" indent="-228554" defTabSz="745976">
              <a:defRPr>
                <a:solidFill>
                  <a:schemeClr val="tx1"/>
                </a:solidFill>
                <a:latin typeface="Century Gothic" pitchFamily="34" charset="0"/>
              </a:defRPr>
            </a:lvl4pPr>
            <a:lvl5pPr marL="2056990" indent="-228554" defTabSz="745976">
              <a:defRPr>
                <a:solidFill>
                  <a:schemeClr val="tx1"/>
                </a:solidFill>
                <a:latin typeface="Century Gothic" pitchFamily="34" charset="0"/>
              </a:defRPr>
            </a:lvl5pPr>
            <a:lvl6pPr marL="2514098" indent="-228554" defTabSz="745976" fontAlgn="base">
              <a:spcBef>
                <a:spcPct val="0"/>
              </a:spcBef>
              <a:spcAft>
                <a:spcPct val="0"/>
              </a:spcAft>
              <a:defRPr>
                <a:solidFill>
                  <a:schemeClr val="tx1"/>
                </a:solidFill>
                <a:latin typeface="Century Gothic" pitchFamily="34" charset="0"/>
              </a:defRPr>
            </a:lvl6pPr>
            <a:lvl7pPr marL="2971206" indent="-228554" defTabSz="745976" fontAlgn="base">
              <a:spcBef>
                <a:spcPct val="0"/>
              </a:spcBef>
              <a:spcAft>
                <a:spcPct val="0"/>
              </a:spcAft>
              <a:defRPr>
                <a:solidFill>
                  <a:schemeClr val="tx1"/>
                </a:solidFill>
                <a:latin typeface="Century Gothic" pitchFamily="34" charset="0"/>
              </a:defRPr>
            </a:lvl7pPr>
            <a:lvl8pPr marL="3428314" indent="-228554" defTabSz="745976" fontAlgn="base">
              <a:spcBef>
                <a:spcPct val="0"/>
              </a:spcBef>
              <a:spcAft>
                <a:spcPct val="0"/>
              </a:spcAft>
              <a:defRPr>
                <a:solidFill>
                  <a:schemeClr val="tx1"/>
                </a:solidFill>
                <a:latin typeface="Century Gothic" pitchFamily="34" charset="0"/>
              </a:defRPr>
            </a:lvl8pPr>
            <a:lvl9pPr marL="3885423" indent="-228554" defTabSz="745976"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pPr>
            <a:fld id="{FA5774A9-4168-444D-BD80-2353BDA42FDB}" type="slidenum">
              <a:rPr lang="en-US">
                <a:latin typeface="Calibri" pitchFamily="34" charset="0"/>
              </a:rPr>
              <a:pPr fontAlgn="base">
                <a:spcBef>
                  <a:spcPct val="0"/>
                </a:spcBef>
                <a:spcAft>
                  <a:spcPct val="0"/>
                </a:spcAft>
              </a:pPr>
              <a:t>31</a:t>
            </a:fld>
            <a:endParaRPr lang="en-US">
              <a:latin typeface="Calibri" pitchFamily="34" charset="0"/>
            </a:endParaRPr>
          </a:p>
        </p:txBody>
      </p:sp>
    </p:spTree>
    <p:extLst>
      <p:ext uri="{BB962C8B-B14F-4D97-AF65-F5344CB8AC3E}">
        <p14:creationId xmlns:p14="http://schemas.microsoft.com/office/powerpoint/2010/main" val="203843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5194" indent="-282767" eaLnBrk="0" hangingPunct="0">
              <a:defRPr>
                <a:solidFill>
                  <a:schemeClr val="tx1"/>
                </a:solidFill>
                <a:latin typeface="Arial" charset="0"/>
              </a:defRPr>
            </a:lvl2pPr>
            <a:lvl3pPr marL="1131066" indent="-226213" eaLnBrk="0" hangingPunct="0">
              <a:defRPr>
                <a:solidFill>
                  <a:schemeClr val="tx1"/>
                </a:solidFill>
                <a:latin typeface="Arial" charset="0"/>
              </a:defRPr>
            </a:lvl3pPr>
            <a:lvl4pPr marL="1583493" indent="-226213" eaLnBrk="0" hangingPunct="0">
              <a:defRPr>
                <a:solidFill>
                  <a:schemeClr val="tx1"/>
                </a:solidFill>
                <a:latin typeface="Arial" charset="0"/>
              </a:defRPr>
            </a:lvl4pPr>
            <a:lvl5pPr marL="2035921" indent="-226213" eaLnBrk="0" hangingPunct="0">
              <a:defRPr>
                <a:solidFill>
                  <a:schemeClr val="tx1"/>
                </a:solidFill>
                <a:latin typeface="Arial" charset="0"/>
              </a:defRPr>
            </a:lvl5pPr>
            <a:lvl6pPr marL="2488347" indent="-226213" eaLnBrk="0" fontAlgn="base" hangingPunct="0">
              <a:spcBef>
                <a:spcPct val="0"/>
              </a:spcBef>
              <a:spcAft>
                <a:spcPct val="0"/>
              </a:spcAft>
              <a:defRPr>
                <a:solidFill>
                  <a:schemeClr val="tx1"/>
                </a:solidFill>
                <a:latin typeface="Arial" charset="0"/>
              </a:defRPr>
            </a:lvl6pPr>
            <a:lvl7pPr marL="2940774" indent="-226213" eaLnBrk="0" fontAlgn="base" hangingPunct="0">
              <a:spcBef>
                <a:spcPct val="0"/>
              </a:spcBef>
              <a:spcAft>
                <a:spcPct val="0"/>
              </a:spcAft>
              <a:defRPr>
                <a:solidFill>
                  <a:schemeClr val="tx1"/>
                </a:solidFill>
                <a:latin typeface="Arial" charset="0"/>
              </a:defRPr>
            </a:lvl7pPr>
            <a:lvl8pPr marL="3393200" indent="-226213" eaLnBrk="0" fontAlgn="base" hangingPunct="0">
              <a:spcBef>
                <a:spcPct val="0"/>
              </a:spcBef>
              <a:spcAft>
                <a:spcPct val="0"/>
              </a:spcAft>
              <a:defRPr>
                <a:solidFill>
                  <a:schemeClr val="tx1"/>
                </a:solidFill>
                <a:latin typeface="Arial" charset="0"/>
              </a:defRPr>
            </a:lvl8pPr>
            <a:lvl9pPr marL="3845626" indent="-226213" eaLnBrk="0" fontAlgn="base" hangingPunct="0">
              <a:spcBef>
                <a:spcPct val="0"/>
              </a:spcBef>
              <a:spcAft>
                <a:spcPct val="0"/>
              </a:spcAft>
              <a:defRPr>
                <a:solidFill>
                  <a:schemeClr val="tx1"/>
                </a:solidFill>
                <a:latin typeface="Arial" charset="0"/>
              </a:defRPr>
            </a:lvl9pPr>
          </a:lstStyle>
          <a:p>
            <a:pPr eaLnBrk="1" hangingPunct="1"/>
            <a:fld id="{5060B926-A8F2-473C-B558-545A36ABDE2E}" type="slidenum">
              <a:rPr lang="en-US" smtClean="0"/>
              <a:pPr eaLnBrk="1" hangingPunct="1"/>
              <a:t>4</a:t>
            </a:fld>
            <a:endParaRPr lang="en-US" dirty="0" smtClean="0"/>
          </a:p>
        </p:txBody>
      </p:sp>
      <p:sp>
        <p:nvSpPr>
          <p:cNvPr id="121859" name="Rectangle 2"/>
          <p:cNvSpPr>
            <a:spLocks noGrp="1" noRot="1" noChangeAspect="1" noChangeArrowheads="1" noTextEdit="1"/>
          </p:cNvSpPr>
          <p:nvPr>
            <p:ph type="sldImg"/>
          </p:nvPr>
        </p:nvSpPr>
        <p:spPr>
          <a:ln/>
        </p:spPr>
      </p:sp>
      <p:sp>
        <p:nvSpPr>
          <p:cNvPr id="121860" name="Notes Placeholder 4"/>
          <p:cNvSpPr>
            <a:spLocks noGrp="1"/>
          </p:cNvSpPr>
          <p:nvPr/>
        </p:nvSpPr>
        <p:spPr bwMode="auto">
          <a:xfrm>
            <a:off x="686116" y="4344031"/>
            <a:ext cx="5485772" cy="411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75" tIns="45237" rIns="90475" bIns="45237"/>
          <a:lstStyle/>
          <a:p>
            <a:pPr eaLnBrk="0" hangingPunct="0">
              <a:spcBef>
                <a:spcPct val="30000"/>
              </a:spcBef>
            </a:pPr>
            <a:endParaRPr kumimoji="1" lang="en-US" sz="1200" dirty="0"/>
          </a:p>
        </p:txBody>
      </p:sp>
      <p:sp>
        <p:nvSpPr>
          <p:cNvPr id="121861" name="Notes Placeholder 1"/>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52015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A63DBBD-7D22-4C1A-B912-BE5756F941CB}" type="slidenum">
              <a:rPr lang="en-US" smtClean="0"/>
              <a:pPr>
                <a:defRPr/>
              </a:pPr>
              <a:t>5</a:t>
            </a:fld>
            <a:endParaRPr lang="en-US"/>
          </a:p>
        </p:txBody>
      </p:sp>
    </p:spTree>
    <p:extLst>
      <p:ext uri="{BB962C8B-B14F-4D97-AF65-F5344CB8AC3E}">
        <p14:creationId xmlns:p14="http://schemas.microsoft.com/office/powerpoint/2010/main" val="361570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6</a:t>
            </a:fld>
            <a:endParaRPr lang="en-US"/>
          </a:p>
        </p:txBody>
      </p:sp>
    </p:spTree>
    <p:extLst>
      <p:ext uri="{BB962C8B-B14F-4D97-AF65-F5344CB8AC3E}">
        <p14:creationId xmlns:p14="http://schemas.microsoft.com/office/powerpoint/2010/main" val="319373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7</a:t>
            </a:fld>
            <a:endParaRPr lang="en-US"/>
          </a:p>
        </p:txBody>
      </p:sp>
    </p:spTree>
    <p:extLst>
      <p:ext uri="{BB962C8B-B14F-4D97-AF65-F5344CB8AC3E}">
        <p14:creationId xmlns:p14="http://schemas.microsoft.com/office/powerpoint/2010/main" val="420492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8</a:t>
            </a:fld>
            <a:endParaRPr lang="en-US"/>
          </a:p>
        </p:txBody>
      </p:sp>
    </p:spTree>
    <p:extLst>
      <p:ext uri="{BB962C8B-B14F-4D97-AF65-F5344CB8AC3E}">
        <p14:creationId xmlns:p14="http://schemas.microsoft.com/office/powerpoint/2010/main" val="382267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7BA9B6C-CF2D-4CD1-9E46-30CD96B7CC50}" type="slidenum">
              <a:rPr lang="en-US" smtClean="0"/>
              <a:t>9</a:t>
            </a:fld>
            <a:endParaRPr lang="en-US"/>
          </a:p>
        </p:txBody>
      </p:sp>
    </p:spTree>
    <p:extLst>
      <p:ext uri="{BB962C8B-B14F-4D97-AF65-F5344CB8AC3E}">
        <p14:creationId xmlns:p14="http://schemas.microsoft.com/office/powerpoint/2010/main" val="2023000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11" descr="IMG_016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ctrTitle"/>
          </p:nvPr>
        </p:nvSpPr>
        <p:spPr>
          <a:xfrm>
            <a:off x="685800" y="161925"/>
            <a:ext cx="7772400" cy="1143000"/>
          </a:xfrm>
        </p:spPr>
        <p:txBody>
          <a:bodyPr/>
          <a:lstStyle>
            <a:lvl1pPr>
              <a:defRPr smtClean="0">
                <a:solidFill>
                  <a:schemeClr val="bg1"/>
                </a:solidFill>
              </a:defRPr>
            </a:lvl1pPr>
          </a:lstStyle>
          <a:p>
            <a:pPr lvl="0"/>
            <a:r>
              <a:rPr lang="en-US" altLang="en-US" noProof="0" smtClean="0"/>
              <a:t>Click to edit Master title style</a:t>
            </a:r>
          </a:p>
        </p:txBody>
      </p:sp>
      <p:sp>
        <p:nvSpPr>
          <p:cNvPr id="47107" name="Rectangle 3"/>
          <p:cNvSpPr>
            <a:spLocks noGrp="1" noChangeArrowheads="1"/>
          </p:cNvSpPr>
          <p:nvPr>
            <p:ph type="subTitle" idx="1"/>
          </p:nvPr>
        </p:nvSpPr>
        <p:spPr>
          <a:xfrm>
            <a:off x="1371600" y="1466850"/>
            <a:ext cx="6400800" cy="682625"/>
          </a:xfrm>
        </p:spPr>
        <p:txBody>
          <a:bodyPr/>
          <a:lstStyle>
            <a:lvl1pPr marL="0" indent="0" algn="ctr">
              <a:buFontTx/>
              <a:buNone/>
              <a:defRPr smtClean="0">
                <a:solidFill>
                  <a:schemeClr val="bg1"/>
                </a:solidFill>
              </a:defRPr>
            </a:lvl1pPr>
          </a:lstStyle>
          <a:p>
            <a:pPr lvl="0"/>
            <a:r>
              <a:rPr lang="en-US" altLang="en-US" noProof="0" smtClean="0"/>
              <a:t>Click to edit Master subtitle style</a:t>
            </a:r>
          </a:p>
        </p:txBody>
      </p:sp>
      <p:sp>
        <p:nvSpPr>
          <p:cNvPr id="5" name="Date Placeholder 4"/>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GB"/>
          </a:p>
        </p:txBody>
      </p:sp>
      <p:sp>
        <p:nvSpPr>
          <p:cNvPr id="6" name="Footer Placeholder 5"/>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GB"/>
          </a:p>
        </p:txBody>
      </p:sp>
      <p:sp>
        <p:nvSpPr>
          <p:cNvPr id="7" name="Slide Number Placeholder 6"/>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9B566A2-516A-4E06-ADC8-BE674CF1E2A4}" type="slidenum">
              <a:rPr lang="en-GB" altLang="en-US"/>
              <a:pPr>
                <a:defRPr/>
              </a:pPr>
              <a:t>‹#›</a:t>
            </a:fld>
            <a:endParaRPr lang="en-GB" altLang="en-US"/>
          </a:p>
        </p:txBody>
      </p:sp>
    </p:spTree>
    <p:extLst>
      <p:ext uri="{BB962C8B-B14F-4D97-AF65-F5344CB8AC3E}">
        <p14:creationId xmlns:p14="http://schemas.microsoft.com/office/powerpoint/2010/main" val="17484843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33E51D8-8CBD-44AF-9EFC-EE6F10F41A9C}" type="datetimeFigureOut">
              <a:rPr lang="en-US" smtClean="0"/>
              <a:t>10/21/2015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4256371-A8DC-4897-ACB0-85586A899C9D}" type="slidenum">
              <a:rPr lang="en-US" smtClean="0"/>
              <a:t>‹#›</a:t>
            </a:fld>
            <a:endParaRPr lang="en-US"/>
          </a:p>
        </p:txBody>
      </p:sp>
    </p:spTree>
    <p:extLst>
      <p:ext uri="{BB962C8B-B14F-4D97-AF65-F5344CB8AC3E}">
        <p14:creationId xmlns:p14="http://schemas.microsoft.com/office/powerpoint/2010/main" val="392198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A33E51D8-8CBD-44AF-9EFC-EE6F10F41A9C}" type="datetimeFigureOut">
              <a:rPr lang="en-US" smtClean="0"/>
              <a:t>10/21/2015</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4256371-A8DC-4897-ACB0-85586A899C9D}" type="slidenum">
              <a:rPr lang="en-US" smtClean="0"/>
              <a:t>‹#›</a:t>
            </a:fld>
            <a:endParaRPr lang="en-US"/>
          </a:p>
        </p:txBody>
      </p:sp>
    </p:spTree>
    <p:extLst>
      <p:ext uri="{BB962C8B-B14F-4D97-AF65-F5344CB8AC3E}">
        <p14:creationId xmlns:p14="http://schemas.microsoft.com/office/powerpoint/2010/main" val="110301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5800" y="287338"/>
            <a:ext cx="7772400" cy="1143000"/>
          </a:xfrm>
        </p:spPr>
        <p:txBody>
          <a:bodyPr/>
          <a:lstStyle>
            <a:lvl1pPr>
              <a:defRPr/>
            </a:lvl1pPr>
          </a:lstStyle>
          <a:p>
            <a:r>
              <a:rPr lang="en-US"/>
              <a:t>Click to edit Master title style</a:t>
            </a:r>
          </a:p>
        </p:txBody>
      </p:sp>
      <p:sp>
        <p:nvSpPr>
          <p:cNvPr id="25603" name="Rectangle 3"/>
          <p:cNvSpPr>
            <a:spLocks noGrp="1" noChangeArrowheads="1"/>
          </p:cNvSpPr>
          <p:nvPr>
            <p:ph type="subTitle" idx="1"/>
          </p:nvPr>
        </p:nvSpPr>
        <p:spPr>
          <a:xfrm>
            <a:off x="692150" y="2427288"/>
            <a:ext cx="7775575" cy="1000125"/>
          </a:xfrm>
        </p:spPr>
        <p:txBody>
          <a:bodyPr/>
          <a:lstStyle>
            <a:lvl1pPr marL="0" indent="0" algn="ctr">
              <a:buFontTx/>
              <a:buNone/>
              <a:defRPr/>
            </a:lvl1pPr>
          </a:lstStyle>
          <a:p>
            <a:r>
              <a:rPr lang="en-US"/>
              <a:t>Click to edit Master subtitle style</a:t>
            </a:r>
          </a:p>
        </p:txBody>
      </p:sp>
      <p:sp>
        <p:nvSpPr>
          <p:cNvPr id="4" name="Date Placeholder 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GB"/>
          </a:p>
        </p:txBody>
      </p:sp>
      <p:sp>
        <p:nvSpPr>
          <p:cNvPr id="5" name="Footer Placeholder 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GB"/>
          </a:p>
        </p:txBody>
      </p:sp>
      <p:sp>
        <p:nvSpPr>
          <p:cNvPr id="6" name="Slide Number Placeholder 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7677504-BBCC-48E4-93D5-45596F71CBB9}" type="slidenum">
              <a:rPr lang="en-GB" altLang="en-US"/>
              <a:pPr>
                <a:defRPr/>
              </a:pPr>
              <a:t>‹#›</a:t>
            </a:fld>
            <a:endParaRPr lang="en-GB" altLang="en-US"/>
          </a:p>
        </p:txBody>
      </p:sp>
    </p:spTree>
    <p:extLst>
      <p:ext uri="{BB962C8B-B14F-4D97-AF65-F5344CB8AC3E}">
        <p14:creationId xmlns:p14="http://schemas.microsoft.com/office/powerpoint/2010/main" val="2031479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6839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09276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05028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9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ue background">
    <p:spTree>
      <p:nvGrpSpPr>
        <p:cNvPr id="1" name=""/>
        <p:cNvGrpSpPr/>
        <p:nvPr/>
      </p:nvGrpSpPr>
      <p:grpSpPr>
        <a:xfrm>
          <a:off x="0" y="0"/>
          <a:ext cx="0" cy="0"/>
          <a:chOff x="0" y="0"/>
          <a:chExt cx="0" cy="0"/>
        </a:xfrm>
      </p:grpSpPr>
      <p:pic>
        <p:nvPicPr>
          <p:cNvPr id="4" name="Picture 11" descr="IMG_0161-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4050"/>
            <a:ext cx="828516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noFill/>
          <a:ln>
            <a:noFill/>
          </a:ln>
        </p:spPr>
        <p:txBody>
          <a:bodyPr/>
          <a:lstStyle/>
          <a:p>
            <a:r>
              <a:rPr lang="en-GB" dirty="0" smtClean="0"/>
              <a:t>Click to edit Master title style</a:t>
            </a:r>
            <a:endParaRPr lang="en-US" dirty="0"/>
          </a:p>
        </p:txBody>
      </p:sp>
      <p:sp>
        <p:nvSpPr>
          <p:cNvPr id="8" name="Text Placeholder 7"/>
          <p:cNvSpPr>
            <a:spLocks noGrp="1"/>
          </p:cNvSpPr>
          <p:nvPr>
            <p:ph type="body" sz="quarter" idx="13"/>
          </p:nvPr>
        </p:nvSpPr>
        <p:spPr>
          <a:xfrm>
            <a:off x="468313" y="1567865"/>
            <a:ext cx="8216900" cy="4551362"/>
          </a:xfrm>
          <a:noFill/>
          <a:ln>
            <a:noFill/>
          </a:ln>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3"/>
          <p:cNvSpPr>
            <a:spLocks noGrp="1"/>
          </p:cNvSpPr>
          <p:nvPr>
            <p:ph type="dt" sz="half" idx="14"/>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en-GB"/>
          </a:p>
        </p:txBody>
      </p:sp>
      <p:sp>
        <p:nvSpPr>
          <p:cNvPr id="6" name="Footer Placeholder 4"/>
          <p:cNvSpPr>
            <a:spLocks noGrp="1"/>
          </p:cNvSpPr>
          <p:nvPr>
            <p:ph type="ftr" sz="quarter" idx="15"/>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en-GB"/>
          </a:p>
        </p:txBody>
      </p:sp>
      <p:sp>
        <p:nvSpPr>
          <p:cNvPr id="7" name="Slide Number Placeholder 5"/>
          <p:cNvSpPr>
            <a:spLocks noGrp="1"/>
          </p:cNvSpPr>
          <p:nvPr>
            <p:ph type="sldNum" sz="quarter" idx="16"/>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2CE5B2A-0E2A-4AB1-940C-A280AE0E0B7F}" type="slidenum">
              <a:rPr lang="en-GB" altLang="en-US"/>
              <a:pPr>
                <a:defRPr/>
              </a:pPr>
              <a:t>‹#›</a:t>
            </a:fld>
            <a:endParaRPr lang="en-GB" altLang="en-US"/>
          </a:p>
        </p:txBody>
      </p:sp>
    </p:spTree>
    <p:extLst>
      <p:ext uri="{BB962C8B-B14F-4D97-AF65-F5344CB8AC3E}">
        <p14:creationId xmlns:p14="http://schemas.microsoft.com/office/powerpoint/2010/main" val="37243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extLst>
      <p:ext uri="{BB962C8B-B14F-4D97-AF65-F5344CB8AC3E}">
        <p14:creationId xmlns:p14="http://schemas.microsoft.com/office/powerpoint/2010/main" val="112455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3292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IMG_016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54050"/>
            <a:ext cx="828516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1835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8" name="Rectangle 3"/>
          <p:cNvSpPr>
            <a:spLocks noGrp="1" noChangeArrowheads="1"/>
          </p:cNvSpPr>
          <p:nvPr>
            <p:ph type="body" idx="1"/>
          </p:nvPr>
        </p:nvSpPr>
        <p:spPr bwMode="auto">
          <a:xfrm>
            <a:off x="457200" y="1600200"/>
            <a:ext cx="8183563"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76" r:id="rId3"/>
    <p:sldLayoutId id="2147483677" r:id="rId4"/>
    <p:sldLayoutId id="2147483678" r:id="rId5"/>
    <p:sldLayoutId id="2147483679" r:id="rId6"/>
    <p:sldLayoutId id="2147483684" r:id="rId7"/>
    <p:sldLayoutId id="2147483680" r:id="rId8"/>
    <p:sldLayoutId id="2147483681" r:id="rId9"/>
    <p:sldLayoutId id="2147483685" r:id="rId10"/>
    <p:sldLayoutId id="214748368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nlm.nih.gov/"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nnlm.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hyperlink" Target="https://nnlm.gov/outreach/community/guides/index.html"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nnlm.gov/funding/" TargetMode="External"/><Relationship Id="rId4" Type="http://schemas.openxmlformats.org/officeDocument/2006/relationships/hyperlink" Target="https://nnlm.gov/train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hyperlink" Target="http://www.nlm.nih.gov/medlineplu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hyperlink" Target="http://www.nlm.nih.gov/medlineplus/videosandcooltools.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toxmystery.nlm.nih.gov/"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hyperlink" Target="http://toxmystery.nlm.nih.gov/espanol.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www.nlm.nih.gov/medlineplus/drugsandyoungpeople.html" TargetMode="External"/><Relationship Id="rId4" Type="http://schemas.openxmlformats.org/officeDocument/2006/relationships/hyperlink" Target="http://teens.drugabuse.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nihseniorhealth.gov/"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nihseniorhealth.gov/toolkit/toolkit.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nia.nih.gov/health/publication/talking-your-doctor-presentation-toolkit" TargetMode="External"/><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hyperlink" Target="https://go4life.nia.nih.gov/free" TargetMode="External"/><Relationship Id="rId4" Type="http://schemas.openxmlformats.org/officeDocument/2006/relationships/hyperlink" Target="http://go4life.nia.nih.gov/partner" TargetMode="External"/><Relationship Id="rId9"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hyperlink" Target="https://www.palibraries.org/members/group.aspx?id=117296" TargetMode="External"/><Relationship Id="rId4" Type="http://schemas.openxmlformats.org/officeDocument/2006/relationships/hyperlink" Target="http://www.paforward.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library.ca.gov/lds/docs/healthtoolkit.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nnlm.gov/mar/training"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publichealth.gwu.edu/departments/healthpolicy/CHPR/downloads/LowHealthLiteracyReport10_4_07.pdf" TargetMode="External"/><Relationship Id="rId4" Type="http://schemas.openxmlformats.org/officeDocument/2006/relationships/hyperlink" Target="https://nces.ed.gov/pubsearch/pubsinfo.asp?pubid=200648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pewinternet.org/Reports/2013/Health-online.asp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24392"/>
            <a:ext cx="8925059" cy="1143000"/>
          </a:xfrm>
        </p:spPr>
        <p:txBody>
          <a:bodyPr/>
          <a:lstStyle/>
          <a:p>
            <a:r>
              <a:rPr lang="en-US" sz="4000" b="1" dirty="0"/>
              <a:t>Public Health and Public Libraries: </a:t>
            </a:r>
            <a:br>
              <a:rPr lang="en-US" sz="4000" b="1" dirty="0"/>
            </a:br>
            <a:r>
              <a:rPr lang="en-US" sz="4000" b="1" dirty="0" smtClean="0"/>
              <a:t>Librarians </a:t>
            </a:r>
            <a:r>
              <a:rPr lang="en-US" sz="4000" b="1" dirty="0"/>
              <a:t>as Health Literacy First Responders</a:t>
            </a:r>
            <a:endParaRPr lang="en-US" sz="4000" dirty="0"/>
          </a:p>
        </p:txBody>
      </p:sp>
      <p:sp>
        <p:nvSpPr>
          <p:cNvPr id="3" name="Subtitle 2"/>
          <p:cNvSpPr>
            <a:spLocks noGrp="1"/>
          </p:cNvSpPr>
          <p:nvPr>
            <p:ph type="subTitle" idx="1"/>
          </p:nvPr>
        </p:nvSpPr>
        <p:spPr>
          <a:xfrm>
            <a:off x="132778" y="3309347"/>
            <a:ext cx="7775575" cy="1803565"/>
          </a:xfrm>
        </p:spPr>
        <p:txBody>
          <a:bodyPr/>
          <a:lstStyle/>
          <a:p>
            <a:pPr lvl="0" algn="l"/>
            <a:r>
              <a:rPr lang="en-US" sz="1600" b="1" dirty="0">
                <a:solidFill>
                  <a:prstClr val="black"/>
                </a:solidFill>
              </a:rPr>
              <a:t>Lydia N. Collins</a:t>
            </a:r>
          </a:p>
          <a:p>
            <a:pPr lvl="0" algn="l"/>
            <a:r>
              <a:rPr lang="en-US" sz="1600" dirty="0">
                <a:solidFill>
                  <a:schemeClr val="tx2"/>
                </a:solidFill>
              </a:rPr>
              <a:t>Consumer Health Coordinator (NN/LM MAR</a:t>
            </a:r>
            <a:r>
              <a:rPr lang="en-US" sz="1600" dirty="0" smtClean="0">
                <a:solidFill>
                  <a:schemeClr val="tx2"/>
                </a:solidFill>
              </a:rPr>
              <a:t>)</a:t>
            </a:r>
            <a:endParaRPr lang="en-US" sz="1600" dirty="0">
              <a:solidFill>
                <a:prstClr val="black"/>
              </a:solidFill>
            </a:endParaRPr>
          </a:p>
          <a:p>
            <a:pPr lvl="0" algn="l"/>
            <a:r>
              <a:rPr lang="en-US" sz="1600" b="1" dirty="0">
                <a:solidFill>
                  <a:prstClr val="black"/>
                </a:solidFill>
              </a:rPr>
              <a:t>Anita Kinney</a:t>
            </a:r>
          </a:p>
          <a:p>
            <a:pPr lvl="0" algn="l"/>
            <a:r>
              <a:rPr lang="en-US" sz="1600" dirty="0">
                <a:solidFill>
                  <a:schemeClr val="tx2"/>
                </a:solidFill>
              </a:rPr>
              <a:t>Program Analyst, United States Access Board </a:t>
            </a:r>
          </a:p>
          <a:p>
            <a:pPr lvl="0" algn="l"/>
            <a:r>
              <a:rPr lang="en-US" sz="1600" b="1" dirty="0" smtClean="0">
                <a:solidFill>
                  <a:prstClr val="black"/>
                </a:solidFill>
              </a:rPr>
              <a:t>Christian </a:t>
            </a:r>
            <a:r>
              <a:rPr lang="en-US" sz="1600" b="1" dirty="0">
                <a:solidFill>
                  <a:prstClr val="black"/>
                </a:solidFill>
              </a:rPr>
              <a:t>I.J. Minter</a:t>
            </a:r>
          </a:p>
          <a:p>
            <a:pPr algn="l"/>
            <a:r>
              <a:rPr lang="en-US" sz="1600" dirty="0">
                <a:solidFill>
                  <a:schemeClr val="tx2"/>
                </a:solidFill>
              </a:rPr>
              <a:t>Nebraska/Education Coordinator, (NN/LM MCR)</a:t>
            </a:r>
          </a:p>
          <a:p>
            <a:endParaRPr lang="en-US" dirty="0"/>
          </a:p>
        </p:txBody>
      </p:sp>
      <p:pic>
        <p:nvPicPr>
          <p:cNvPr id="4" name="Picture 3" descr="autumn leaves"/>
          <p:cNvPicPr>
            <a:picLocks noChangeAspect="1"/>
          </p:cNvPicPr>
          <p:nvPr/>
        </p:nvPicPr>
        <p:blipFill>
          <a:blip r:embed="rId3"/>
          <a:stretch>
            <a:fillRect/>
          </a:stretch>
        </p:blipFill>
        <p:spPr>
          <a:xfrm>
            <a:off x="-90152" y="0"/>
            <a:ext cx="9234152" cy="942857"/>
          </a:xfrm>
          <a:prstGeom prst="rect">
            <a:avLst/>
          </a:prstGeom>
        </p:spPr>
      </p:pic>
      <p:pic>
        <p:nvPicPr>
          <p:cNvPr id="5" name="Picture 4" descr="autumn leaves"/>
          <p:cNvPicPr>
            <a:picLocks noChangeAspect="1"/>
          </p:cNvPicPr>
          <p:nvPr/>
        </p:nvPicPr>
        <p:blipFill>
          <a:blip r:embed="rId3"/>
          <a:stretch>
            <a:fillRect/>
          </a:stretch>
        </p:blipFill>
        <p:spPr>
          <a:xfrm>
            <a:off x="-90152" y="5915143"/>
            <a:ext cx="9234152" cy="942857"/>
          </a:xfrm>
          <a:prstGeom prst="rect">
            <a:avLst/>
          </a:prstGeom>
        </p:spPr>
      </p:pic>
      <p:pic>
        <p:nvPicPr>
          <p:cNvPr id="6" name="Picture 5" descr="Commun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367" y="2467392"/>
            <a:ext cx="1899124" cy="1899124"/>
          </a:xfrm>
          <a:prstGeom prst="rect">
            <a:avLst/>
          </a:prstGeom>
          <a:ln>
            <a:noFill/>
          </a:ln>
          <a:effectLst>
            <a:softEdge rad="112500"/>
          </a:effectLst>
        </p:spPr>
      </p:pic>
      <p:pic>
        <p:nvPicPr>
          <p:cNvPr id="7" name="Picture 6" descr="Public Library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260" y="3357296"/>
            <a:ext cx="1026484" cy="1026484"/>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8" name="Picture 7" descr="U.S. Natonal Library of Medicin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3367" y="4635122"/>
            <a:ext cx="1360331" cy="1053638"/>
          </a:xfrm>
          <a:prstGeom prst="rect">
            <a:avLst/>
          </a:prstGeom>
        </p:spPr>
      </p:pic>
      <p:pic>
        <p:nvPicPr>
          <p:cNvPr id="9" name="Picture 8" descr="national network of libraries of medicin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332" y="4742865"/>
            <a:ext cx="1064318" cy="838151"/>
          </a:xfrm>
          <a:prstGeom prst="rect">
            <a:avLst/>
          </a:prstGeom>
        </p:spPr>
      </p:pic>
    </p:spTree>
    <p:extLst>
      <p:ext uri="{BB962C8B-B14F-4D97-AF65-F5344CB8AC3E}">
        <p14:creationId xmlns:p14="http://schemas.microsoft.com/office/powerpoint/2010/main" val="4901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6407">
            <a:off x="6104768" y="4776100"/>
            <a:ext cx="1899124" cy="1899124"/>
          </a:xfrm>
          <a:prstGeom prst="rect">
            <a:avLst/>
          </a:prstGeom>
          <a:ln>
            <a:noFill/>
          </a:ln>
          <a:effectLst>
            <a:softEdge rad="112500"/>
          </a:effectLst>
        </p:spPr>
      </p:pic>
      <p:sp>
        <p:nvSpPr>
          <p:cNvPr id="2" name="Title 1"/>
          <p:cNvSpPr>
            <a:spLocks noGrp="1"/>
          </p:cNvSpPr>
          <p:nvPr>
            <p:ph type="title"/>
          </p:nvPr>
        </p:nvSpPr>
        <p:spPr>
          <a:xfrm>
            <a:off x="623888" y="1500984"/>
            <a:ext cx="7886700" cy="2139553"/>
          </a:xfrm>
        </p:spPr>
        <p:txBody>
          <a:bodyPr/>
          <a:lstStyle/>
          <a:p>
            <a:r>
              <a:rPr lang="en-US" sz="4100" b="1" dirty="0" smtClean="0"/>
              <a:t>NLM and NN/LM </a:t>
            </a:r>
            <a:br>
              <a:rPr lang="en-US" sz="4100" b="1" dirty="0" smtClean="0"/>
            </a:br>
            <a:r>
              <a:rPr lang="en-US" sz="4100" b="1" dirty="0" smtClean="0"/>
              <a:t>(Training and Resources)</a:t>
            </a:r>
            <a:endParaRPr lang="en-US" sz="4100" b="1" dirty="0"/>
          </a:p>
        </p:txBody>
      </p:sp>
      <p:pic>
        <p:nvPicPr>
          <p:cNvPr id="7" name="Picture 2" descr="Christian I.J. Mi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4775" y="5714974"/>
            <a:ext cx="1072996" cy="95948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8" descr="Public Library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883" y="4526845"/>
            <a:ext cx="1026484" cy="1026484"/>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870564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0"/>
            <a:ext cx="8248650" cy="994172"/>
          </a:xfrm>
        </p:spPr>
        <p:txBody>
          <a:bodyPr/>
          <a:lstStyle/>
          <a:p>
            <a:pPr algn="ctr"/>
            <a:r>
              <a:rPr lang="en-US" sz="4000" b="1" dirty="0" smtClean="0"/>
              <a:t>U.S. National Library of Medicine</a:t>
            </a:r>
            <a:endParaRPr lang="en-US" sz="4000" b="1" dirty="0"/>
          </a:p>
        </p:txBody>
      </p:sp>
      <p:pic>
        <p:nvPicPr>
          <p:cNvPr id="4" name="Picture 3" descr="NIH NLM"/>
          <p:cNvPicPr>
            <a:picLocks noChangeAspect="1"/>
          </p:cNvPicPr>
          <p:nvPr/>
        </p:nvPicPr>
        <p:blipFill>
          <a:blip r:embed="rId3"/>
          <a:stretch>
            <a:fillRect/>
          </a:stretch>
        </p:blipFill>
        <p:spPr>
          <a:xfrm>
            <a:off x="3018012" y="994172"/>
            <a:ext cx="3791739" cy="23029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Rectangle 4"/>
          <p:cNvSpPr/>
          <p:nvPr/>
        </p:nvSpPr>
        <p:spPr>
          <a:xfrm>
            <a:off x="1958340" y="3553823"/>
            <a:ext cx="6852285" cy="3662541"/>
          </a:xfrm>
          <a:prstGeom prst="rect">
            <a:avLst/>
          </a:prstGeom>
        </p:spPr>
        <p:txBody>
          <a:bodyPr wrap="square">
            <a:spAutoFit/>
          </a:bodyPr>
          <a:lstStyle/>
          <a:p>
            <a:pPr marL="160735" indent="-160735">
              <a:buFont typeface="Arial" panose="020B0604020202020204" pitchFamily="34" charset="0"/>
              <a:buChar char="•"/>
            </a:pPr>
            <a:r>
              <a:rPr lang="en-US" sz="2400" dirty="0">
                <a:latin typeface="Calibri" panose="020F0502020204030204" pitchFamily="34" charset="0"/>
                <a:cs typeface="Calibri" panose="020F0502020204030204" pitchFamily="34" charset="0"/>
              </a:rPr>
              <a:t>Established in 1836</a:t>
            </a:r>
          </a:p>
          <a:p>
            <a:pPr marL="160735" indent="-160735">
              <a:buFont typeface="Arial" panose="020B0604020202020204" pitchFamily="34" charset="0"/>
              <a:buChar char="•"/>
            </a:pPr>
            <a:r>
              <a:rPr lang="en-US" sz="2400" dirty="0">
                <a:latin typeface="Calibri" panose="020F0502020204030204" pitchFamily="34" charset="0"/>
                <a:cs typeface="Calibri" panose="020F0502020204030204" pitchFamily="34" charset="0"/>
              </a:rPr>
              <a:t>One of the institutes of the National Institutes of Health (NIH)</a:t>
            </a:r>
          </a:p>
          <a:p>
            <a:pPr marL="160735" indent="-160735">
              <a:buFont typeface="Arial" panose="020B0604020202020204" pitchFamily="34" charset="0"/>
              <a:buChar char="•"/>
            </a:pPr>
            <a:r>
              <a:rPr lang="en-US" sz="2400" dirty="0">
                <a:latin typeface="Calibri" panose="020F0502020204030204" pitchFamily="34" charset="0"/>
                <a:cs typeface="Calibri" panose="020F0502020204030204" pitchFamily="34" charset="0"/>
              </a:rPr>
              <a:t>World’s largest biomedical library</a:t>
            </a:r>
          </a:p>
          <a:p>
            <a:pPr marL="160735" indent="-160735">
              <a:buFont typeface="Arial" panose="020B0604020202020204" pitchFamily="34" charset="0"/>
              <a:buChar char="•"/>
            </a:pPr>
            <a:r>
              <a:rPr lang="en-US" sz="2400" dirty="0">
                <a:latin typeface="Calibri" panose="020F0502020204030204" pitchFamily="34" charset="0"/>
                <a:cs typeface="Calibri" panose="020F0502020204030204" pitchFamily="34" charset="0"/>
              </a:rPr>
              <a:t>Produces free, authoritative electronic health information resources</a:t>
            </a:r>
          </a:p>
          <a:p>
            <a:pPr marL="160735" indent="-160735">
              <a:buFont typeface="Arial" panose="020B0604020202020204" pitchFamily="34" charset="0"/>
              <a:buChar char="•"/>
            </a:pPr>
            <a:r>
              <a:rPr lang="en-US" sz="2400" dirty="0">
                <a:latin typeface="Calibri" panose="020F0502020204030204" pitchFamily="34" charset="0"/>
                <a:cs typeface="Calibri" panose="020F0502020204030204" pitchFamily="34" charset="0"/>
              </a:rPr>
              <a:t>130+ health information </a:t>
            </a:r>
            <a:r>
              <a:rPr lang="en-US" sz="2400" dirty="0" smtClean="0">
                <a:latin typeface="Calibri" panose="020F0502020204030204" pitchFamily="34" charset="0"/>
                <a:cs typeface="Calibri" panose="020F0502020204030204" pitchFamily="34" charset="0"/>
              </a:rPr>
              <a:t>databases</a:t>
            </a:r>
          </a:p>
          <a:p>
            <a:pPr algn="ctr"/>
            <a:endParaRPr lang="en-US" sz="2000" dirty="0">
              <a:hlinkClick r:id="rId4"/>
            </a:endParaRPr>
          </a:p>
          <a:p>
            <a:pPr algn="ctr"/>
            <a:r>
              <a:rPr lang="en-US" sz="2000" b="1" dirty="0" smtClean="0">
                <a:hlinkClick r:id="rId4"/>
              </a:rPr>
              <a:t>URL</a:t>
            </a:r>
            <a:r>
              <a:rPr lang="en-US" sz="2000" b="1" dirty="0" smtClean="0"/>
              <a:t> </a:t>
            </a:r>
            <a:r>
              <a:rPr lang="en-US" sz="2000" b="1" dirty="0"/>
              <a:t>for </a:t>
            </a:r>
            <a:r>
              <a:rPr lang="en-US" sz="2000" b="1" dirty="0" smtClean="0"/>
              <a:t>NLM</a:t>
            </a:r>
            <a:endParaRPr lang="en-US" sz="2000" b="1" dirty="0"/>
          </a:p>
          <a:p>
            <a:pPr marL="160735" indent="-160735">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2258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96" y="279518"/>
            <a:ext cx="8124887" cy="971550"/>
          </a:xfrm>
        </p:spPr>
        <p:txBody>
          <a:bodyPr>
            <a:noAutofit/>
          </a:bodyPr>
          <a:lstStyle/>
          <a:p>
            <a:pPr algn="ctr"/>
            <a:r>
              <a:rPr lang="en-US" sz="3000" b="1" dirty="0"/>
              <a:t>National Network of Libraries of Medicine (NN/LM)</a:t>
            </a:r>
          </a:p>
        </p:txBody>
      </p:sp>
      <p:sp>
        <p:nvSpPr>
          <p:cNvPr id="3" name="Content Placeholder 2"/>
          <p:cNvSpPr>
            <a:spLocks noGrp="1"/>
          </p:cNvSpPr>
          <p:nvPr>
            <p:ph idx="1"/>
          </p:nvPr>
        </p:nvSpPr>
        <p:spPr>
          <a:xfrm>
            <a:off x="722271" y="1424258"/>
            <a:ext cx="8061012" cy="5235622"/>
          </a:xfrm>
          <a:ln>
            <a:noFill/>
          </a:ln>
        </p:spPr>
        <p:txBody>
          <a:bodyPr>
            <a:noAutofit/>
          </a:bodyPr>
          <a:lstStyle/>
          <a:p>
            <a:r>
              <a:rPr lang="en-US" sz="2000" dirty="0"/>
              <a:t>Nation-wide program coordinated by the National Library of Medicine</a:t>
            </a:r>
          </a:p>
          <a:p>
            <a:r>
              <a:rPr lang="en-US" sz="2000" dirty="0"/>
              <a:t>Established in the National Library of Medicine Act (1965)</a:t>
            </a:r>
          </a:p>
          <a:p>
            <a:r>
              <a:rPr lang="en-US" sz="2000" dirty="0"/>
              <a:t>Core component of NLM outreach</a:t>
            </a:r>
          </a:p>
          <a:p>
            <a:r>
              <a:rPr lang="en-US" sz="2000" dirty="0"/>
              <a:t>8 Regional Offices</a:t>
            </a:r>
          </a:p>
          <a:p>
            <a:pPr marL="0" indent="0">
              <a:buNone/>
            </a:pPr>
            <a:endParaRPr lang="en-US" sz="2000" b="1" dirty="0"/>
          </a:p>
          <a:p>
            <a:pPr marL="0" indent="0">
              <a:buNone/>
            </a:pPr>
            <a:r>
              <a:rPr lang="en-US" sz="2000" b="1" dirty="0"/>
              <a:t>Mission: </a:t>
            </a:r>
            <a:r>
              <a:rPr lang="en-US" sz="2000" dirty="0"/>
              <a:t>Provide health professionals and the </a:t>
            </a:r>
            <a:r>
              <a:rPr lang="en-US" sz="2000" dirty="0" smtClean="0"/>
              <a:t>general </a:t>
            </a:r>
            <a:r>
              <a:rPr lang="en-US" sz="2000" dirty="0"/>
              <a:t>public with equal access to health information</a:t>
            </a:r>
          </a:p>
          <a:p>
            <a:pPr marL="0" indent="0">
              <a:buNone/>
            </a:pPr>
            <a:endParaRPr lang="en-US" sz="1800" dirty="0"/>
          </a:p>
          <a:p>
            <a:pPr marL="0" indent="0" algn="ctr">
              <a:buNone/>
            </a:pPr>
            <a:endParaRPr lang="en-US" sz="1800" dirty="0" smtClean="0">
              <a:hlinkClick r:id="rId3"/>
            </a:endParaRPr>
          </a:p>
          <a:p>
            <a:pPr marL="0" indent="0" algn="ctr">
              <a:buNone/>
            </a:pPr>
            <a:endParaRPr lang="en-US" sz="1800" dirty="0">
              <a:hlinkClick r:id="rId3"/>
            </a:endParaRPr>
          </a:p>
          <a:p>
            <a:pPr marL="0" indent="0" algn="ctr">
              <a:buNone/>
            </a:pPr>
            <a:endParaRPr lang="en-US" sz="1800" dirty="0" smtClean="0">
              <a:hlinkClick r:id="rId3"/>
            </a:endParaRPr>
          </a:p>
          <a:p>
            <a:pPr marL="0" indent="0" algn="ctr">
              <a:buNone/>
            </a:pPr>
            <a:endParaRPr lang="en-US" sz="1800" dirty="0">
              <a:hlinkClick r:id="rId3"/>
            </a:endParaRPr>
          </a:p>
          <a:p>
            <a:pPr marL="0" indent="0" algn="ctr">
              <a:buNone/>
            </a:pPr>
            <a:endParaRPr lang="en-US" sz="1800" dirty="0">
              <a:hlinkClick r:id="rId3"/>
            </a:endParaRPr>
          </a:p>
          <a:p>
            <a:pPr marL="0" indent="0" algn="ctr">
              <a:buNone/>
            </a:pPr>
            <a:r>
              <a:rPr lang="en-US" sz="1800" b="1" dirty="0" smtClean="0">
                <a:hlinkClick r:id="rId3"/>
              </a:rPr>
              <a:t>URL</a:t>
            </a:r>
            <a:r>
              <a:rPr lang="en-US" sz="1800" b="1" dirty="0" smtClean="0"/>
              <a:t> </a:t>
            </a:r>
            <a:r>
              <a:rPr lang="en-US" sz="1800" b="1" dirty="0"/>
              <a:t>for NN/LM</a:t>
            </a:r>
          </a:p>
        </p:txBody>
      </p:sp>
      <p:pic>
        <p:nvPicPr>
          <p:cNvPr id="5" name="Picture 4" descr="NN/LM Map of Regions"/>
          <p:cNvPicPr>
            <a:picLocks noChangeAspect="1"/>
          </p:cNvPicPr>
          <p:nvPr/>
        </p:nvPicPr>
        <p:blipFill rotWithShape="1">
          <a:blip r:embed="rId4"/>
          <a:srcRect l="5800" t="8020" r="10931" b="16399"/>
          <a:stretch/>
        </p:blipFill>
        <p:spPr>
          <a:xfrm>
            <a:off x="6029122" y="4629395"/>
            <a:ext cx="2955545" cy="1814023"/>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3836863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331" y="126192"/>
            <a:ext cx="7886700" cy="994172"/>
          </a:xfrm>
        </p:spPr>
        <p:txBody>
          <a:bodyPr>
            <a:noAutofit/>
          </a:bodyPr>
          <a:lstStyle/>
          <a:p>
            <a:r>
              <a:rPr lang="en-US" sz="4000" b="1" dirty="0"/>
              <a:t>NN/LM &amp; The Birth of Consumer Health Outreach </a:t>
            </a:r>
          </a:p>
        </p:txBody>
      </p:sp>
      <p:pic>
        <p:nvPicPr>
          <p:cNvPr id="12" name="Content Placeholder 11" descr="Baby crawling toward an open laptop"/>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9163">
            <a:off x="6141693" y="3337431"/>
            <a:ext cx="2757143" cy="2014286"/>
          </a:xfrm>
        </p:spPr>
      </p:pic>
      <p:pic>
        <p:nvPicPr>
          <p:cNvPr id="3" name="Content Placeholder 2" descr="History of MedlinePlus"/>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79301" y="1615156"/>
            <a:ext cx="5963645" cy="4739923"/>
          </a:xfrm>
        </p:spPr>
      </p:pic>
      <p:pic>
        <p:nvPicPr>
          <p:cNvPr id="9" name="Picture 8" descr="NIH U.S. National Library of Medici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513" y="5929207"/>
            <a:ext cx="3612696" cy="301568"/>
          </a:xfrm>
          <a:prstGeom prst="rect">
            <a:avLst/>
          </a:prstGeom>
          <a:ln>
            <a:noFill/>
          </a:ln>
          <a:effectLst>
            <a:softEdge rad="112500"/>
          </a:effectLst>
        </p:spPr>
      </p:pic>
    </p:spTree>
    <p:extLst>
      <p:ext uri="{BB962C8B-B14F-4D97-AF65-F5344CB8AC3E}">
        <p14:creationId xmlns:p14="http://schemas.microsoft.com/office/powerpoint/2010/main" val="208462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ublic libary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04670">
            <a:off x="7662075" y="4546215"/>
            <a:ext cx="1121173" cy="1121173"/>
          </a:xfrm>
          <a:prstGeom prst="rect">
            <a:avLst/>
          </a:prstGeom>
          <a:ln>
            <a:noFill/>
          </a:ln>
          <a:effectLst>
            <a:softEdge rad="112500"/>
          </a:effectLst>
        </p:spPr>
      </p:pic>
      <p:pic>
        <p:nvPicPr>
          <p:cNvPr id="5" name="Picture 4" descr="Peop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074" y="4537968"/>
            <a:ext cx="1111343" cy="1286645"/>
          </a:xfrm>
          <a:prstGeom prst="rect">
            <a:avLst/>
          </a:prstGeom>
          <a:ln>
            <a:noFill/>
          </a:ln>
          <a:effectLst>
            <a:softEdge rad="112500"/>
          </a:effectLst>
        </p:spPr>
      </p:pic>
      <p:sp>
        <p:nvSpPr>
          <p:cNvPr id="2" name="Title 1"/>
          <p:cNvSpPr>
            <a:spLocks noGrp="1"/>
          </p:cNvSpPr>
          <p:nvPr>
            <p:ph type="title"/>
          </p:nvPr>
        </p:nvSpPr>
        <p:spPr>
          <a:xfrm>
            <a:off x="533400" y="159392"/>
            <a:ext cx="8397240" cy="708422"/>
          </a:xfrm>
        </p:spPr>
        <p:txBody>
          <a:bodyPr/>
          <a:lstStyle/>
          <a:p>
            <a:pPr algn="ctr"/>
            <a:r>
              <a:rPr lang="en-US" sz="4000" b="1" dirty="0" smtClean="0"/>
              <a:t>NN/LM Mission Expanded</a:t>
            </a:r>
            <a:endParaRPr lang="en-US" sz="4000" b="1" dirty="0"/>
          </a:p>
        </p:txBody>
      </p:sp>
      <p:sp>
        <p:nvSpPr>
          <p:cNvPr id="4" name="Content Placeholder 3"/>
          <p:cNvSpPr>
            <a:spLocks noGrp="1"/>
          </p:cNvSpPr>
          <p:nvPr>
            <p:ph type="body" sz="half" idx="1"/>
          </p:nvPr>
        </p:nvSpPr>
        <p:spPr>
          <a:xfrm>
            <a:off x="2645922" y="6395229"/>
            <a:ext cx="6161648" cy="587651"/>
          </a:xfrm>
        </p:spPr>
        <p:txBody>
          <a:bodyPr>
            <a:normAutofit/>
          </a:bodyPr>
          <a:lstStyle/>
          <a:p>
            <a:pPr marL="0" indent="0" algn="ctr">
              <a:buNone/>
            </a:pPr>
            <a:r>
              <a:rPr lang="en-US" sz="1400" b="1" u="sng" dirty="0">
                <a:hlinkClick r:id="rId5"/>
              </a:rPr>
              <a:t>URL </a:t>
            </a:r>
            <a:r>
              <a:rPr lang="en-US" sz="1400" b="1" dirty="0" smtClean="0"/>
              <a:t>for Public Libraries as Community Partners </a:t>
            </a:r>
            <a:r>
              <a:rPr lang="en-US" sz="1400" b="1" dirty="0"/>
              <a:t>(NNLM)</a:t>
            </a:r>
          </a:p>
        </p:txBody>
      </p:sp>
      <p:sp>
        <p:nvSpPr>
          <p:cNvPr id="3" name="Content Placeholder 2"/>
          <p:cNvSpPr>
            <a:spLocks noGrp="1"/>
          </p:cNvSpPr>
          <p:nvPr>
            <p:ph sz="half" idx="2"/>
          </p:nvPr>
        </p:nvSpPr>
        <p:spPr>
          <a:xfrm>
            <a:off x="631065" y="1511806"/>
            <a:ext cx="4606505" cy="3669485"/>
          </a:xfrm>
        </p:spPr>
        <p:txBody>
          <a:bodyPr>
            <a:normAutofit fontScale="92500" lnSpcReduction="10000"/>
          </a:bodyPr>
          <a:lstStyle/>
          <a:p>
            <a:pPr marL="0" indent="0">
              <a:buNone/>
            </a:pPr>
            <a:r>
              <a:rPr lang="en-US" sz="2600" b="1" dirty="0"/>
              <a:t>Implementation:</a:t>
            </a:r>
          </a:p>
          <a:p>
            <a:pPr lvl="1"/>
            <a:r>
              <a:rPr lang="en-US" sz="2000" dirty="0"/>
              <a:t>Training</a:t>
            </a:r>
          </a:p>
          <a:p>
            <a:pPr lvl="1"/>
            <a:r>
              <a:rPr lang="en-US" sz="2000" dirty="0"/>
              <a:t>Funding</a:t>
            </a:r>
          </a:p>
          <a:p>
            <a:pPr lvl="1"/>
            <a:r>
              <a:rPr lang="en-US" sz="2000" dirty="0" smtClean="0"/>
              <a:t>Exhibiting</a:t>
            </a:r>
          </a:p>
          <a:p>
            <a:pPr lvl="1"/>
            <a:r>
              <a:rPr lang="en-US" sz="2000" dirty="0"/>
              <a:t>New RML staff </a:t>
            </a:r>
            <a:r>
              <a:rPr lang="en-US" sz="2000" dirty="0" smtClean="0"/>
              <a:t>position</a:t>
            </a:r>
            <a:endParaRPr lang="en-US" sz="2000" dirty="0"/>
          </a:p>
          <a:p>
            <a:pPr marL="0" indent="0">
              <a:buNone/>
            </a:pPr>
            <a:r>
              <a:rPr lang="en-US" sz="2600" b="1" dirty="0"/>
              <a:t>Expanded to include:</a:t>
            </a:r>
          </a:p>
          <a:p>
            <a:pPr lvl="1"/>
            <a:r>
              <a:rPr lang="en-US" sz="1800" dirty="0"/>
              <a:t>Outreach to the general public</a:t>
            </a:r>
          </a:p>
          <a:p>
            <a:pPr lvl="2"/>
            <a:r>
              <a:rPr lang="en-US" sz="1800" dirty="0"/>
              <a:t>Focus on special and underserved populations</a:t>
            </a:r>
          </a:p>
          <a:p>
            <a:pPr lvl="1"/>
            <a:r>
              <a:rPr lang="en-US" sz="1800" dirty="0"/>
              <a:t>Collaborations with public libraries, community and faith-based organizations</a:t>
            </a:r>
          </a:p>
        </p:txBody>
      </p:sp>
      <p:pic>
        <p:nvPicPr>
          <p:cNvPr id="6" name="Picture 2" descr="NN/LM Public Libraries as Community Partn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1074" y="1511806"/>
            <a:ext cx="3446114" cy="206644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descr="&quot;&quot;Image of a scannable barcode with the word, Consumer, written across the top." title="NN/LM Mission Including Consumer Health"/>
          <p:cNvPicPr>
            <a:picLocks noChangeAspect="1" noChangeArrowheads="1"/>
          </p:cNvPicPr>
          <p:nvPr/>
        </p:nvPicPr>
        <p:blipFill>
          <a:blip r:embed="rId7" cstate="print"/>
          <a:srcRect/>
          <a:stretch>
            <a:fillRect/>
          </a:stretch>
        </p:blipFill>
        <p:spPr bwMode="auto">
          <a:xfrm rot="386087">
            <a:off x="6262858" y="5125676"/>
            <a:ext cx="1262546" cy="565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906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02" y="0"/>
            <a:ext cx="7886700" cy="994172"/>
          </a:xfrm>
        </p:spPr>
        <p:txBody>
          <a:bodyPr>
            <a:noAutofit/>
          </a:bodyPr>
          <a:lstStyle/>
          <a:p>
            <a:r>
              <a:rPr lang="en-US" sz="2800" b="1" dirty="0"/>
              <a:t>Support from Your Regional Medical Library</a:t>
            </a:r>
          </a:p>
        </p:txBody>
      </p:sp>
      <p:pic>
        <p:nvPicPr>
          <p:cNvPr id="4" name="Content Placeholder 3" descr="NN/LM provides training, resource access and fundin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2642" r="16389"/>
          <a:stretch/>
        </p:blipFill>
        <p:spPr>
          <a:xfrm>
            <a:off x="5814678" y="1949799"/>
            <a:ext cx="3363180" cy="2500281"/>
          </a:xfrm>
        </p:spPr>
      </p:pic>
      <p:sp>
        <p:nvSpPr>
          <p:cNvPr id="7" name="Content Placeholder 6"/>
          <p:cNvSpPr>
            <a:spLocks noGrp="1"/>
          </p:cNvSpPr>
          <p:nvPr>
            <p:ph sz="half" idx="1"/>
          </p:nvPr>
        </p:nvSpPr>
        <p:spPr>
          <a:xfrm>
            <a:off x="2028913" y="5835576"/>
            <a:ext cx="7148945" cy="613670"/>
          </a:xfrm>
        </p:spPr>
        <p:txBody>
          <a:bodyPr>
            <a:normAutofit fontScale="92500" lnSpcReduction="10000"/>
          </a:bodyPr>
          <a:lstStyle/>
          <a:p>
            <a:pPr marL="0" indent="0" algn="ctr">
              <a:buNone/>
            </a:pPr>
            <a:r>
              <a:rPr lang="en-US" sz="1800" b="1" dirty="0">
                <a:hlinkClick r:id="rId4"/>
              </a:rPr>
              <a:t>URL</a:t>
            </a:r>
            <a:r>
              <a:rPr lang="en-US" sz="1800" b="1" dirty="0"/>
              <a:t> for NN/LM Training Page</a:t>
            </a:r>
            <a:endParaRPr lang="en-US" sz="1800" b="1" dirty="0">
              <a:hlinkClick r:id=""/>
            </a:endParaRPr>
          </a:p>
          <a:p>
            <a:pPr marL="0" indent="0" algn="ctr">
              <a:buNone/>
            </a:pPr>
            <a:r>
              <a:rPr lang="en-US" sz="1800" b="1" dirty="0">
                <a:hlinkClick r:id="rId5"/>
              </a:rPr>
              <a:t>URL</a:t>
            </a:r>
            <a:r>
              <a:rPr lang="en-US" sz="1800" b="1" dirty="0"/>
              <a:t> for NN/LM Funding Information</a:t>
            </a:r>
          </a:p>
        </p:txBody>
      </p:sp>
      <p:pic>
        <p:nvPicPr>
          <p:cNvPr id="8" name="Content Placeholder 4" descr="NN/LM Training Topics"/>
          <p:cNvPicPr>
            <a:picLocks noChangeAspect="1"/>
          </p:cNvPicPr>
          <p:nvPr/>
        </p:nvPicPr>
        <p:blipFill rotWithShape="1">
          <a:blip r:embed="rId6" cstate="print">
            <a:extLst>
              <a:ext uri="{28A0092B-C50C-407E-A947-70E740481C1C}">
                <a14:useLocalDpi xmlns:a14="http://schemas.microsoft.com/office/drawing/2010/main" val="0"/>
              </a:ext>
            </a:extLst>
          </a:blip>
          <a:srcRect r="20738"/>
          <a:stretch/>
        </p:blipFill>
        <p:spPr>
          <a:xfrm>
            <a:off x="137161" y="1478281"/>
            <a:ext cx="5559978" cy="3401668"/>
          </a:xfrm>
          <a:prstGeom prst="rect">
            <a:avLst/>
          </a:prstGeom>
        </p:spPr>
      </p:pic>
    </p:spTree>
    <p:extLst>
      <p:ext uri="{BB962C8B-B14F-4D97-AF65-F5344CB8AC3E}">
        <p14:creationId xmlns:p14="http://schemas.microsoft.com/office/powerpoint/2010/main" val="3884880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1936" y="0"/>
            <a:ext cx="7886700" cy="994172"/>
          </a:xfrm>
        </p:spPr>
        <p:txBody>
          <a:bodyPr/>
          <a:lstStyle/>
          <a:p>
            <a:r>
              <a:rPr lang="en-US" sz="4000" b="1" dirty="0" smtClean="0"/>
              <a:t>Strength in Partnerships</a:t>
            </a:r>
            <a:endParaRPr lang="en-US" sz="4000" b="1" dirty="0"/>
          </a:p>
        </p:txBody>
      </p:sp>
      <p:pic>
        <p:nvPicPr>
          <p:cNvPr id="3" name="Content Placeholder 2" descr="Programming, Trainings, Health Fairs, Workhops, Outreach Events and Health Display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04663"/>
            <a:ext cx="9144000" cy="4479881"/>
          </a:xfrm>
        </p:spPr>
      </p:pic>
    </p:spTree>
    <p:extLst>
      <p:ext uri="{BB962C8B-B14F-4D97-AF65-F5344CB8AC3E}">
        <p14:creationId xmlns:p14="http://schemas.microsoft.com/office/powerpoint/2010/main" val="131370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6407">
            <a:off x="6029359" y="4807038"/>
            <a:ext cx="1899124" cy="1899124"/>
          </a:xfrm>
          <a:prstGeom prst="rect">
            <a:avLst/>
          </a:prstGeom>
          <a:ln>
            <a:noFill/>
          </a:ln>
          <a:effectLst>
            <a:softEdge rad="112500"/>
          </a:effectLst>
        </p:spPr>
      </p:pic>
      <p:pic>
        <p:nvPicPr>
          <p:cNvPr id="7" name="Picture 6" descr="Public Library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037" y="4288734"/>
            <a:ext cx="1026484" cy="1026484"/>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2" name="Title 1"/>
          <p:cNvSpPr>
            <a:spLocks noGrp="1"/>
          </p:cNvSpPr>
          <p:nvPr>
            <p:ph type="title"/>
          </p:nvPr>
        </p:nvSpPr>
        <p:spPr>
          <a:xfrm>
            <a:off x="262182" y="1756498"/>
            <a:ext cx="8702040" cy="2139553"/>
          </a:xfrm>
        </p:spPr>
        <p:txBody>
          <a:bodyPr>
            <a:normAutofit fontScale="90000"/>
          </a:bodyPr>
          <a:lstStyle/>
          <a:p>
            <a:r>
              <a:rPr lang="en-US" b="1" dirty="0" smtClean="0"/>
              <a:t>NLM Consumer Health Resources </a:t>
            </a:r>
            <a:br>
              <a:rPr lang="en-US" b="1" dirty="0" smtClean="0"/>
            </a:br>
            <a:r>
              <a:rPr lang="en-US" b="1" dirty="0" smtClean="0"/>
              <a:t>and </a:t>
            </a:r>
            <a:br>
              <a:rPr lang="en-US" b="1" dirty="0" smtClean="0"/>
            </a:br>
            <a:r>
              <a:rPr lang="en-US" b="1" dirty="0" smtClean="0"/>
              <a:t>Health Programming Ideas</a:t>
            </a:r>
            <a:br>
              <a:rPr lang="en-US" b="1" dirty="0" smtClean="0"/>
            </a:br>
            <a:r>
              <a:rPr lang="en-US" b="1" dirty="0" smtClean="0"/>
              <a:t> </a:t>
            </a:r>
            <a:endParaRPr lang="en-US" b="1" dirty="0"/>
          </a:p>
        </p:txBody>
      </p:sp>
      <p:pic>
        <p:nvPicPr>
          <p:cNvPr id="3" name="Picture 2" descr="Lydia Collins"/>
          <p:cNvPicPr>
            <a:picLocks noChangeAspect="1"/>
          </p:cNvPicPr>
          <p:nvPr/>
        </p:nvPicPr>
        <p:blipFill>
          <a:blip r:embed="rId5"/>
          <a:stretch>
            <a:fillRect/>
          </a:stretch>
        </p:blipFill>
        <p:spPr>
          <a:xfrm>
            <a:off x="7708337" y="5410143"/>
            <a:ext cx="1255885" cy="1310754"/>
          </a:xfrm>
          <a:prstGeom prst="rect">
            <a:avLst/>
          </a:prstGeom>
        </p:spPr>
      </p:pic>
    </p:spTree>
    <p:extLst>
      <p:ext uri="{BB962C8B-B14F-4D97-AF65-F5344CB8AC3E}">
        <p14:creationId xmlns:p14="http://schemas.microsoft.com/office/powerpoint/2010/main" val="1187524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MedlinePlus</a:t>
            </a:r>
            <a:endParaRPr lang="en-US" dirty="0"/>
          </a:p>
        </p:txBody>
      </p:sp>
      <p:sp>
        <p:nvSpPr>
          <p:cNvPr id="3" name="Content Placeholder 2"/>
          <p:cNvSpPr>
            <a:spLocks noGrp="1"/>
          </p:cNvSpPr>
          <p:nvPr>
            <p:ph idx="1"/>
          </p:nvPr>
        </p:nvSpPr>
        <p:spPr>
          <a:xfrm>
            <a:off x="1028383" y="6439880"/>
            <a:ext cx="7886700" cy="334226"/>
          </a:xfrm>
        </p:spPr>
        <p:txBody>
          <a:bodyPr>
            <a:normAutofit fontScale="92500" lnSpcReduction="10000"/>
          </a:bodyPr>
          <a:lstStyle/>
          <a:p>
            <a:pPr marL="0" indent="0" algn="ctr">
              <a:buNone/>
            </a:pPr>
            <a:r>
              <a:rPr lang="en-US" sz="1800" b="1" dirty="0">
                <a:hlinkClick r:id="rId3"/>
              </a:rPr>
              <a:t>URL</a:t>
            </a:r>
            <a:r>
              <a:rPr lang="en-US" sz="1800" b="1" dirty="0"/>
              <a:t> </a:t>
            </a:r>
            <a:r>
              <a:rPr lang="en-US" sz="1800" b="1" dirty="0" smtClean="0"/>
              <a:t>for MedlinePlus</a:t>
            </a:r>
            <a:endParaRPr lang="en-US" sz="1800" b="1" dirty="0"/>
          </a:p>
        </p:txBody>
      </p:sp>
      <p:pic>
        <p:nvPicPr>
          <p:cNvPr id="5" name="Picture 4" descr="MedlinePlus homepage"/>
          <p:cNvPicPr>
            <a:picLocks noChangeAspect="1"/>
          </p:cNvPicPr>
          <p:nvPr/>
        </p:nvPicPr>
        <p:blipFill>
          <a:blip r:embed="rId4"/>
          <a:stretch>
            <a:fillRect/>
          </a:stretch>
        </p:blipFill>
        <p:spPr>
          <a:xfrm>
            <a:off x="0" y="0"/>
            <a:ext cx="9144000" cy="6332355"/>
          </a:xfrm>
          <a:prstGeom prst="rect">
            <a:avLst/>
          </a:prstGeom>
        </p:spPr>
      </p:pic>
    </p:spTree>
    <p:extLst>
      <p:ext uri="{BB962C8B-B14F-4D97-AF65-F5344CB8AC3E}">
        <p14:creationId xmlns:p14="http://schemas.microsoft.com/office/powerpoint/2010/main" val="660816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619" y="0"/>
            <a:ext cx="7886700" cy="994172"/>
          </a:xfrm>
        </p:spPr>
        <p:txBody>
          <a:bodyPr/>
          <a:lstStyle/>
          <a:p>
            <a:r>
              <a:rPr lang="en-US" sz="4000" b="1" dirty="0" smtClean="0"/>
              <a:t>MedlinePlus Program Ideas</a:t>
            </a:r>
            <a:endParaRPr lang="en-US" sz="4000" b="1" dirty="0"/>
          </a:p>
        </p:txBody>
      </p:sp>
      <p:sp>
        <p:nvSpPr>
          <p:cNvPr id="4" name="Content Placeholder 3"/>
          <p:cNvSpPr>
            <a:spLocks noGrp="1"/>
          </p:cNvSpPr>
          <p:nvPr>
            <p:ph sz="half" idx="1"/>
          </p:nvPr>
        </p:nvSpPr>
        <p:spPr>
          <a:xfrm>
            <a:off x="3180572" y="6281786"/>
            <a:ext cx="5963428" cy="576214"/>
          </a:xfrm>
        </p:spPr>
        <p:txBody>
          <a:bodyPr>
            <a:normAutofit/>
          </a:bodyPr>
          <a:lstStyle/>
          <a:p>
            <a:pPr marL="0" indent="0" algn="r">
              <a:buNone/>
            </a:pPr>
            <a:r>
              <a:rPr lang="en-US" sz="1800" b="1" dirty="0">
                <a:hlinkClick r:id="rId3"/>
              </a:rPr>
              <a:t>URL</a:t>
            </a:r>
            <a:r>
              <a:rPr lang="en-US" sz="1800" b="1" dirty="0"/>
              <a:t> for Videos &amp; Tools (MedlinePlus)</a:t>
            </a:r>
          </a:p>
        </p:txBody>
      </p:sp>
      <p:pic>
        <p:nvPicPr>
          <p:cNvPr id="6" name="Content Placeholder 5" descr="Videos and Tools in MedlinePlus"/>
          <p:cNvPicPr>
            <a:picLocks noGrp="1" noChangeAspect="1"/>
          </p:cNvPicPr>
          <p:nvPr>
            <p:ph sz="half" idx="2"/>
          </p:nvPr>
        </p:nvPicPr>
        <p:blipFill>
          <a:blip r:embed="rId4"/>
          <a:stretch>
            <a:fillRect/>
          </a:stretch>
        </p:blipFill>
        <p:spPr>
          <a:xfrm>
            <a:off x="6162286" y="2287645"/>
            <a:ext cx="2696098" cy="2449273"/>
          </a:xfrm>
          <a:prstGeom prst="rect">
            <a:avLst/>
          </a:prstGeom>
          <a:effectLst>
            <a:glow rad="228600">
              <a:schemeClr val="accent6">
                <a:satMod val="175000"/>
                <a:alpha val="40000"/>
              </a:schemeClr>
            </a:glow>
          </a:effectLst>
        </p:spPr>
      </p:pic>
      <p:pic>
        <p:nvPicPr>
          <p:cNvPr id="3" name="Picture 2" descr="Program Ideas for Adults, Teens adn Childr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96493"/>
            <a:ext cx="6095004" cy="4096867"/>
          </a:xfrm>
          <a:prstGeom prst="rect">
            <a:avLst/>
          </a:prstGeom>
        </p:spPr>
      </p:pic>
    </p:spTree>
    <p:extLst>
      <p:ext uri="{BB962C8B-B14F-4D97-AF65-F5344CB8AC3E}">
        <p14:creationId xmlns:p14="http://schemas.microsoft.com/office/powerpoint/2010/main" val="2094078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mmun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6407">
            <a:off x="6104768" y="4776100"/>
            <a:ext cx="1899124" cy="1899124"/>
          </a:xfrm>
          <a:prstGeom prst="rect">
            <a:avLst/>
          </a:prstGeom>
          <a:ln>
            <a:noFill/>
          </a:ln>
          <a:effectLst>
            <a:softEdge rad="112500"/>
          </a:effectLst>
        </p:spPr>
      </p:pic>
      <p:sp>
        <p:nvSpPr>
          <p:cNvPr id="4" name="Title 3"/>
          <p:cNvSpPr>
            <a:spLocks noGrp="1"/>
          </p:cNvSpPr>
          <p:nvPr>
            <p:ph type="title"/>
          </p:nvPr>
        </p:nvSpPr>
        <p:spPr>
          <a:xfrm>
            <a:off x="623888" y="2230994"/>
            <a:ext cx="7886700" cy="1418034"/>
          </a:xfrm>
        </p:spPr>
        <p:txBody>
          <a:bodyPr>
            <a:normAutofit fontScale="90000"/>
          </a:bodyPr>
          <a:lstStyle/>
          <a:p>
            <a:pPr algn="ctr"/>
            <a:r>
              <a:rPr lang="en-US" b="1" dirty="0" smtClean="0"/>
              <a:t>Health Literacy:</a:t>
            </a:r>
            <a:br>
              <a:rPr lang="en-US" b="1" dirty="0" smtClean="0"/>
            </a:br>
            <a:r>
              <a:rPr lang="en-US" b="1" dirty="0" smtClean="0"/>
              <a:t>Why It Matters</a:t>
            </a:r>
            <a:endParaRPr lang="en-US" b="1" dirty="0"/>
          </a:p>
        </p:txBody>
      </p:sp>
      <p:pic>
        <p:nvPicPr>
          <p:cNvPr id="14338" name="Picture 2" descr="Anita Kin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975" y="5725664"/>
            <a:ext cx="1072996" cy="95948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8" descr="Public Library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883" y="4526845"/>
            <a:ext cx="1026484" cy="1026484"/>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3662478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92" y="-25653"/>
            <a:ext cx="7886700" cy="994172"/>
          </a:xfrm>
        </p:spPr>
        <p:txBody>
          <a:bodyPr/>
          <a:lstStyle/>
          <a:p>
            <a:r>
              <a:rPr lang="en-US" sz="2800" b="1" dirty="0" smtClean="0"/>
              <a:t>ToxMystery</a:t>
            </a:r>
            <a:endParaRPr lang="en-US" sz="2800" b="1" dirty="0"/>
          </a:p>
        </p:txBody>
      </p:sp>
      <p:sp>
        <p:nvSpPr>
          <p:cNvPr id="2" name="Text Placeholder 1"/>
          <p:cNvSpPr>
            <a:spLocks noGrp="1"/>
          </p:cNvSpPr>
          <p:nvPr>
            <p:ph type="body" idx="1"/>
          </p:nvPr>
        </p:nvSpPr>
        <p:spPr>
          <a:xfrm>
            <a:off x="3606677" y="6316825"/>
            <a:ext cx="3945683" cy="541175"/>
          </a:xfrm>
        </p:spPr>
        <p:txBody>
          <a:bodyPr>
            <a:noAutofit/>
          </a:bodyPr>
          <a:lstStyle/>
          <a:p>
            <a:pPr algn="ctr"/>
            <a:r>
              <a:rPr lang="en-US" sz="1400" dirty="0" smtClean="0">
                <a:hlinkClick r:id="rId3"/>
              </a:rPr>
              <a:t>URL</a:t>
            </a:r>
            <a:r>
              <a:rPr lang="en-US" sz="1400" dirty="0" smtClean="0"/>
              <a:t> </a:t>
            </a:r>
            <a:r>
              <a:rPr lang="en-US" sz="1400" dirty="0"/>
              <a:t>for ToxMystery</a:t>
            </a:r>
          </a:p>
        </p:txBody>
      </p:sp>
      <p:sp>
        <p:nvSpPr>
          <p:cNvPr id="4" name="Text Placeholder 3"/>
          <p:cNvSpPr>
            <a:spLocks noGrp="1"/>
          </p:cNvSpPr>
          <p:nvPr>
            <p:ph type="body" sz="quarter" idx="3"/>
          </p:nvPr>
        </p:nvSpPr>
        <p:spPr/>
        <p:txBody>
          <a:bodyPr/>
          <a:lstStyle/>
          <a:p>
            <a:r>
              <a:rPr lang="en-US" dirty="0" smtClean="0"/>
              <a:t> </a:t>
            </a:r>
            <a:endParaRPr lang="en-US" dirty="0"/>
          </a:p>
        </p:txBody>
      </p:sp>
      <p:sp>
        <p:nvSpPr>
          <p:cNvPr id="5" name="Content Placeholder 4"/>
          <p:cNvSpPr>
            <a:spLocks noGrp="1"/>
          </p:cNvSpPr>
          <p:nvPr>
            <p:ph sz="quarter" idx="4"/>
          </p:nvPr>
        </p:nvSpPr>
        <p:spPr>
          <a:xfrm>
            <a:off x="2484408" y="5145917"/>
            <a:ext cx="6032133" cy="1303471"/>
          </a:xfrm>
        </p:spPr>
        <p:txBody>
          <a:bodyPr>
            <a:normAutofit fontScale="77500" lnSpcReduction="20000"/>
          </a:bodyPr>
          <a:lstStyle/>
          <a:p>
            <a:pPr marL="0" indent="0" algn="ctr">
              <a:buNone/>
            </a:pPr>
            <a:r>
              <a:rPr lang="en-US" sz="1600" dirty="0"/>
              <a:t>Toxie the Cat helps children (ages 7-11) find the hazards hidden in each room and offers hints when needed. </a:t>
            </a:r>
          </a:p>
          <a:p>
            <a:pPr marL="0" indent="0" algn="ctr">
              <a:buNone/>
            </a:pPr>
            <a:endParaRPr lang="en-US" sz="1600" dirty="0">
              <a:latin typeface="+mj-lt"/>
            </a:endParaRPr>
          </a:p>
          <a:p>
            <a:pPr marL="0" indent="0" algn="ctr">
              <a:buNone/>
            </a:pPr>
            <a:r>
              <a:rPr lang="en-US" sz="1600" dirty="0" smtClean="0">
                <a:latin typeface="+mj-lt"/>
              </a:rPr>
              <a:t>Available in </a:t>
            </a:r>
            <a:r>
              <a:rPr lang="en-US" sz="1600" dirty="0" smtClean="0">
                <a:latin typeface="+mj-lt"/>
                <a:hlinkClick r:id="rId3"/>
              </a:rPr>
              <a:t>English</a:t>
            </a:r>
            <a:r>
              <a:rPr lang="en-US" sz="1600" dirty="0" smtClean="0">
                <a:latin typeface="+mj-lt"/>
              </a:rPr>
              <a:t> and </a:t>
            </a:r>
            <a:r>
              <a:rPr lang="en-US" sz="1600" dirty="0" smtClean="0">
                <a:latin typeface="+mj-lt"/>
                <a:hlinkClick r:id="rId4"/>
              </a:rPr>
              <a:t>Spanish</a:t>
            </a:r>
            <a:endParaRPr lang="en-US" sz="1600" dirty="0" smtClean="0">
              <a:latin typeface="+mj-lt"/>
            </a:endParaRPr>
          </a:p>
          <a:p>
            <a:pPr marL="0" indent="0" algn="ctr">
              <a:buNone/>
            </a:pPr>
            <a:endParaRPr lang="en-US" sz="1600" dirty="0" smtClean="0">
              <a:latin typeface="+mj-lt"/>
            </a:endParaRPr>
          </a:p>
          <a:p>
            <a:pPr marL="0" indent="0" algn="ctr">
              <a:buNone/>
            </a:pPr>
            <a:r>
              <a:rPr lang="en-US" sz="1600" dirty="0" smtClean="0">
                <a:latin typeface="+mj-lt"/>
              </a:rPr>
              <a:t>“For Teachers” section includes 3 lesson plans with student worksheets/activities”</a:t>
            </a:r>
          </a:p>
          <a:p>
            <a:pPr marL="0" indent="0" algn="ctr">
              <a:buNone/>
            </a:pPr>
            <a:r>
              <a:rPr lang="en-US" sz="1600" dirty="0" smtClean="0">
                <a:latin typeface="+mj-lt"/>
              </a:rPr>
              <a:t>Parent Resources</a:t>
            </a:r>
            <a:endParaRPr lang="en-US" sz="1600" dirty="0">
              <a:latin typeface="+mj-lt"/>
            </a:endParaRPr>
          </a:p>
        </p:txBody>
      </p:sp>
      <p:pic>
        <p:nvPicPr>
          <p:cNvPr id="9" name="Content Placeholder 8" descr="ToxMystery from NLM"/>
          <p:cNvPicPr>
            <a:picLocks noGrp="1" noChangeAspect="1"/>
          </p:cNvPicPr>
          <p:nvPr>
            <p:ph sz="half" idx="2"/>
          </p:nvPr>
        </p:nvPicPr>
        <p:blipFill>
          <a:blip r:embed="rId5"/>
          <a:stretch>
            <a:fillRect/>
          </a:stretch>
        </p:blipFill>
        <p:spPr>
          <a:xfrm>
            <a:off x="1043741" y="26339"/>
            <a:ext cx="7343348" cy="4957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0067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DA for Teens home page"/>
          <p:cNvPicPr>
            <a:picLocks noChangeAspect="1"/>
          </p:cNvPicPr>
          <p:nvPr/>
        </p:nvPicPr>
        <p:blipFill>
          <a:blip r:embed="rId3"/>
          <a:stretch>
            <a:fillRect/>
          </a:stretch>
        </p:blipFill>
        <p:spPr>
          <a:xfrm>
            <a:off x="3332535" y="778046"/>
            <a:ext cx="5690695" cy="5210355"/>
          </a:xfrm>
          <a:prstGeom prst="rect">
            <a:avLst/>
          </a:prstGeom>
        </p:spPr>
      </p:pic>
      <p:sp>
        <p:nvSpPr>
          <p:cNvPr id="2" name="Title 1"/>
          <p:cNvSpPr>
            <a:spLocks noGrp="1"/>
          </p:cNvSpPr>
          <p:nvPr>
            <p:ph type="title"/>
          </p:nvPr>
        </p:nvSpPr>
        <p:spPr>
          <a:xfrm>
            <a:off x="628650" y="0"/>
            <a:ext cx="7886700" cy="994172"/>
          </a:xfrm>
        </p:spPr>
        <p:txBody>
          <a:bodyPr/>
          <a:lstStyle/>
          <a:p>
            <a:pPr algn="ctr"/>
            <a:r>
              <a:rPr lang="en-US" sz="2800" b="1" dirty="0" smtClean="0"/>
              <a:t>Drug Information Program Ideas (Teens)</a:t>
            </a:r>
            <a:endParaRPr lang="en-US" sz="2800" b="1" dirty="0"/>
          </a:p>
        </p:txBody>
      </p:sp>
      <p:sp>
        <p:nvSpPr>
          <p:cNvPr id="3" name="Content Placeholder 2"/>
          <p:cNvSpPr>
            <a:spLocks noGrp="1"/>
          </p:cNvSpPr>
          <p:nvPr>
            <p:ph idx="1"/>
          </p:nvPr>
        </p:nvSpPr>
        <p:spPr>
          <a:xfrm>
            <a:off x="1657168" y="6228110"/>
            <a:ext cx="7886700" cy="629890"/>
          </a:xfrm>
        </p:spPr>
        <p:txBody>
          <a:bodyPr>
            <a:normAutofit/>
          </a:bodyPr>
          <a:lstStyle/>
          <a:p>
            <a:pPr marL="0" indent="0" algn="ctr">
              <a:buNone/>
            </a:pPr>
            <a:r>
              <a:rPr lang="en-US" sz="1400" b="1" dirty="0">
                <a:hlinkClick r:id="rId4"/>
              </a:rPr>
              <a:t>URL</a:t>
            </a:r>
            <a:r>
              <a:rPr lang="en-US" sz="1400" b="1" dirty="0"/>
              <a:t> for NIDA for </a:t>
            </a:r>
            <a:r>
              <a:rPr lang="en-US" sz="1400" b="1" dirty="0" smtClean="0"/>
              <a:t>Teens</a:t>
            </a:r>
          </a:p>
          <a:p>
            <a:pPr marL="0" indent="0" algn="ctr">
              <a:buNone/>
            </a:pPr>
            <a:r>
              <a:rPr lang="en-US" sz="1400" b="1" dirty="0" smtClean="0">
                <a:hlinkClick r:id="rId5"/>
              </a:rPr>
              <a:t>URL</a:t>
            </a:r>
            <a:r>
              <a:rPr lang="en-US" sz="1400" b="1" dirty="0" smtClean="0"/>
              <a:t> for Drugs and Young People (MedlinePlus)</a:t>
            </a:r>
            <a:endParaRPr lang="en-US" sz="1400" b="1" dirty="0"/>
          </a:p>
        </p:txBody>
      </p:sp>
      <p:pic>
        <p:nvPicPr>
          <p:cNvPr id="8" name="Picture 7" descr="MedlinePlus Drugs and Young People "/>
          <p:cNvPicPr>
            <a:picLocks noChangeAspect="1"/>
          </p:cNvPicPr>
          <p:nvPr/>
        </p:nvPicPr>
        <p:blipFill>
          <a:blip r:embed="rId6"/>
          <a:stretch>
            <a:fillRect/>
          </a:stretch>
        </p:blipFill>
        <p:spPr>
          <a:xfrm>
            <a:off x="280715" y="2132860"/>
            <a:ext cx="2752905" cy="20986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607908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NIHSeniorHealth</a:t>
            </a:r>
            <a:endParaRPr lang="en-US" dirty="0"/>
          </a:p>
        </p:txBody>
      </p:sp>
      <p:sp>
        <p:nvSpPr>
          <p:cNvPr id="3" name="Content Placeholder 2"/>
          <p:cNvSpPr>
            <a:spLocks noGrp="1"/>
          </p:cNvSpPr>
          <p:nvPr>
            <p:ph idx="1"/>
          </p:nvPr>
        </p:nvSpPr>
        <p:spPr>
          <a:xfrm>
            <a:off x="2315496" y="6540567"/>
            <a:ext cx="7315200" cy="479445"/>
          </a:xfrm>
        </p:spPr>
        <p:txBody>
          <a:bodyPr>
            <a:noAutofit/>
          </a:bodyPr>
          <a:lstStyle/>
          <a:p>
            <a:pPr marL="0" indent="0" algn="ctr">
              <a:buNone/>
            </a:pPr>
            <a:r>
              <a:rPr lang="en-US" sz="1400" b="1" dirty="0" smtClean="0">
                <a:hlinkClick r:id="rId3"/>
              </a:rPr>
              <a:t>URL</a:t>
            </a:r>
            <a:r>
              <a:rPr lang="en-US" sz="1400" b="1" dirty="0" smtClean="0"/>
              <a:t> for NIHSeniorHealth and </a:t>
            </a:r>
            <a:r>
              <a:rPr lang="en-US" sz="1400" b="1" dirty="0">
                <a:hlinkClick r:id="rId4"/>
              </a:rPr>
              <a:t>URL</a:t>
            </a:r>
            <a:r>
              <a:rPr lang="en-US" sz="1400" b="1" dirty="0"/>
              <a:t> for NIHSeniorHealth Trainer’s Toolkit</a:t>
            </a:r>
          </a:p>
          <a:p>
            <a:pPr marL="0" indent="0" algn="ctr">
              <a:buNone/>
            </a:pPr>
            <a:endParaRPr lang="en-US" sz="1600" b="1" dirty="0"/>
          </a:p>
        </p:txBody>
      </p:sp>
      <p:pic>
        <p:nvPicPr>
          <p:cNvPr id="5" name="Picture 4" descr="NIHSeniorHeatlh homepage"/>
          <p:cNvPicPr>
            <a:picLocks noChangeAspect="1"/>
          </p:cNvPicPr>
          <p:nvPr/>
        </p:nvPicPr>
        <p:blipFill>
          <a:blip r:embed="rId5"/>
          <a:stretch>
            <a:fillRect/>
          </a:stretch>
        </p:blipFill>
        <p:spPr>
          <a:xfrm>
            <a:off x="886651" y="0"/>
            <a:ext cx="7754112" cy="6404324"/>
          </a:xfrm>
          <a:prstGeom prst="rect">
            <a:avLst/>
          </a:prstGeom>
        </p:spPr>
      </p:pic>
      <p:sp>
        <p:nvSpPr>
          <p:cNvPr id="6" name="Down Arrow 5" descr="arrow pointing at training tools"/>
          <p:cNvSpPr/>
          <p:nvPr/>
        </p:nvSpPr>
        <p:spPr>
          <a:xfrm rot="3080958">
            <a:off x="7558253" y="4074654"/>
            <a:ext cx="490729" cy="1751409"/>
          </a:xfrm>
          <a:prstGeom prst="down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947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326"/>
            <a:ext cx="7886700" cy="994172"/>
          </a:xfrm>
        </p:spPr>
        <p:txBody>
          <a:bodyPr/>
          <a:lstStyle/>
          <a:p>
            <a:pPr algn="ctr"/>
            <a:r>
              <a:rPr lang="en-US" sz="1800" b="1" dirty="0" smtClean="0"/>
              <a:t>NIHSeniorHealth Program Ideas</a:t>
            </a:r>
            <a:endParaRPr lang="en-US" sz="1800" b="1" dirty="0"/>
          </a:p>
        </p:txBody>
      </p:sp>
      <p:sp>
        <p:nvSpPr>
          <p:cNvPr id="4" name="Content Placeholder 3"/>
          <p:cNvSpPr>
            <a:spLocks noGrp="1"/>
          </p:cNvSpPr>
          <p:nvPr>
            <p:ph sz="half" idx="1"/>
          </p:nvPr>
        </p:nvSpPr>
        <p:spPr>
          <a:xfrm>
            <a:off x="3335191" y="5840195"/>
            <a:ext cx="5436248" cy="1041681"/>
          </a:xfrm>
        </p:spPr>
        <p:txBody>
          <a:bodyPr>
            <a:noAutofit/>
          </a:bodyPr>
          <a:lstStyle/>
          <a:p>
            <a:pPr marL="0" indent="0">
              <a:buNone/>
            </a:pPr>
            <a:r>
              <a:rPr lang="en-US" sz="1400" b="1" dirty="0" smtClean="0">
                <a:hlinkClick r:id="rId3"/>
              </a:rPr>
              <a:t>URL</a:t>
            </a:r>
            <a:r>
              <a:rPr lang="en-US" sz="1400" b="1" dirty="0" smtClean="0"/>
              <a:t> </a:t>
            </a:r>
            <a:r>
              <a:rPr lang="en-US" sz="1400" b="1" dirty="0"/>
              <a:t>for Talking With Your Doctor Presentation Toolkit</a:t>
            </a:r>
          </a:p>
          <a:p>
            <a:pPr marL="0" indent="0">
              <a:buNone/>
            </a:pPr>
            <a:r>
              <a:rPr lang="en-US" sz="1400" b="1" dirty="0">
                <a:hlinkClick r:id="rId4"/>
              </a:rPr>
              <a:t>URL</a:t>
            </a:r>
            <a:r>
              <a:rPr lang="en-US" sz="1400" b="1" dirty="0"/>
              <a:t> for Go4Life Campaign Partner Information </a:t>
            </a:r>
            <a:endParaRPr lang="en-US" sz="1400" b="1" dirty="0" smtClean="0"/>
          </a:p>
          <a:p>
            <a:pPr marL="0" indent="0">
              <a:buNone/>
            </a:pPr>
            <a:r>
              <a:rPr lang="en-US" sz="1400" b="1" dirty="0" smtClean="0">
                <a:hlinkClick r:id="rId5"/>
              </a:rPr>
              <a:t>URL</a:t>
            </a:r>
            <a:r>
              <a:rPr lang="en-US" sz="1400" b="1" dirty="0" smtClean="0"/>
              <a:t> for Go4Life Get Free Stuff</a:t>
            </a:r>
            <a:endParaRPr lang="en-US" sz="1400" b="1" dirty="0"/>
          </a:p>
        </p:txBody>
      </p:sp>
      <p:pic>
        <p:nvPicPr>
          <p:cNvPr id="10" name="Picture 9" descr="Talking with your doctor presentation toolkit"/>
          <p:cNvPicPr>
            <a:picLocks noChangeAspect="1"/>
          </p:cNvPicPr>
          <p:nvPr/>
        </p:nvPicPr>
        <p:blipFill>
          <a:blip r:embed="rId6"/>
          <a:stretch>
            <a:fillRect/>
          </a:stretch>
        </p:blipFill>
        <p:spPr>
          <a:xfrm>
            <a:off x="840652" y="-37326"/>
            <a:ext cx="7674698" cy="4060686"/>
          </a:xfrm>
          <a:prstGeom prst="roundRect">
            <a:avLst/>
          </a:prstGeom>
        </p:spPr>
      </p:pic>
      <p:pic>
        <p:nvPicPr>
          <p:cNvPr id="12" name="Content Placeholder 11" descr="Go4Life Partner Page"/>
          <p:cNvPicPr>
            <a:picLocks noGrp="1" noChangeAspect="1"/>
          </p:cNvPicPr>
          <p:nvPr>
            <p:ph sz="half" idx="2"/>
          </p:nvPr>
        </p:nvPicPr>
        <p:blipFill>
          <a:blip r:embed="rId7"/>
          <a:stretch>
            <a:fillRect/>
          </a:stretch>
        </p:blipFill>
        <p:spPr>
          <a:xfrm>
            <a:off x="193993" y="3540374"/>
            <a:ext cx="4391070" cy="2167194"/>
          </a:xfrm>
          <a:prstGeom prst="round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6386" name="Picture 2" descr="go4life dv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8001" y="4155987"/>
            <a:ext cx="2000250" cy="13144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6388" name="Picture 4" descr="go4life bookmarks and poste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1189" y="4155987"/>
            <a:ext cx="2000250" cy="13144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88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564" y="79626"/>
            <a:ext cx="7886700" cy="994172"/>
          </a:xfrm>
        </p:spPr>
        <p:txBody>
          <a:bodyPr/>
          <a:lstStyle/>
          <a:p>
            <a:pPr algn="ctr"/>
            <a:r>
              <a:rPr lang="en-US" b="1" dirty="0" smtClean="0"/>
              <a:t>NN/LM MAR: Region 1</a:t>
            </a:r>
            <a:endParaRPr lang="en-US" b="1" dirty="0"/>
          </a:p>
        </p:txBody>
      </p:sp>
      <p:sp>
        <p:nvSpPr>
          <p:cNvPr id="3" name="Text Placeholder 2"/>
          <p:cNvSpPr>
            <a:spLocks noGrp="1"/>
          </p:cNvSpPr>
          <p:nvPr>
            <p:ph type="body" idx="1"/>
          </p:nvPr>
        </p:nvSpPr>
        <p:spPr>
          <a:xfrm>
            <a:off x="3918875" y="5671499"/>
            <a:ext cx="4714389" cy="996112"/>
          </a:xfrm>
        </p:spPr>
        <p:txBody>
          <a:bodyPr>
            <a:normAutofit lnSpcReduction="10000"/>
          </a:bodyPr>
          <a:lstStyle/>
          <a:p>
            <a:r>
              <a:rPr lang="en-US" dirty="0" smtClean="0"/>
              <a:t>Cooking for Good Health</a:t>
            </a:r>
          </a:p>
          <a:p>
            <a:r>
              <a:rPr lang="en-US" dirty="0" smtClean="0"/>
              <a:t>Laurel Public Library</a:t>
            </a:r>
          </a:p>
          <a:p>
            <a:r>
              <a:rPr lang="en-US" dirty="0" smtClean="0"/>
              <a:t>Laurel, DE</a:t>
            </a:r>
            <a:endParaRPr lang="en-US" dirty="0"/>
          </a:p>
        </p:txBody>
      </p:sp>
      <p:pic>
        <p:nvPicPr>
          <p:cNvPr id="8194" name="Picture 2" descr="Laurel Public Libr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86894">
            <a:off x="4784247" y="1892849"/>
            <a:ext cx="1043625" cy="804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 name="Content Placeholder 9" descr="MedlinePlus from NLM"/>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rot="781172">
            <a:off x="5816077" y="1312937"/>
            <a:ext cx="3242857" cy="1964286"/>
          </a:xfrm>
          <a:prstGeom prst="rect">
            <a:avLst/>
          </a:prstGeom>
          <a:ln>
            <a:noFill/>
          </a:ln>
          <a:effectLst>
            <a:softEdge rad="112500"/>
          </a:effectLst>
        </p:spPr>
      </p:pic>
      <p:pic>
        <p:nvPicPr>
          <p:cNvPr id="8" name="Picture 7" descr="NIHSeniorHealth.gov"/>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662" y="3712247"/>
            <a:ext cx="2921794" cy="1428750"/>
          </a:xfrm>
          <a:prstGeom prst="rect">
            <a:avLst/>
          </a:prstGeom>
          <a:ln>
            <a:noFill/>
          </a:ln>
          <a:effectLst>
            <a:softEdge rad="112500"/>
          </a:effectLst>
        </p:spPr>
      </p:pic>
      <p:pic>
        <p:nvPicPr>
          <p:cNvPr id="6" name="Content Placeholder 5" descr="Woman cooking, computer training class"/>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142288" y="1708936"/>
            <a:ext cx="4205317" cy="3211580"/>
          </a:xfrm>
        </p:spPr>
      </p:pic>
    </p:spTree>
    <p:extLst>
      <p:ext uri="{BB962C8B-B14F-4D97-AF65-F5344CB8AC3E}">
        <p14:creationId xmlns:p14="http://schemas.microsoft.com/office/powerpoint/2010/main" val="2546357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62" y="184390"/>
            <a:ext cx="7886700" cy="994172"/>
          </a:xfrm>
        </p:spPr>
        <p:txBody>
          <a:bodyPr/>
          <a:lstStyle/>
          <a:p>
            <a:pPr algn="ctr"/>
            <a:r>
              <a:rPr lang="en-US" b="1" dirty="0" smtClean="0"/>
              <a:t>NN/LM MCR: Region 4</a:t>
            </a:r>
            <a:endParaRPr lang="en-US" b="1" dirty="0"/>
          </a:p>
        </p:txBody>
      </p:sp>
      <p:pic>
        <p:nvPicPr>
          <p:cNvPr id="3" name="Picture 2" descr="Public Library, K-12 School, STEAM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02" y="1070676"/>
            <a:ext cx="8657164" cy="4440318"/>
          </a:xfrm>
          <a:prstGeom prst="rect">
            <a:avLst/>
          </a:prstGeom>
        </p:spPr>
      </p:pic>
      <p:sp>
        <p:nvSpPr>
          <p:cNvPr id="5" name="Plus 4" descr="addition sign"/>
          <p:cNvSpPr/>
          <p:nvPr/>
        </p:nvSpPr>
        <p:spPr>
          <a:xfrm>
            <a:off x="2977224" y="3290835"/>
            <a:ext cx="586596" cy="672860"/>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Equal 5" descr="equal sign"/>
          <p:cNvSpPr/>
          <p:nvPr/>
        </p:nvSpPr>
        <p:spPr>
          <a:xfrm>
            <a:off x="5922589" y="3075175"/>
            <a:ext cx="362310" cy="33643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1952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274692"/>
            <a:ext cx="7886700" cy="994172"/>
          </a:xfrm>
        </p:spPr>
        <p:txBody>
          <a:bodyPr/>
          <a:lstStyle/>
          <a:p>
            <a:r>
              <a:rPr lang="en-US" dirty="0" smtClean="0"/>
              <a:t>PA Forward-</a:t>
            </a:r>
            <a:r>
              <a:rPr lang="en-US" dirty="0" err="1" smtClean="0"/>
              <a:t>PaLA</a:t>
            </a:r>
            <a:endParaRPr lang="en-US" dirty="0"/>
          </a:p>
        </p:txBody>
      </p:sp>
      <p:pic>
        <p:nvPicPr>
          <p:cNvPr id="7" name="Content Placeholder 6" descr="PA Forward Toolkit"/>
          <p:cNvPicPr>
            <a:picLocks noGrp="1" noChangeAspect="1"/>
          </p:cNvPicPr>
          <p:nvPr>
            <p:ph sz="half" idx="1"/>
          </p:nvPr>
        </p:nvPicPr>
        <p:blipFill>
          <a:blip r:embed="rId3"/>
          <a:stretch>
            <a:fillRect/>
          </a:stretch>
        </p:blipFill>
        <p:spPr>
          <a:xfrm>
            <a:off x="0" y="1807314"/>
            <a:ext cx="4997172" cy="3601640"/>
          </a:xfrm>
          <a:prstGeom prst="rect">
            <a:avLst/>
          </a:prstGeom>
          <a:ln>
            <a:noFill/>
          </a:ln>
          <a:effectLst>
            <a:softEdge rad="112500"/>
          </a:effectLst>
        </p:spPr>
      </p:pic>
      <p:sp>
        <p:nvSpPr>
          <p:cNvPr id="5" name="Content Placeholder 4"/>
          <p:cNvSpPr>
            <a:spLocks noGrp="1"/>
          </p:cNvSpPr>
          <p:nvPr>
            <p:ph sz="half" idx="2"/>
          </p:nvPr>
        </p:nvSpPr>
        <p:spPr>
          <a:xfrm>
            <a:off x="5534292" y="6144208"/>
            <a:ext cx="3466952" cy="713792"/>
          </a:xfrm>
        </p:spPr>
        <p:txBody>
          <a:bodyPr>
            <a:normAutofit/>
          </a:bodyPr>
          <a:lstStyle/>
          <a:p>
            <a:pPr marL="0" indent="0">
              <a:buNone/>
            </a:pPr>
            <a:r>
              <a:rPr lang="en-US" sz="1400" b="1" dirty="0">
                <a:hlinkClick r:id="rId4"/>
              </a:rPr>
              <a:t>URL</a:t>
            </a:r>
            <a:r>
              <a:rPr lang="en-US" sz="1400" b="1" dirty="0"/>
              <a:t> for PA Forward web site</a:t>
            </a:r>
          </a:p>
          <a:p>
            <a:pPr marL="0" indent="0">
              <a:buNone/>
            </a:pPr>
            <a:r>
              <a:rPr lang="en-US" sz="1400" b="1" dirty="0">
                <a:hlinkClick r:id="rId5"/>
              </a:rPr>
              <a:t>URL</a:t>
            </a:r>
            <a:r>
              <a:rPr lang="en-US" sz="1400" b="1" dirty="0"/>
              <a:t> to PA Forward Toolkit</a:t>
            </a:r>
          </a:p>
        </p:txBody>
      </p:sp>
      <p:pic>
        <p:nvPicPr>
          <p:cNvPr id="6" name="Picture 5" descr="PaLA: Pennsylvania Library Association"/>
          <p:cNvPicPr>
            <a:picLocks noChangeAspect="1"/>
          </p:cNvPicPr>
          <p:nvPr/>
        </p:nvPicPr>
        <p:blipFill>
          <a:blip r:embed="rId6"/>
          <a:stretch>
            <a:fillRect/>
          </a:stretch>
        </p:blipFill>
        <p:spPr>
          <a:xfrm>
            <a:off x="0" y="-68037"/>
            <a:ext cx="9144000" cy="1268016"/>
          </a:xfrm>
          <a:prstGeom prst="rect">
            <a:avLst/>
          </a:prstGeom>
        </p:spPr>
      </p:pic>
      <p:pic>
        <p:nvPicPr>
          <p:cNvPr id="8" name="Picture 7" descr="PA Forward Health Literacy vision"/>
          <p:cNvPicPr>
            <a:picLocks noChangeAspect="1"/>
          </p:cNvPicPr>
          <p:nvPr/>
        </p:nvPicPr>
        <p:blipFill>
          <a:blip r:embed="rId7"/>
          <a:stretch>
            <a:fillRect/>
          </a:stretch>
        </p:blipFill>
        <p:spPr>
          <a:xfrm>
            <a:off x="4794583" y="2568691"/>
            <a:ext cx="3720768" cy="2078886"/>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724296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567" y="218896"/>
            <a:ext cx="7886700" cy="994172"/>
          </a:xfrm>
        </p:spPr>
        <p:txBody>
          <a:bodyPr/>
          <a:lstStyle/>
          <a:p>
            <a:pPr lvl="0"/>
            <a:r>
              <a:rPr lang="en-US" b="1" dirty="0"/>
              <a:t>Health </a:t>
            </a:r>
            <a:r>
              <a:rPr lang="en-US" b="1" dirty="0" smtClean="0"/>
              <a:t>Program Ideas</a:t>
            </a:r>
            <a:br>
              <a:rPr lang="en-US" b="1" dirty="0" smtClean="0"/>
            </a:br>
            <a:r>
              <a:rPr lang="en-US" b="1" dirty="0" smtClean="0">
                <a:solidFill>
                  <a:srgbClr val="C00000"/>
                </a:solidFill>
              </a:rPr>
              <a:t> </a:t>
            </a:r>
            <a:endParaRPr lang="en-US" b="1" dirty="0">
              <a:solidFill>
                <a:srgbClr val="C00000"/>
              </a:solidFill>
            </a:endParaRPr>
          </a:p>
        </p:txBody>
      </p:sp>
      <p:pic>
        <p:nvPicPr>
          <p:cNvPr id="4" name="Content Placeholder 6" descr="Program Idea Topic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13068"/>
            <a:ext cx="9082186" cy="5336567"/>
          </a:xfrm>
        </p:spPr>
      </p:pic>
    </p:spTree>
    <p:extLst>
      <p:ext uri="{BB962C8B-B14F-4D97-AF65-F5344CB8AC3E}">
        <p14:creationId xmlns:p14="http://schemas.microsoft.com/office/powerpoint/2010/main" val="38865635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7747"/>
            <a:ext cx="8183563" cy="1143000"/>
          </a:xfrm>
        </p:spPr>
        <p:txBody>
          <a:bodyPr>
            <a:normAutofit/>
          </a:bodyPr>
          <a:lstStyle/>
          <a:p>
            <a:pPr algn="l"/>
            <a:r>
              <a:rPr lang="en-US" sz="1350" dirty="0"/>
              <a:t>Consumer Health Toolkit</a:t>
            </a:r>
          </a:p>
        </p:txBody>
      </p:sp>
      <p:sp>
        <p:nvSpPr>
          <p:cNvPr id="5" name="Content Placeholder 4"/>
          <p:cNvSpPr>
            <a:spLocks noGrp="1"/>
          </p:cNvSpPr>
          <p:nvPr>
            <p:ph sz="half" idx="1"/>
          </p:nvPr>
        </p:nvSpPr>
        <p:spPr>
          <a:xfrm>
            <a:off x="902467" y="6456964"/>
            <a:ext cx="7886700" cy="672628"/>
          </a:xfrm>
        </p:spPr>
        <p:txBody>
          <a:bodyPr>
            <a:normAutofit fontScale="85000" lnSpcReduction="20000"/>
          </a:bodyPr>
          <a:lstStyle/>
          <a:p>
            <a:pPr marL="0" indent="0" algn="ctr">
              <a:buNone/>
            </a:pPr>
            <a:r>
              <a:rPr lang="en-US" sz="1600" b="1" dirty="0">
                <a:hlinkClick r:id="rId3"/>
              </a:rPr>
              <a:t>URL</a:t>
            </a:r>
            <a:r>
              <a:rPr lang="en-US" sz="1600" b="1" dirty="0"/>
              <a:t> for Consumer Health Toolkit</a:t>
            </a:r>
          </a:p>
        </p:txBody>
      </p:sp>
      <p:sp>
        <p:nvSpPr>
          <p:cNvPr id="6" name="Content Placeholder 5"/>
          <p:cNvSpPr>
            <a:spLocks noGrp="1"/>
          </p:cNvSpPr>
          <p:nvPr>
            <p:ph sz="half" idx="2"/>
          </p:nvPr>
        </p:nvSpPr>
        <p:spPr>
          <a:xfrm>
            <a:off x="4533218" y="512088"/>
            <a:ext cx="4610782" cy="6281190"/>
          </a:xfrm>
        </p:spPr>
        <p:txBody>
          <a:bodyPr>
            <a:normAutofit fontScale="85000" lnSpcReduction="20000"/>
          </a:bodyPr>
          <a:lstStyle/>
          <a:p>
            <a:pPr marL="0" indent="0">
              <a:buNone/>
            </a:pPr>
            <a:r>
              <a:rPr lang="en-US" b="1" dirty="0" smtClean="0"/>
              <a:t>What’s inside…</a:t>
            </a:r>
          </a:p>
          <a:p>
            <a:pPr marL="0" indent="0">
              <a:buNone/>
            </a:pPr>
            <a:endParaRPr lang="en-US" b="1" dirty="0" smtClean="0"/>
          </a:p>
          <a:p>
            <a:pPr marL="0" indent="0">
              <a:buNone/>
            </a:pPr>
            <a:r>
              <a:rPr lang="en-US" sz="2600" b="1" dirty="0" smtClean="0"/>
              <a:t>Consumer Health Resources</a:t>
            </a:r>
          </a:p>
          <a:p>
            <a:pPr lvl="1"/>
            <a:r>
              <a:rPr lang="en-US" dirty="0" smtClean="0"/>
              <a:t>Health Check Tools</a:t>
            </a:r>
          </a:p>
          <a:p>
            <a:pPr lvl="1"/>
            <a:r>
              <a:rPr lang="en-US" dirty="0" smtClean="0"/>
              <a:t>Mobile Apps &amp; Sites</a:t>
            </a:r>
          </a:p>
          <a:p>
            <a:pPr marL="0" indent="0">
              <a:buNone/>
            </a:pPr>
            <a:r>
              <a:rPr lang="en-US" sz="2600" b="1" dirty="0" smtClean="0"/>
              <a:t>Consumer Health </a:t>
            </a:r>
          </a:p>
          <a:p>
            <a:pPr marL="0" indent="0">
              <a:buNone/>
            </a:pPr>
            <a:r>
              <a:rPr lang="en-US" sz="2600" b="1" dirty="0" smtClean="0"/>
              <a:t>Information Services</a:t>
            </a:r>
          </a:p>
          <a:p>
            <a:pPr lvl="1"/>
            <a:r>
              <a:rPr lang="en-US" dirty="0" smtClean="0"/>
              <a:t>Community Needs Assessment</a:t>
            </a:r>
          </a:p>
          <a:p>
            <a:pPr lvl="1"/>
            <a:r>
              <a:rPr lang="en-US" dirty="0" smtClean="0"/>
              <a:t>Reference Services</a:t>
            </a:r>
          </a:p>
          <a:p>
            <a:pPr marL="0" indent="0">
              <a:buNone/>
            </a:pPr>
            <a:r>
              <a:rPr lang="en-US" sz="2600" b="1" dirty="0" smtClean="0"/>
              <a:t>Technology &amp; Health</a:t>
            </a:r>
          </a:p>
          <a:p>
            <a:pPr lvl="1"/>
            <a:r>
              <a:rPr lang="en-US" dirty="0" smtClean="0"/>
              <a:t>Health-related Audio and Video Podcasts</a:t>
            </a:r>
            <a:endParaRPr lang="en-US" dirty="0"/>
          </a:p>
          <a:p>
            <a:pPr lvl="1"/>
            <a:r>
              <a:rPr lang="en-US" dirty="0" smtClean="0"/>
              <a:t>Personal Health Records and Electronic Health Records</a:t>
            </a:r>
            <a:endParaRPr lang="en-US" sz="2600" b="1" dirty="0" smtClean="0"/>
          </a:p>
          <a:p>
            <a:pPr marL="0" indent="0">
              <a:buNone/>
            </a:pPr>
            <a:r>
              <a:rPr lang="en-US" sz="2600" b="1" dirty="0" smtClean="0"/>
              <a:t>Workplace Wellness</a:t>
            </a:r>
          </a:p>
          <a:p>
            <a:pPr lvl="1"/>
            <a:r>
              <a:rPr lang="en-US" dirty="0" smtClean="0"/>
              <a:t>Creating Healthy Libraries</a:t>
            </a:r>
            <a:endParaRPr lang="en-US" dirty="0"/>
          </a:p>
          <a:p>
            <a:pPr lvl="1"/>
            <a:r>
              <a:rPr lang="en-US" dirty="0" smtClean="0"/>
              <a:t>Planning and Implementing Wellness Programs </a:t>
            </a:r>
            <a:endParaRPr lang="en-US" sz="2600" b="1" dirty="0" smtClean="0"/>
          </a:p>
          <a:p>
            <a:pPr marL="0" indent="0" algn="r">
              <a:buNone/>
            </a:pPr>
            <a:r>
              <a:rPr lang="en-US" sz="2200" b="1" dirty="0" smtClean="0"/>
              <a:t>and more</a:t>
            </a:r>
            <a:endParaRPr lang="en-US" sz="2200" b="1" dirty="0"/>
          </a:p>
        </p:txBody>
      </p:sp>
      <p:pic>
        <p:nvPicPr>
          <p:cNvPr id="8" name="Picture 7" descr="Finding Heatlh and Wellness @ the Library: A Consumer Health Toolkit for Libary Staff 2nd Edition"/>
          <p:cNvPicPr>
            <a:picLocks noChangeAspect="1"/>
          </p:cNvPicPr>
          <p:nvPr/>
        </p:nvPicPr>
        <p:blipFill>
          <a:blip r:embed="rId4"/>
          <a:stretch>
            <a:fillRect/>
          </a:stretch>
        </p:blipFill>
        <p:spPr>
          <a:xfrm>
            <a:off x="303842" y="381335"/>
            <a:ext cx="4393664" cy="567328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169135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Summer Reading 2016: Wellness, Fitness &amp; Sports</a:t>
            </a:r>
            <a:endParaRPr lang="en-US" sz="4000" b="1" dirty="0"/>
          </a:p>
        </p:txBody>
      </p:sp>
      <p:sp>
        <p:nvSpPr>
          <p:cNvPr id="3" name="Content Placeholder 2"/>
          <p:cNvSpPr>
            <a:spLocks noGrp="1"/>
          </p:cNvSpPr>
          <p:nvPr>
            <p:ph sz="half" idx="1"/>
          </p:nvPr>
        </p:nvSpPr>
        <p:spPr>
          <a:xfrm>
            <a:off x="701615" y="1879521"/>
            <a:ext cx="8307238" cy="1574321"/>
          </a:xfrm>
        </p:spPr>
        <p:txBody>
          <a:bodyPr/>
          <a:lstStyle/>
          <a:p>
            <a:pPr marL="0" indent="0">
              <a:buNone/>
            </a:pPr>
            <a:r>
              <a:rPr lang="en-US" b="1" dirty="0" smtClean="0"/>
              <a:t>Children</a:t>
            </a:r>
            <a:r>
              <a:rPr lang="en-US" dirty="0"/>
              <a:t>: On Your Mark, Get Set, Read</a:t>
            </a:r>
          </a:p>
          <a:p>
            <a:pPr marL="0" indent="0">
              <a:buNone/>
            </a:pPr>
            <a:r>
              <a:rPr lang="en-US" b="1" dirty="0"/>
              <a:t>Teens</a:t>
            </a:r>
            <a:r>
              <a:rPr lang="en-US" dirty="0"/>
              <a:t>: Get in the Game: Read</a:t>
            </a:r>
          </a:p>
          <a:p>
            <a:pPr marL="0" indent="0">
              <a:buNone/>
            </a:pPr>
            <a:r>
              <a:rPr lang="en-US" b="1" dirty="0"/>
              <a:t>Adults</a:t>
            </a:r>
            <a:r>
              <a:rPr lang="en-US" dirty="0"/>
              <a:t>: Exercise Your Mind – Read</a:t>
            </a:r>
          </a:p>
          <a:p>
            <a:pPr marL="0" indent="0">
              <a:buNone/>
            </a:pPr>
            <a:endParaRPr lang="en-US" dirty="0" smtClean="0"/>
          </a:p>
          <a:p>
            <a:endParaRPr lang="en-US" dirty="0"/>
          </a:p>
          <a:p>
            <a:endParaRPr lang="en-US" dirty="0" smtClean="0"/>
          </a:p>
          <a:p>
            <a:endParaRPr lang="en-US" dirty="0"/>
          </a:p>
          <a:p>
            <a:pPr marL="0" indent="0">
              <a:buNone/>
            </a:pPr>
            <a:endParaRPr lang="en-US" dirty="0" smtClean="0"/>
          </a:p>
        </p:txBody>
      </p:sp>
      <p:sp>
        <p:nvSpPr>
          <p:cNvPr id="4" name="Content Placeholder 3"/>
          <p:cNvSpPr>
            <a:spLocks noGrp="1"/>
          </p:cNvSpPr>
          <p:nvPr>
            <p:ph sz="half" idx="2"/>
          </p:nvPr>
        </p:nvSpPr>
        <p:spPr>
          <a:xfrm>
            <a:off x="2513463" y="6370608"/>
            <a:ext cx="4994694" cy="487392"/>
          </a:xfrm>
        </p:spPr>
        <p:txBody>
          <a:bodyPr/>
          <a:lstStyle/>
          <a:p>
            <a:pPr marL="0" indent="0" algn="ctr">
              <a:buNone/>
            </a:pPr>
            <a:r>
              <a:rPr lang="en-US" sz="1800" b="1" dirty="0" smtClean="0">
                <a:hlinkClick r:id="rId3"/>
              </a:rPr>
              <a:t>URL</a:t>
            </a:r>
            <a:r>
              <a:rPr lang="en-US" sz="1800" b="1" dirty="0" smtClean="0"/>
              <a:t> for NN/LM MAR Training</a:t>
            </a:r>
            <a:endParaRPr lang="en-US" sz="1800" b="1" dirty="0"/>
          </a:p>
        </p:txBody>
      </p:sp>
      <p:pic>
        <p:nvPicPr>
          <p:cNvPr id="5" name="Picture 4" descr="photograph of seniors on exercise bikes&#10;"/>
          <p:cNvPicPr>
            <a:picLocks noChangeAspect="1"/>
          </p:cNvPicPr>
          <p:nvPr/>
        </p:nvPicPr>
        <p:blipFill>
          <a:blip r:embed="rId4"/>
          <a:stretch>
            <a:fillRect/>
          </a:stretch>
        </p:blipFill>
        <p:spPr>
          <a:xfrm>
            <a:off x="5865962" y="4079464"/>
            <a:ext cx="1742857" cy="1152381"/>
          </a:xfrm>
          <a:prstGeom prst="roundRect">
            <a:avLst/>
          </a:prstGeom>
        </p:spPr>
      </p:pic>
      <p:pic>
        <p:nvPicPr>
          <p:cNvPr id="19460" name="Picture 4" descr="Photograph of smiling children sitting out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653" y="4122490"/>
            <a:ext cx="1747737" cy="1162626"/>
          </a:xfrm>
          <a:prstGeom prst="roundRect">
            <a:avLst/>
          </a:prstGeom>
          <a:noFill/>
          <a:extLst>
            <a:ext uri="{909E8E84-426E-40DD-AFC4-6F175D3DCCD1}">
              <a14:hiddenFill xmlns:a14="http://schemas.microsoft.com/office/drawing/2010/main">
                <a:solidFill>
                  <a:srgbClr val="FFFFFF"/>
                </a:solidFill>
              </a14:hiddenFill>
            </a:ext>
          </a:extLst>
        </p:spPr>
      </p:pic>
      <p:pic>
        <p:nvPicPr>
          <p:cNvPr id="19462" name="Picture 6" descr="Photograph of a group of male and female teena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390" y="4122489"/>
            <a:ext cx="1719572" cy="11626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40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Health Literacy?</a:t>
            </a:r>
            <a:endParaRPr lang="en-US" dirty="0"/>
          </a:p>
        </p:txBody>
      </p:sp>
      <p:sp>
        <p:nvSpPr>
          <p:cNvPr id="3" name="Content Placeholder 2"/>
          <p:cNvSpPr>
            <a:spLocks noGrp="1"/>
          </p:cNvSpPr>
          <p:nvPr>
            <p:ph idx="1"/>
          </p:nvPr>
        </p:nvSpPr>
        <p:spPr>
          <a:xfrm>
            <a:off x="754063" y="1635248"/>
            <a:ext cx="7886700" cy="3263504"/>
          </a:xfrm>
        </p:spPr>
        <p:txBody>
          <a:bodyPr>
            <a:normAutofit fontScale="92500" lnSpcReduction="10000"/>
          </a:bodyPr>
          <a:lstStyle/>
          <a:p>
            <a:pPr marL="0" indent="0">
              <a:buNone/>
            </a:pPr>
            <a:r>
              <a:rPr lang="en-US" sz="3600" dirty="0"/>
              <a:t>“The degree to which an individual has the capacity to </a:t>
            </a:r>
            <a:r>
              <a:rPr lang="en-US" sz="3600" b="1" i="1" dirty="0"/>
              <a:t>obtain</a:t>
            </a:r>
            <a:r>
              <a:rPr lang="en-US" sz="3600" dirty="0"/>
              <a:t>, </a:t>
            </a:r>
            <a:r>
              <a:rPr lang="en-US" sz="3600" b="1" i="1" dirty="0"/>
              <a:t>communicate</a:t>
            </a:r>
            <a:r>
              <a:rPr lang="en-US" sz="3600" dirty="0"/>
              <a:t>, </a:t>
            </a:r>
            <a:r>
              <a:rPr lang="en-US" sz="3600" b="1" i="1" dirty="0"/>
              <a:t>process</a:t>
            </a:r>
            <a:r>
              <a:rPr lang="en-US" sz="3600" dirty="0"/>
              <a:t>, and </a:t>
            </a:r>
            <a:r>
              <a:rPr lang="en-US" sz="3600" b="1" i="1" dirty="0"/>
              <a:t>understand</a:t>
            </a:r>
            <a:r>
              <a:rPr lang="en-US" sz="3600" dirty="0"/>
              <a:t> basic health information and services to make appropriate health decisions.”</a:t>
            </a:r>
          </a:p>
          <a:p>
            <a:pPr marL="0" indent="0">
              <a:buNone/>
            </a:pPr>
            <a:endParaRPr lang="en-US" dirty="0" smtClean="0"/>
          </a:p>
          <a:p>
            <a:pPr marL="0" indent="0" algn="r">
              <a:buNone/>
            </a:pPr>
            <a:r>
              <a:rPr lang="en-US" sz="1800" dirty="0"/>
              <a:t>Patient Protection and Affordable Care Act of 2010, Title V</a:t>
            </a:r>
          </a:p>
        </p:txBody>
      </p:sp>
    </p:spTree>
    <p:extLst>
      <p:ext uri="{BB962C8B-B14F-4D97-AF65-F5344CB8AC3E}">
        <p14:creationId xmlns:p14="http://schemas.microsoft.com/office/powerpoint/2010/main" val="12542754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811530"/>
            <a:ext cx="5943600" cy="857250"/>
          </a:xfrm>
        </p:spPr>
        <p:txBody>
          <a:bodyPr>
            <a:normAutofit/>
          </a:bodyPr>
          <a:lstStyle/>
          <a:p>
            <a:pPr algn="ctr" eaLnBrk="1" hangingPunct="1"/>
            <a:r>
              <a:rPr lang="en-US" sz="1800" b="1" dirty="0"/>
              <a:t>Take-Away Points</a:t>
            </a:r>
            <a:endParaRPr lang="en-US" sz="1800" b="1" dirty="0">
              <a:solidFill>
                <a:srgbClr val="C00000"/>
              </a:solidFill>
            </a:endParaRPr>
          </a:p>
        </p:txBody>
      </p:sp>
      <p:sp>
        <p:nvSpPr>
          <p:cNvPr id="84996" name="Content Placeholder 3"/>
          <p:cNvSpPr>
            <a:spLocks noGrp="1"/>
          </p:cNvSpPr>
          <p:nvPr>
            <p:ph sz="half" idx="2"/>
          </p:nvPr>
        </p:nvSpPr>
        <p:spPr>
          <a:xfrm>
            <a:off x="5538158" y="1668780"/>
            <a:ext cx="3124648" cy="4438722"/>
          </a:xfrm>
        </p:spPr>
        <p:txBody>
          <a:bodyPr>
            <a:normAutofit fontScale="92500"/>
          </a:bodyPr>
          <a:lstStyle/>
          <a:p>
            <a:pPr marL="385763" indent="-385763">
              <a:buFont typeface="Arial" charset="0"/>
              <a:buAutoNum type="arabicParenR"/>
            </a:pPr>
            <a:r>
              <a:rPr lang="en-US" dirty="0" smtClean="0"/>
              <a:t>No activity is too small</a:t>
            </a:r>
          </a:p>
          <a:p>
            <a:pPr marL="385763" indent="-385763">
              <a:buFont typeface="Arial" charset="0"/>
              <a:buAutoNum type="arabicParenR"/>
            </a:pPr>
            <a:r>
              <a:rPr lang="en-US" dirty="0" smtClean="0"/>
              <a:t>Partner with local agencies </a:t>
            </a:r>
          </a:p>
          <a:p>
            <a:pPr marL="385763" indent="-385763">
              <a:buFont typeface="Arial" charset="0"/>
              <a:buAutoNum type="arabicParenR"/>
            </a:pPr>
            <a:r>
              <a:rPr lang="en-US" dirty="0" smtClean="0"/>
              <a:t>Look to NLM for great resources!</a:t>
            </a:r>
          </a:p>
          <a:p>
            <a:pPr marL="385763" indent="-385763">
              <a:buFont typeface="Arial" charset="0"/>
              <a:buAutoNum type="arabicParenR"/>
            </a:pPr>
            <a:r>
              <a:rPr lang="en-US" dirty="0" smtClean="0"/>
              <a:t>Contact your local NN/LM office to support your efforts!! </a:t>
            </a:r>
          </a:p>
          <a:p>
            <a:pPr marL="385763" indent="-385763">
              <a:buNone/>
            </a:pPr>
            <a:endParaRPr lang="en-US" dirty="0" smtClean="0">
              <a:solidFill>
                <a:srgbClr val="C00000"/>
              </a:solidFill>
            </a:endParaRPr>
          </a:p>
          <a:p>
            <a:pPr marL="385763" indent="-385763">
              <a:buFont typeface="Arial" charset="0"/>
              <a:buAutoNum type="arabicParenR"/>
            </a:pPr>
            <a:endParaRPr lang="en-US" dirty="0" smtClean="0">
              <a:solidFill>
                <a:srgbClr val="C00000"/>
              </a:solidFill>
            </a:endParaRPr>
          </a:p>
        </p:txBody>
      </p:sp>
      <p:pic>
        <p:nvPicPr>
          <p:cNvPr id="12293" name="Picture 5" descr="Food for Thought"/>
          <p:cNvPicPr>
            <a:picLocks noChangeAspect="1" noChangeArrowheads="1"/>
          </p:cNvPicPr>
          <p:nvPr/>
        </p:nvPicPr>
        <p:blipFill rotWithShape="1">
          <a:blip r:embed="rId3">
            <a:extLst>
              <a:ext uri="{28A0092B-C50C-407E-A947-70E740481C1C}">
                <a14:useLocalDpi xmlns:a14="http://schemas.microsoft.com/office/drawing/2010/main" val="0"/>
              </a:ext>
            </a:extLst>
          </a:blip>
          <a:srcRect l="4706"/>
          <a:stretch/>
        </p:blipFill>
        <p:spPr bwMode="auto">
          <a:xfrm>
            <a:off x="0" y="-1"/>
            <a:ext cx="5175850" cy="39049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descr="public libary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943" y="3479600"/>
            <a:ext cx="3086907" cy="30869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3" name="Picture 2" descr="National Library of Medicin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567" y="4954290"/>
            <a:ext cx="584905" cy="453035"/>
          </a:xfrm>
          <a:prstGeom prst="rect">
            <a:avLst/>
          </a:prstGeom>
          <a:ln>
            <a:noFill/>
          </a:ln>
          <a:effectLst>
            <a:softEdge rad="112500"/>
          </a:effectLst>
        </p:spPr>
      </p:pic>
    </p:spTree>
    <p:extLst>
      <p:ext uri="{BB962C8B-B14F-4D97-AF65-F5344CB8AC3E}">
        <p14:creationId xmlns:p14="http://schemas.microsoft.com/office/powerpoint/2010/main" val="1169648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4105" y="343923"/>
            <a:ext cx="6172200" cy="628650"/>
          </a:xfrm>
        </p:spPr>
        <p:txBody>
          <a:bodyPr>
            <a:noAutofit/>
          </a:bodyPr>
          <a:lstStyle/>
          <a:p>
            <a:pPr algn="ctr"/>
            <a:r>
              <a:rPr lang="en-US" sz="4800" b="1" dirty="0" smtClean="0"/>
              <a:t>Thank You</a:t>
            </a:r>
            <a:endParaRPr lang="en-US" sz="4800" b="1" dirty="0"/>
          </a:p>
        </p:txBody>
      </p:sp>
      <p:sp>
        <p:nvSpPr>
          <p:cNvPr id="11" name="Rectangle 10" descr="This project has been funded in whole or in part with Federal funds from the Department of Health and Human Services, National Institutes of Health, National Library of Medicine, under Contract No. HHS-N-276-2011-00009-C with the UCLA Louise M. Darling Biomedical Library.&#10;" title="Text box with funding statement"/>
          <p:cNvSpPr/>
          <p:nvPr/>
        </p:nvSpPr>
        <p:spPr>
          <a:xfrm>
            <a:off x="0" y="6119336"/>
            <a:ext cx="9144000" cy="57708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defRPr/>
            </a:pPr>
            <a:r>
              <a:rPr lang="en-US" sz="1050" i="1" dirty="0"/>
              <a:t>This project has been funded in whole or in part with Federal funds from the National Library of Medicine, National Institutes of Health, Department of Health and Human Services, under Contract No. HHS-N-276-2011-00003-C</a:t>
            </a:r>
            <a:r>
              <a:rPr lang="en-US" sz="1050" dirty="0"/>
              <a:t> </a:t>
            </a:r>
            <a:r>
              <a:rPr lang="en-US" sz="1050" i="1" dirty="0"/>
              <a:t>with the University of Pittsburgh, Health Sciences Library </a:t>
            </a:r>
            <a:r>
              <a:rPr lang="en-US" sz="1050" i="1" dirty="0" smtClean="0"/>
              <a:t>System</a:t>
            </a:r>
            <a:r>
              <a:rPr lang="en-US" sz="1050" i="1" dirty="0"/>
              <a:t> </a:t>
            </a:r>
            <a:r>
              <a:rPr lang="en-US" sz="1050" i="1" dirty="0" smtClean="0"/>
              <a:t>and </a:t>
            </a:r>
            <a:r>
              <a:rPr lang="en-US" sz="1050" dirty="0"/>
              <a:t>under Contract No. HHS-N-276-2011-00006-C with the University of Utah Spencer S. Eccles Health Sciences Library</a:t>
            </a:r>
          </a:p>
        </p:txBody>
      </p:sp>
      <p:sp>
        <p:nvSpPr>
          <p:cNvPr id="4" name="Rectangle 3"/>
          <p:cNvSpPr/>
          <p:nvPr/>
        </p:nvSpPr>
        <p:spPr>
          <a:xfrm>
            <a:off x="377455" y="972573"/>
            <a:ext cx="6162030" cy="3693319"/>
          </a:xfrm>
          <a:prstGeom prst="rect">
            <a:avLst/>
          </a:prstGeom>
        </p:spPr>
        <p:txBody>
          <a:bodyPr wrap="square">
            <a:spAutoFit/>
          </a:bodyPr>
          <a:lstStyle/>
          <a:p>
            <a:pPr>
              <a:defRPr/>
            </a:pPr>
            <a:endParaRPr lang="en-US" dirty="0"/>
          </a:p>
          <a:p>
            <a:pPr>
              <a:defRPr/>
            </a:pPr>
            <a:r>
              <a:rPr lang="en-US" b="1" dirty="0" smtClean="0">
                <a:solidFill>
                  <a:schemeClr val="tx2"/>
                </a:solidFill>
              </a:rPr>
              <a:t>Lydia N. Collins </a:t>
            </a:r>
          </a:p>
          <a:p>
            <a:pPr>
              <a:defRPr/>
            </a:pPr>
            <a:r>
              <a:rPr lang="en-US" dirty="0" smtClean="0"/>
              <a:t>NN/LM MAR Consumer Health Coordinator</a:t>
            </a:r>
          </a:p>
          <a:p>
            <a:pPr>
              <a:defRPr/>
            </a:pPr>
            <a:r>
              <a:rPr lang="en-US" dirty="0" smtClean="0"/>
              <a:t>lydia@pitt.edu </a:t>
            </a:r>
          </a:p>
          <a:p>
            <a:pPr>
              <a:defRPr/>
            </a:pPr>
            <a:endParaRPr lang="en-US" dirty="0" smtClean="0"/>
          </a:p>
          <a:p>
            <a:pPr>
              <a:defRPr/>
            </a:pPr>
            <a:r>
              <a:rPr lang="en-US" b="1" dirty="0" smtClean="0">
                <a:solidFill>
                  <a:schemeClr val="tx2"/>
                </a:solidFill>
              </a:rPr>
              <a:t>Anita Kinney</a:t>
            </a:r>
          </a:p>
          <a:p>
            <a:pPr lvl="0"/>
            <a:r>
              <a:rPr lang="en-US" dirty="0" smtClean="0"/>
              <a:t>Program Analyst, United States Access Board </a:t>
            </a:r>
          </a:p>
          <a:p>
            <a:pPr>
              <a:defRPr/>
            </a:pPr>
            <a:r>
              <a:rPr lang="en-US" dirty="0" smtClean="0"/>
              <a:t>anitaskinney@gmail.com</a:t>
            </a:r>
          </a:p>
          <a:p>
            <a:pPr>
              <a:defRPr/>
            </a:pPr>
            <a:endParaRPr lang="en-US" dirty="0" smtClean="0">
              <a:solidFill>
                <a:srgbClr val="000000"/>
              </a:solidFill>
            </a:endParaRPr>
          </a:p>
          <a:p>
            <a:pPr>
              <a:defRPr/>
            </a:pPr>
            <a:r>
              <a:rPr lang="en-US" b="1" dirty="0" smtClean="0">
                <a:solidFill>
                  <a:schemeClr val="tx2"/>
                </a:solidFill>
              </a:rPr>
              <a:t>Christian I.J. Minter</a:t>
            </a:r>
          </a:p>
          <a:p>
            <a:r>
              <a:rPr lang="en-US" dirty="0" smtClean="0"/>
              <a:t>Nebraska/Education Coordinator, (NN/LM MCR)</a:t>
            </a:r>
          </a:p>
          <a:p>
            <a:pPr>
              <a:defRPr/>
            </a:pPr>
            <a:r>
              <a:rPr lang="en-US" dirty="0" smtClean="0"/>
              <a:t>christian.minter@unmc.edu</a:t>
            </a:r>
          </a:p>
          <a:p>
            <a:pPr marL="137160" indent="-137160">
              <a:buFont typeface="Arial" pitchFamily="34" charset="0"/>
              <a:buChar char="•"/>
              <a:defRPr/>
            </a:pPr>
            <a:endParaRPr lang="en-US" dirty="0"/>
          </a:p>
        </p:txBody>
      </p:sp>
      <p:pic>
        <p:nvPicPr>
          <p:cNvPr id="6" name="Content Placeholder 3" descr="question mark"/>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45339" y="972573"/>
            <a:ext cx="2821932" cy="2048069"/>
          </a:xfrm>
          <a:prstGeom prst="can">
            <a:avLst/>
          </a:prstGeom>
          <a:ln>
            <a:noFill/>
          </a:ln>
          <a:effectLst>
            <a:softEdge rad="112500"/>
          </a:effectLst>
        </p:spPr>
      </p:pic>
      <p:pic>
        <p:nvPicPr>
          <p:cNvPr id="3" name="Picture 2" descr="National network of libraries of medicin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485" y="3392653"/>
            <a:ext cx="2173194" cy="1711390"/>
          </a:xfrm>
          <a:prstGeom prst="rect">
            <a:avLst/>
          </a:prstGeom>
        </p:spPr>
      </p:pic>
    </p:spTree>
    <p:extLst>
      <p:ext uri="{BB962C8B-B14F-4D97-AF65-F5344CB8AC3E}">
        <p14:creationId xmlns:p14="http://schemas.microsoft.com/office/powerpoint/2010/main" val="37084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ggy bank with the word health and 200 dollars inserted"/>
          <p:cNvPicPr>
            <a:picLocks noChangeAspect="1"/>
          </p:cNvPicPr>
          <p:nvPr/>
        </p:nvPicPr>
        <p:blipFill rotWithShape="1">
          <a:blip r:embed="rId3" cstate="print">
            <a:extLst>
              <a:ext uri="{28A0092B-C50C-407E-A947-70E740481C1C}">
                <a14:useLocalDpi xmlns:a14="http://schemas.microsoft.com/office/drawing/2010/main" val="0"/>
              </a:ext>
            </a:extLst>
          </a:blip>
          <a:srcRect l="23334" t="5278" r="25833" b="20556"/>
          <a:stretch/>
        </p:blipFill>
        <p:spPr>
          <a:xfrm rot="928789">
            <a:off x="7822881" y="5105077"/>
            <a:ext cx="1089300" cy="1589307"/>
          </a:xfrm>
          <a:prstGeom prst="rect">
            <a:avLst/>
          </a:prstGeom>
        </p:spPr>
      </p:pic>
      <p:sp>
        <p:nvSpPr>
          <p:cNvPr id="37890" name="Rectangle 2"/>
          <p:cNvSpPr>
            <a:spLocks noGrp="1" noChangeArrowheads="1"/>
          </p:cNvSpPr>
          <p:nvPr>
            <p:ph type="title"/>
          </p:nvPr>
        </p:nvSpPr>
        <p:spPr>
          <a:xfrm>
            <a:off x="473310" y="209027"/>
            <a:ext cx="8315157" cy="571500"/>
          </a:xfrm>
        </p:spPr>
        <p:txBody>
          <a:bodyPr>
            <a:normAutofit fontScale="90000"/>
          </a:bodyPr>
          <a:lstStyle/>
          <a:p>
            <a:pPr eaLnBrk="1" hangingPunct="1"/>
            <a:r>
              <a:rPr lang="en-US" b="1" dirty="0"/>
              <a:t>“Cost” of Low Health Literacy </a:t>
            </a:r>
          </a:p>
        </p:txBody>
      </p:sp>
      <p:sp>
        <p:nvSpPr>
          <p:cNvPr id="37891" name="Rectangle 3"/>
          <p:cNvSpPr>
            <a:spLocks noGrp="1" noChangeArrowheads="1"/>
          </p:cNvSpPr>
          <p:nvPr>
            <p:ph sz="quarter" idx="1"/>
          </p:nvPr>
        </p:nvSpPr>
        <p:spPr>
          <a:xfrm>
            <a:off x="473310" y="1033139"/>
            <a:ext cx="8464627" cy="3435830"/>
          </a:xfrm>
        </p:spPr>
        <p:txBody>
          <a:bodyPr/>
          <a:lstStyle/>
          <a:p>
            <a:pPr eaLnBrk="1" hangingPunct="1">
              <a:buFontTx/>
              <a:buNone/>
            </a:pPr>
            <a:endParaRPr lang="en-US" dirty="0" smtClean="0"/>
          </a:p>
          <a:p>
            <a:r>
              <a:rPr lang="en-US" sz="2700" dirty="0"/>
              <a:t>36% of the U.S. adult population (87 million people) have basic or below basic health literacy.</a:t>
            </a:r>
          </a:p>
          <a:p>
            <a:pPr eaLnBrk="1" hangingPunct="1">
              <a:buFontTx/>
              <a:buNone/>
            </a:pPr>
            <a:endParaRPr lang="en-US" sz="2700" dirty="0"/>
          </a:p>
          <a:p>
            <a:r>
              <a:rPr lang="en-US" sz="2700" dirty="0"/>
              <a:t>Low health literacy costs the U.S. approximately $106 billion to $236 billion annually.</a:t>
            </a:r>
          </a:p>
          <a:p>
            <a:pPr eaLnBrk="1" hangingPunct="1">
              <a:buFontTx/>
              <a:buNone/>
            </a:pPr>
            <a:endParaRPr lang="en-US" sz="2700" dirty="0"/>
          </a:p>
        </p:txBody>
      </p:sp>
      <p:sp>
        <p:nvSpPr>
          <p:cNvPr id="7" name="Content Placeholder 2"/>
          <p:cNvSpPr txBox="1">
            <a:spLocks/>
          </p:cNvSpPr>
          <p:nvPr/>
        </p:nvSpPr>
        <p:spPr>
          <a:xfrm>
            <a:off x="2631885" y="5899730"/>
            <a:ext cx="5332334" cy="7215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a:hlinkClick r:id="rId4"/>
              </a:rPr>
              <a:t>URL</a:t>
            </a:r>
            <a:r>
              <a:rPr lang="en-US" sz="1200" b="1" dirty="0"/>
              <a:t> for The Health Literacy of America’s Adults Report (2006) </a:t>
            </a:r>
          </a:p>
          <a:p>
            <a:pPr marL="0" indent="0" algn="ctr">
              <a:buNone/>
            </a:pPr>
            <a:r>
              <a:rPr lang="en-US" sz="1200" b="1" dirty="0">
                <a:hlinkClick r:id="rId5"/>
              </a:rPr>
              <a:t>URL</a:t>
            </a:r>
            <a:r>
              <a:rPr lang="en-US" sz="1200" b="1" dirty="0"/>
              <a:t> for Low Health Literacy: Implications for National Policy (2007)</a:t>
            </a:r>
          </a:p>
        </p:txBody>
      </p:sp>
    </p:spTree>
    <p:extLst>
      <p:ext uri="{BB962C8B-B14F-4D97-AF65-F5344CB8AC3E}">
        <p14:creationId xmlns:p14="http://schemas.microsoft.com/office/powerpoint/2010/main" val="6293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679"/>
            <a:ext cx="8220269" cy="594122"/>
          </a:xfrm>
        </p:spPr>
        <p:txBody>
          <a:bodyPr>
            <a:noAutofit/>
          </a:bodyPr>
          <a:lstStyle/>
          <a:p>
            <a:r>
              <a:rPr lang="en-US" sz="3600" b="1" dirty="0" smtClean="0"/>
              <a:t>Seeking Health Information Online </a:t>
            </a:r>
            <a:endParaRPr lang="en-US" sz="3600" b="1" dirty="0"/>
          </a:p>
        </p:txBody>
      </p:sp>
      <p:sp>
        <p:nvSpPr>
          <p:cNvPr id="3" name="Content Placeholder 2"/>
          <p:cNvSpPr>
            <a:spLocks noGrp="1"/>
          </p:cNvSpPr>
          <p:nvPr>
            <p:ph idx="1"/>
          </p:nvPr>
        </p:nvSpPr>
        <p:spPr>
          <a:xfrm>
            <a:off x="923731" y="1714500"/>
            <a:ext cx="7753738" cy="4892362"/>
          </a:xfrm>
        </p:spPr>
        <p:txBody>
          <a:bodyPr>
            <a:normAutofit fontScale="62500" lnSpcReduction="20000"/>
          </a:bodyPr>
          <a:lstStyle/>
          <a:p>
            <a:pPr marL="85725" indent="0">
              <a:buNone/>
            </a:pPr>
            <a:endParaRPr lang="en-US" dirty="0" smtClean="0"/>
          </a:p>
          <a:p>
            <a:pPr marL="85725" indent="0">
              <a:buNone/>
            </a:pPr>
            <a:r>
              <a:rPr lang="en-US" dirty="0"/>
              <a:t/>
            </a:r>
            <a:br>
              <a:rPr lang="en-US" dirty="0"/>
            </a:b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endParaRPr lang="en-US" dirty="0" smtClean="0"/>
          </a:p>
          <a:p>
            <a:pPr marL="85725" indent="0" algn="r">
              <a:buNone/>
            </a:pPr>
            <a:endParaRPr lang="en-US" dirty="0" smtClean="0">
              <a:hlinkClick r:id="rId3"/>
            </a:endParaRPr>
          </a:p>
          <a:p>
            <a:pPr marL="85725" indent="0" algn="r">
              <a:buNone/>
            </a:pPr>
            <a:r>
              <a:rPr lang="en-US" b="1" dirty="0" smtClean="0">
                <a:hlinkClick r:id="rId3"/>
              </a:rPr>
              <a:t>URL</a:t>
            </a:r>
            <a:r>
              <a:rPr lang="en-US" b="1" dirty="0" smtClean="0"/>
              <a:t> for Pew Health Online 2013</a:t>
            </a:r>
            <a:endParaRPr lang="en-US" b="1" dirty="0"/>
          </a:p>
        </p:txBody>
      </p:sp>
      <p:pic>
        <p:nvPicPr>
          <p:cNvPr id="1026" name="Picture 2" descr="The internet as diagnostic tool"/>
          <p:cNvPicPr>
            <a:picLocks noChangeAspect="1" noChangeArrowheads="1"/>
          </p:cNvPicPr>
          <p:nvPr/>
        </p:nvPicPr>
        <p:blipFill rotWithShape="1">
          <a:blip r:embed="rId4">
            <a:extLst>
              <a:ext uri="{28A0092B-C50C-407E-A947-70E740481C1C}">
                <a14:useLocalDpi xmlns:a14="http://schemas.microsoft.com/office/drawing/2010/main" val="0"/>
              </a:ext>
            </a:extLst>
          </a:blip>
          <a:srcRect l="3967" t="4891" r="4033" b="5317"/>
          <a:stretch/>
        </p:blipFill>
        <p:spPr bwMode="auto">
          <a:xfrm>
            <a:off x="1742557" y="1299047"/>
            <a:ext cx="6757499" cy="37572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1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139554"/>
            <a:ext cx="7886700" cy="1703784"/>
          </a:xfrm>
        </p:spPr>
        <p:txBody>
          <a:bodyPr/>
          <a:lstStyle/>
          <a:p>
            <a:pPr algn="ctr"/>
            <a:r>
              <a:rPr lang="en-US" sz="4100" b="1" dirty="0" smtClean="0"/>
              <a:t>Health Literacy &amp; Your Community</a:t>
            </a:r>
            <a:endParaRPr lang="en-US" sz="4100" b="1" dirty="0"/>
          </a:p>
        </p:txBody>
      </p:sp>
    </p:spTree>
    <p:extLst>
      <p:ext uri="{BB962C8B-B14F-4D97-AF65-F5344CB8AC3E}">
        <p14:creationId xmlns:p14="http://schemas.microsoft.com/office/powerpoint/2010/main" val="3110741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48" y="99289"/>
            <a:ext cx="8183563" cy="1143000"/>
          </a:xfrm>
        </p:spPr>
        <p:txBody>
          <a:bodyPr>
            <a:noAutofit/>
          </a:bodyPr>
          <a:lstStyle/>
          <a:p>
            <a:pPr lvl="0"/>
            <a:r>
              <a:rPr lang="en-US" sz="2800" b="1" dirty="0" smtClean="0"/>
              <a:t>Changing Health </a:t>
            </a:r>
            <a:r>
              <a:rPr lang="en-US" sz="2800" b="1" dirty="0"/>
              <a:t>B</a:t>
            </a:r>
            <a:r>
              <a:rPr lang="en-US" sz="2800" b="1" dirty="0" smtClean="0"/>
              <a:t>ehaviors through Education</a:t>
            </a:r>
            <a:r>
              <a:rPr lang="en-US" sz="2800" b="1" dirty="0"/>
              <a:t/>
            </a:r>
            <a:br>
              <a:rPr lang="en-US" sz="2800" b="1" dirty="0"/>
            </a:br>
            <a:endParaRPr lang="en-US" sz="2800" b="1" dirty="0"/>
          </a:p>
        </p:txBody>
      </p:sp>
      <p:sp>
        <p:nvSpPr>
          <p:cNvPr id="3" name="Content Placeholder 2"/>
          <p:cNvSpPr>
            <a:spLocks noGrp="1"/>
          </p:cNvSpPr>
          <p:nvPr>
            <p:ph idx="1"/>
          </p:nvPr>
        </p:nvSpPr>
        <p:spPr>
          <a:xfrm>
            <a:off x="654408" y="1242289"/>
            <a:ext cx="3661782" cy="1247003"/>
          </a:xfrm>
        </p:spPr>
        <p:txBody>
          <a:bodyPr>
            <a:noAutofit/>
          </a:bodyPr>
          <a:lstStyle/>
          <a:p>
            <a:pPr marL="0" indent="0" algn="ctr">
              <a:buNone/>
            </a:pPr>
            <a:r>
              <a:rPr lang="en-US" sz="3000" dirty="0"/>
              <a:t>Prenatal and postnatal care can drastically affect a child’s development: children’s librarians can make a difference!</a:t>
            </a:r>
          </a:p>
        </p:txBody>
      </p:sp>
      <p:pic>
        <p:nvPicPr>
          <p:cNvPr id="4098" name="Picture 2" descr="Family and chil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54" b="18862"/>
          <a:stretch/>
        </p:blipFill>
        <p:spPr bwMode="auto">
          <a:xfrm>
            <a:off x="5182948" y="1242289"/>
            <a:ext cx="3428163" cy="3939169"/>
          </a:xfrm>
          <a:prstGeom prst="rect">
            <a:avLst/>
          </a:prstGeom>
          <a:noFill/>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5427085" y="5649487"/>
            <a:ext cx="3357009" cy="219291"/>
          </a:xfrm>
          <a:prstGeom prst="rect">
            <a:avLst/>
          </a:prstGeom>
        </p:spPr>
        <p:txBody>
          <a:bodyPr wrap="none">
            <a:spAutoFit/>
          </a:bodyPr>
          <a:lstStyle/>
          <a:p>
            <a:pPr algn="ctr"/>
            <a:r>
              <a:rPr lang="en-US" sz="825" b="1" dirty="0"/>
              <a:t>Photo credit: Prince George’s County Memorial Library System</a:t>
            </a:r>
          </a:p>
        </p:txBody>
      </p:sp>
    </p:spTree>
    <p:extLst>
      <p:ext uri="{BB962C8B-B14F-4D97-AF65-F5344CB8AC3E}">
        <p14:creationId xmlns:p14="http://schemas.microsoft.com/office/powerpoint/2010/main" val="947864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045"/>
            <a:ext cx="8183563" cy="1143000"/>
          </a:xfrm>
        </p:spPr>
        <p:txBody>
          <a:bodyPr>
            <a:noAutofit/>
          </a:bodyPr>
          <a:lstStyle/>
          <a:p>
            <a:pPr lvl="0"/>
            <a:r>
              <a:rPr lang="en-US" sz="2800" b="1" dirty="0" smtClean="0"/>
              <a:t>Back to Sleep Campaign</a:t>
            </a:r>
            <a:endParaRPr lang="en-US" sz="2800" b="1" dirty="0"/>
          </a:p>
        </p:txBody>
      </p:sp>
      <p:sp>
        <p:nvSpPr>
          <p:cNvPr id="3" name="Content Placeholder 2"/>
          <p:cNvSpPr>
            <a:spLocks noGrp="1"/>
          </p:cNvSpPr>
          <p:nvPr>
            <p:ph sz="half" idx="1"/>
          </p:nvPr>
        </p:nvSpPr>
        <p:spPr>
          <a:xfrm>
            <a:off x="457200" y="1227138"/>
            <a:ext cx="4297680" cy="4906962"/>
          </a:xfrm>
        </p:spPr>
        <p:txBody>
          <a:bodyPr/>
          <a:lstStyle/>
          <a:p>
            <a:pPr marL="0" indent="0">
              <a:buNone/>
            </a:pPr>
            <a:r>
              <a:rPr lang="en-US" sz="2000" b="1" dirty="0" smtClean="0"/>
              <a:t>Objectives of Campaign</a:t>
            </a:r>
          </a:p>
          <a:p>
            <a:r>
              <a:rPr lang="en-US" sz="2000" b="1" dirty="0" smtClean="0"/>
              <a:t>Reduce the risks of SIDS by 10% over a 5 year period</a:t>
            </a:r>
          </a:p>
          <a:p>
            <a:r>
              <a:rPr lang="en-US" sz="2000" b="1" dirty="0" smtClean="0"/>
              <a:t>Increase awareness/knowledge of risks of SIDS</a:t>
            </a:r>
          </a:p>
          <a:p>
            <a:r>
              <a:rPr lang="en-US" sz="2000" b="1" dirty="0" smtClean="0"/>
              <a:t>Increase awareness/knowledge of parent actions to reduce risk of SIDS</a:t>
            </a:r>
          </a:p>
          <a:p>
            <a:pPr marL="0" indent="0" algn="r">
              <a:buNone/>
            </a:pPr>
            <a:r>
              <a:rPr lang="en-US" sz="2000" b="1" dirty="0" smtClean="0"/>
              <a:t>In Canada</a:t>
            </a:r>
          </a:p>
          <a:p>
            <a:endParaRPr lang="en-US" sz="2400" b="1" dirty="0" smtClean="0"/>
          </a:p>
          <a:p>
            <a:endParaRPr lang="en-US" sz="2400" b="1" dirty="0" smtClean="0"/>
          </a:p>
          <a:p>
            <a:pPr marL="0" indent="0">
              <a:buNone/>
            </a:pPr>
            <a:endParaRPr lang="en-US" dirty="0"/>
          </a:p>
        </p:txBody>
      </p:sp>
      <p:sp>
        <p:nvSpPr>
          <p:cNvPr id="4" name="Rectangle 3"/>
          <p:cNvSpPr/>
          <p:nvPr/>
        </p:nvSpPr>
        <p:spPr>
          <a:xfrm>
            <a:off x="7142613" y="6431488"/>
            <a:ext cx="1795684" cy="219291"/>
          </a:xfrm>
          <a:prstGeom prst="rect">
            <a:avLst/>
          </a:prstGeom>
        </p:spPr>
        <p:txBody>
          <a:bodyPr wrap="none">
            <a:spAutoFit/>
          </a:bodyPr>
          <a:lstStyle/>
          <a:p>
            <a:pPr algn="ctr"/>
            <a:r>
              <a:rPr lang="en-US" sz="825" b="1" dirty="0"/>
              <a:t>Photo credit: “Tools of Change”</a:t>
            </a:r>
          </a:p>
        </p:txBody>
      </p:sp>
      <p:pic>
        <p:nvPicPr>
          <p:cNvPr id="7" name="Content Placeholder 6" descr="Back to Sleep Poster of Baby laying on Back in a crib"/>
          <p:cNvPicPr>
            <a:picLocks noGrp="1" noChangeAspect="1"/>
          </p:cNvPicPr>
          <p:nvPr>
            <p:ph sz="half" idx="2"/>
          </p:nvPr>
        </p:nvPicPr>
        <p:blipFill>
          <a:blip r:embed="rId3"/>
          <a:stretch>
            <a:fillRect/>
          </a:stretch>
        </p:blipFill>
        <p:spPr>
          <a:xfrm>
            <a:off x="5068655" y="1227138"/>
            <a:ext cx="3279683" cy="4525963"/>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482150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ctr"/>
            <a:r>
              <a:rPr lang="en-US" sz="3200" b="1" dirty="0" smtClean="0"/>
              <a:t>Health Disparities </a:t>
            </a:r>
            <a:r>
              <a:rPr lang="en-US" sz="3200" b="1" dirty="0"/>
              <a:t>B</a:t>
            </a:r>
            <a:r>
              <a:rPr lang="en-US" sz="3200" b="1" dirty="0" smtClean="0"/>
              <a:t>etween Communities</a:t>
            </a:r>
            <a:r>
              <a:rPr lang="en-US" sz="3200" b="1" dirty="0"/>
              <a:t/>
            </a:r>
            <a:br>
              <a:rPr lang="en-US" sz="3200" b="1" dirty="0"/>
            </a:br>
            <a:endParaRPr lang="en-US" sz="3200" b="1" dirty="0"/>
          </a:p>
        </p:txBody>
      </p:sp>
      <p:sp>
        <p:nvSpPr>
          <p:cNvPr id="3" name="Content Placeholder 2"/>
          <p:cNvSpPr>
            <a:spLocks noGrp="1"/>
          </p:cNvSpPr>
          <p:nvPr>
            <p:ph idx="1"/>
          </p:nvPr>
        </p:nvSpPr>
        <p:spPr>
          <a:xfrm>
            <a:off x="4548981" y="274638"/>
            <a:ext cx="4367939" cy="3863897"/>
          </a:xfrm>
        </p:spPr>
        <p:txBody>
          <a:bodyPr/>
          <a:lstStyle/>
          <a:p>
            <a:pPr marL="0" indent="0">
              <a:buNone/>
            </a:pPr>
            <a:endParaRPr lang="en-US" dirty="0" smtClean="0"/>
          </a:p>
          <a:p>
            <a:pPr marL="0" indent="0">
              <a:buNone/>
            </a:pPr>
            <a:endParaRPr lang="en-US" dirty="0"/>
          </a:p>
          <a:p>
            <a:pPr marL="0" indent="0">
              <a:buNone/>
            </a:pPr>
            <a:r>
              <a:rPr lang="en-US" sz="2400" dirty="0" smtClean="0"/>
              <a:t>Latina women have the highest rate of children affected by </a:t>
            </a:r>
            <a:r>
              <a:rPr lang="en-US" sz="2400" dirty="0" err="1" smtClean="0"/>
              <a:t>spina</a:t>
            </a:r>
            <a:r>
              <a:rPr lang="en-US" sz="2400" dirty="0" smtClean="0"/>
              <a:t> bifida</a:t>
            </a:r>
          </a:p>
          <a:p>
            <a:pPr marL="0" indent="0">
              <a:buNone/>
            </a:pPr>
            <a:r>
              <a:rPr lang="en-US" sz="2400" dirty="0" smtClean="0"/>
              <a:t>This is a neural tube defect linked to low folic acid consumption during pregnancy. </a:t>
            </a:r>
          </a:p>
          <a:p>
            <a:pPr marL="0" indent="0">
              <a:buNone/>
            </a:pPr>
            <a:r>
              <a:rPr lang="en-US" sz="2400" dirty="0" err="1" smtClean="0"/>
              <a:t>Spina</a:t>
            </a:r>
            <a:r>
              <a:rPr lang="en-US" sz="2400" dirty="0" smtClean="0"/>
              <a:t> bifida was reduced in Hispanic communities through effective public health campaigns.</a:t>
            </a:r>
            <a:endParaRPr lang="en-US" sz="2400" dirty="0"/>
          </a:p>
        </p:txBody>
      </p:sp>
      <p:pic>
        <p:nvPicPr>
          <p:cNvPr id="5122" name="Picture 2" descr="pregnant woma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78"/>
          <a:stretch/>
        </p:blipFill>
        <p:spPr bwMode="auto">
          <a:xfrm>
            <a:off x="300113" y="1230535"/>
            <a:ext cx="3479181" cy="319723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980472" y="4645133"/>
            <a:ext cx="3029997" cy="307777"/>
          </a:xfrm>
          <a:prstGeom prst="rect">
            <a:avLst/>
          </a:prstGeom>
        </p:spPr>
        <p:txBody>
          <a:bodyPr wrap="none">
            <a:spAutoFit/>
          </a:bodyPr>
          <a:lstStyle/>
          <a:p>
            <a:r>
              <a:rPr lang="en-US" sz="1400" b="1" dirty="0" smtClean="0"/>
              <a:t>Photo Credit: </a:t>
            </a:r>
            <a:r>
              <a:rPr lang="en-US" sz="1400" b="1" dirty="0"/>
              <a:t>medicalxpress.com</a:t>
            </a:r>
          </a:p>
        </p:txBody>
      </p:sp>
    </p:spTree>
    <p:extLst>
      <p:ext uri="{BB962C8B-B14F-4D97-AF65-F5344CB8AC3E}">
        <p14:creationId xmlns:p14="http://schemas.microsoft.com/office/powerpoint/2010/main" val="4158991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594747"/>
      </a:dk1>
      <a:lt1>
        <a:srgbClr val="FFFFFF"/>
      </a:lt1>
      <a:dk2>
        <a:srgbClr val="6A1E2F"/>
      </a:dk2>
      <a:lt2>
        <a:srgbClr val="67778E"/>
      </a:lt2>
      <a:accent1>
        <a:srgbClr val="982026"/>
      </a:accent1>
      <a:accent2>
        <a:srgbClr val="E8DBA6"/>
      </a:accent2>
      <a:accent3>
        <a:srgbClr val="FFFFFF"/>
      </a:accent3>
      <a:accent4>
        <a:srgbClr val="4B3B3B"/>
      </a:accent4>
      <a:accent5>
        <a:srgbClr val="CAABAC"/>
      </a:accent5>
      <a:accent6>
        <a:srgbClr val="D2C696"/>
      </a:accent6>
      <a:hlink>
        <a:srgbClr val="6B935F"/>
      </a:hlink>
      <a:folHlink>
        <a:srgbClr val="D28D5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
      <a:clrScheme name="Default Design 15">
        <a:dk1>
          <a:srgbClr val="087280"/>
        </a:dk1>
        <a:lt1>
          <a:srgbClr val="F6F1EC"/>
        </a:lt1>
        <a:dk2>
          <a:srgbClr val="0347B5"/>
        </a:dk2>
        <a:lt2>
          <a:srgbClr val="8C8C8C"/>
        </a:lt2>
        <a:accent1>
          <a:srgbClr val="0DB6CC"/>
        </a:accent1>
        <a:accent2>
          <a:srgbClr val="62A97F"/>
        </a:accent2>
        <a:accent3>
          <a:srgbClr val="FAF7F4"/>
        </a:accent3>
        <a:accent4>
          <a:srgbClr val="06606C"/>
        </a:accent4>
        <a:accent5>
          <a:srgbClr val="AAD7E2"/>
        </a:accent5>
        <a:accent6>
          <a:srgbClr val="589972"/>
        </a:accent6>
        <a:hlink>
          <a:srgbClr val="CC630C"/>
        </a:hlink>
        <a:folHlink>
          <a:srgbClr val="802A0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1212</TotalTime>
  <Words>965</Words>
  <Application>Microsoft Office PowerPoint</Application>
  <PresentationFormat>On-screen Show (4:3)</PresentationFormat>
  <Paragraphs>204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MS PGothic</vt:lpstr>
      <vt:lpstr>MS PGothic</vt:lpstr>
      <vt:lpstr>Arial</vt:lpstr>
      <vt:lpstr>Calibri</vt:lpstr>
      <vt:lpstr>Default Design</vt:lpstr>
      <vt:lpstr>Public Health and Public Libraries:  Librarians as Health Literacy First Responders</vt:lpstr>
      <vt:lpstr>Health Literacy: Why It Matters</vt:lpstr>
      <vt:lpstr>What is Health Literacy?</vt:lpstr>
      <vt:lpstr>“Cost” of Low Health Literacy </vt:lpstr>
      <vt:lpstr>Seeking Health Information Online </vt:lpstr>
      <vt:lpstr>Health Literacy &amp; Your Community</vt:lpstr>
      <vt:lpstr>Changing Health Behaviors through Education </vt:lpstr>
      <vt:lpstr>Back to Sleep Campaign</vt:lpstr>
      <vt:lpstr>Health Disparities Between Communities </vt:lpstr>
      <vt:lpstr>NLM and NN/LM  (Training and Resources)</vt:lpstr>
      <vt:lpstr>U.S. National Library of Medicine</vt:lpstr>
      <vt:lpstr>National Network of Libraries of Medicine (NN/LM)</vt:lpstr>
      <vt:lpstr>NN/LM &amp; The Birth of Consumer Health Outreach </vt:lpstr>
      <vt:lpstr>NN/LM Mission Expanded</vt:lpstr>
      <vt:lpstr>Support from Your Regional Medical Library</vt:lpstr>
      <vt:lpstr>Strength in Partnerships</vt:lpstr>
      <vt:lpstr>NLM Consumer Health Resources  and  Health Programming Ideas  </vt:lpstr>
      <vt:lpstr>MedlinePlus</vt:lpstr>
      <vt:lpstr>MedlinePlus Program Ideas</vt:lpstr>
      <vt:lpstr>ToxMystery</vt:lpstr>
      <vt:lpstr>Drug Information Program Ideas (Teens)</vt:lpstr>
      <vt:lpstr>NIHSeniorHealth</vt:lpstr>
      <vt:lpstr>NIHSeniorHealth Program Ideas</vt:lpstr>
      <vt:lpstr>NN/LM MAR: Region 1</vt:lpstr>
      <vt:lpstr>NN/LM MCR: Region 4</vt:lpstr>
      <vt:lpstr>PA Forward-PaLA</vt:lpstr>
      <vt:lpstr>Health Program Ideas  </vt:lpstr>
      <vt:lpstr>Consumer Health Toolkit</vt:lpstr>
      <vt:lpstr>Summer Reading 2016: Wellness, Fitness &amp; Sports</vt:lpstr>
      <vt:lpstr>Take-Away Points</vt:lpstr>
      <vt:lpstr>Thank You</vt:lpstr>
    </vt:vector>
  </TitlesOfParts>
  <Manager/>
  <Company>Clearly Presented Ltd</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Autumn leaves template</dc:title>
  <dc:subject/>
  <dc:creator>Presentation Magazine</dc:creator>
  <cp:keywords/>
  <dc:description/>
  <cp:lastModifiedBy>Peterson,Jennifer</cp:lastModifiedBy>
  <cp:revision>110</cp:revision>
  <dcterms:created xsi:type="dcterms:W3CDTF">2010-08-19T23:05:01Z</dcterms:created>
  <dcterms:modified xsi:type="dcterms:W3CDTF">2015-10-21T21:59:30Z</dcterms:modified>
  <cp:category/>
</cp:coreProperties>
</file>