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63" r:id="rId6"/>
    <p:sldId id="378" r:id="rId7"/>
    <p:sldId id="264" r:id="rId8"/>
    <p:sldId id="351" r:id="rId9"/>
    <p:sldId id="366" r:id="rId10"/>
    <p:sldId id="353" r:id="rId11"/>
    <p:sldId id="352" r:id="rId12"/>
    <p:sldId id="355" r:id="rId13"/>
    <p:sldId id="354" r:id="rId14"/>
    <p:sldId id="367" r:id="rId15"/>
    <p:sldId id="381" r:id="rId16"/>
    <p:sldId id="382" r:id="rId17"/>
    <p:sldId id="383" r:id="rId18"/>
    <p:sldId id="384" r:id="rId19"/>
    <p:sldId id="380" r:id="rId20"/>
    <p:sldId id="377" r:id="rId21"/>
    <p:sldId id="376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00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66"/>
    <a:srgbClr val="739BCB"/>
    <a:srgbClr val="492303"/>
    <a:srgbClr val="FFFFFF"/>
    <a:srgbClr val="8CD8D4"/>
    <a:srgbClr val="6B8537"/>
    <a:srgbClr val="E4A288"/>
    <a:srgbClr val="F9D595"/>
    <a:srgbClr val="FF36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77826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71149-08DF-44A5-8F5F-D884835C305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7FDD83D-A2C4-40B8-B5AE-1B3994404608}">
      <dgm:prSet phldrT="[Text]"/>
      <dgm:spPr/>
      <dgm:t>
        <a:bodyPr/>
        <a:lstStyle/>
        <a:p>
          <a:r>
            <a:rPr lang="en-US" dirty="0" smtClean="0"/>
            <a:t>You are here</a:t>
          </a:r>
          <a:endParaRPr lang="en-US" dirty="0"/>
        </a:p>
      </dgm:t>
    </dgm:pt>
    <dgm:pt modelId="{E5A9C54C-130F-47DA-9BDE-83F443A99B19}" type="parTrans" cxnId="{6BBED9CC-F937-4A69-A4BA-245FA565E3EB}">
      <dgm:prSet/>
      <dgm:spPr/>
      <dgm:t>
        <a:bodyPr/>
        <a:lstStyle/>
        <a:p>
          <a:endParaRPr lang="en-US"/>
        </a:p>
      </dgm:t>
    </dgm:pt>
    <dgm:pt modelId="{EAAB5492-FBB0-401D-BE6F-784A6CC6CE34}" type="sibTrans" cxnId="{6BBED9CC-F937-4A69-A4BA-245FA565E3EB}">
      <dgm:prSet/>
      <dgm:spPr/>
      <dgm:t>
        <a:bodyPr/>
        <a:lstStyle/>
        <a:p>
          <a:endParaRPr lang="en-US"/>
        </a:p>
      </dgm:t>
    </dgm:pt>
    <dgm:pt modelId="{559251B3-773F-41D3-BC95-3F2FED8FF0C3}" type="pres">
      <dgm:prSet presAssocID="{04171149-08DF-44A5-8F5F-D884835C3058}" presName="Name0" presStyleCnt="0">
        <dgm:presLayoutVars>
          <dgm:dir/>
          <dgm:animLvl val="lvl"/>
          <dgm:resizeHandles val="exact"/>
        </dgm:presLayoutVars>
      </dgm:prSet>
      <dgm:spPr/>
    </dgm:pt>
    <dgm:pt modelId="{B2D90D52-D754-4BF0-87C9-CF5BB038206B}" type="pres">
      <dgm:prSet presAssocID="{04171149-08DF-44A5-8F5F-D884835C3058}" presName="dummy" presStyleCnt="0"/>
      <dgm:spPr/>
    </dgm:pt>
    <dgm:pt modelId="{7DE07154-2CBC-4C62-8D6E-7F62A16FB7C6}" type="pres">
      <dgm:prSet presAssocID="{04171149-08DF-44A5-8F5F-D884835C3058}" presName="linH" presStyleCnt="0"/>
      <dgm:spPr/>
    </dgm:pt>
    <dgm:pt modelId="{3F089BAE-5011-4183-91BE-2DD95A8B0942}" type="pres">
      <dgm:prSet presAssocID="{04171149-08DF-44A5-8F5F-D884835C3058}" presName="padding1" presStyleCnt="0"/>
      <dgm:spPr/>
    </dgm:pt>
    <dgm:pt modelId="{01B53598-3807-4986-8DD8-119688EB923E}" type="pres">
      <dgm:prSet presAssocID="{47FDD83D-A2C4-40B8-B5AE-1B3994404608}" presName="linV" presStyleCnt="0"/>
      <dgm:spPr/>
    </dgm:pt>
    <dgm:pt modelId="{23F4FA74-572F-4F2B-9E47-FA9960FE973A}" type="pres">
      <dgm:prSet presAssocID="{47FDD83D-A2C4-40B8-B5AE-1B3994404608}" presName="spVertical1" presStyleCnt="0"/>
      <dgm:spPr/>
    </dgm:pt>
    <dgm:pt modelId="{73D6B9B8-7749-415C-A78B-B4EF43C548F1}" type="pres">
      <dgm:prSet presAssocID="{47FDD83D-A2C4-40B8-B5AE-1B3994404608}" presName="parTx" presStyleLbl="revTx" presStyleIdx="0" presStyleCnt="1" custLinFactNeighborX="-3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17808-80E0-486B-888D-9DA356B1ED49}" type="pres">
      <dgm:prSet presAssocID="{47FDD83D-A2C4-40B8-B5AE-1B3994404608}" presName="spVertical2" presStyleCnt="0"/>
      <dgm:spPr/>
    </dgm:pt>
    <dgm:pt modelId="{FFDBEC54-5132-498E-82DB-D9C5A886AF12}" type="pres">
      <dgm:prSet presAssocID="{47FDD83D-A2C4-40B8-B5AE-1B3994404608}" presName="spVertical3" presStyleCnt="0"/>
      <dgm:spPr/>
    </dgm:pt>
    <dgm:pt modelId="{F49FBA5A-03D5-46E7-A3F2-B1FFB0283936}" type="pres">
      <dgm:prSet presAssocID="{04171149-08DF-44A5-8F5F-D884835C3058}" presName="padding2" presStyleCnt="0"/>
      <dgm:spPr/>
    </dgm:pt>
    <dgm:pt modelId="{D2A70F10-AE7F-4B7B-A157-42B45ECF9436}" type="pres">
      <dgm:prSet presAssocID="{04171149-08DF-44A5-8F5F-D884835C3058}" presName="negArrow" presStyleCnt="0"/>
      <dgm:spPr/>
    </dgm:pt>
    <dgm:pt modelId="{055851E6-5648-43F2-A960-F7A6FFABCCC7}" type="pres">
      <dgm:prSet presAssocID="{04171149-08DF-44A5-8F5F-D884835C3058}" presName="backgroundArrow" presStyleLbl="node1" presStyleIdx="0" presStyleCnt="1" custLinFactNeighborY="-271"/>
      <dgm:spPr/>
    </dgm:pt>
  </dgm:ptLst>
  <dgm:cxnLst>
    <dgm:cxn modelId="{6BBED9CC-F937-4A69-A4BA-245FA565E3EB}" srcId="{04171149-08DF-44A5-8F5F-D884835C3058}" destId="{47FDD83D-A2C4-40B8-B5AE-1B3994404608}" srcOrd="0" destOrd="0" parTransId="{E5A9C54C-130F-47DA-9BDE-83F443A99B19}" sibTransId="{EAAB5492-FBB0-401D-BE6F-784A6CC6CE34}"/>
    <dgm:cxn modelId="{D2C9DAB4-0EAB-4151-9F9A-57BE9FCBA443}" type="presOf" srcId="{47FDD83D-A2C4-40B8-B5AE-1B3994404608}" destId="{73D6B9B8-7749-415C-A78B-B4EF43C548F1}" srcOrd="0" destOrd="0" presId="urn:microsoft.com/office/officeart/2005/8/layout/hProcess3"/>
    <dgm:cxn modelId="{3E941E92-4B17-41F4-99D2-00A88C876B09}" type="presOf" srcId="{04171149-08DF-44A5-8F5F-D884835C3058}" destId="{559251B3-773F-41D3-BC95-3F2FED8FF0C3}" srcOrd="0" destOrd="0" presId="urn:microsoft.com/office/officeart/2005/8/layout/hProcess3"/>
    <dgm:cxn modelId="{6031A986-2DEB-4588-A370-7C10FA53B068}" type="presParOf" srcId="{559251B3-773F-41D3-BC95-3F2FED8FF0C3}" destId="{B2D90D52-D754-4BF0-87C9-CF5BB038206B}" srcOrd="0" destOrd="0" presId="urn:microsoft.com/office/officeart/2005/8/layout/hProcess3"/>
    <dgm:cxn modelId="{CBD16622-82B6-4805-BF60-4D1C594F2946}" type="presParOf" srcId="{559251B3-773F-41D3-BC95-3F2FED8FF0C3}" destId="{7DE07154-2CBC-4C62-8D6E-7F62A16FB7C6}" srcOrd="1" destOrd="0" presId="urn:microsoft.com/office/officeart/2005/8/layout/hProcess3"/>
    <dgm:cxn modelId="{45E958AB-22D6-4284-A6DC-493BAE72B2AB}" type="presParOf" srcId="{7DE07154-2CBC-4C62-8D6E-7F62A16FB7C6}" destId="{3F089BAE-5011-4183-91BE-2DD95A8B0942}" srcOrd="0" destOrd="0" presId="urn:microsoft.com/office/officeart/2005/8/layout/hProcess3"/>
    <dgm:cxn modelId="{D4E5020E-581E-45A9-B351-5800BA7498F3}" type="presParOf" srcId="{7DE07154-2CBC-4C62-8D6E-7F62A16FB7C6}" destId="{01B53598-3807-4986-8DD8-119688EB923E}" srcOrd="1" destOrd="0" presId="urn:microsoft.com/office/officeart/2005/8/layout/hProcess3"/>
    <dgm:cxn modelId="{B0DD371C-D664-48B0-86EC-C08DF045F1A2}" type="presParOf" srcId="{01B53598-3807-4986-8DD8-119688EB923E}" destId="{23F4FA74-572F-4F2B-9E47-FA9960FE973A}" srcOrd="0" destOrd="0" presId="urn:microsoft.com/office/officeart/2005/8/layout/hProcess3"/>
    <dgm:cxn modelId="{E14246B6-17BA-4FCD-AEAB-84CFB92FDBF0}" type="presParOf" srcId="{01B53598-3807-4986-8DD8-119688EB923E}" destId="{73D6B9B8-7749-415C-A78B-B4EF43C548F1}" srcOrd="1" destOrd="0" presId="urn:microsoft.com/office/officeart/2005/8/layout/hProcess3"/>
    <dgm:cxn modelId="{605A2FD9-0E65-46F1-B94C-DF63431187A9}" type="presParOf" srcId="{01B53598-3807-4986-8DD8-119688EB923E}" destId="{9F717808-80E0-486B-888D-9DA356B1ED49}" srcOrd="2" destOrd="0" presId="urn:microsoft.com/office/officeart/2005/8/layout/hProcess3"/>
    <dgm:cxn modelId="{B8E7A502-45AA-4E27-8957-84F271BE889D}" type="presParOf" srcId="{01B53598-3807-4986-8DD8-119688EB923E}" destId="{FFDBEC54-5132-498E-82DB-D9C5A886AF12}" srcOrd="3" destOrd="0" presId="urn:microsoft.com/office/officeart/2005/8/layout/hProcess3"/>
    <dgm:cxn modelId="{B2B7CE94-C527-4A1A-B981-12651FF7031D}" type="presParOf" srcId="{7DE07154-2CBC-4C62-8D6E-7F62A16FB7C6}" destId="{F49FBA5A-03D5-46E7-A3F2-B1FFB0283936}" srcOrd="2" destOrd="0" presId="urn:microsoft.com/office/officeart/2005/8/layout/hProcess3"/>
    <dgm:cxn modelId="{914819AC-DA6C-4F33-A0AC-25B0331DCE11}" type="presParOf" srcId="{7DE07154-2CBC-4C62-8D6E-7F62A16FB7C6}" destId="{D2A70F10-AE7F-4B7B-A157-42B45ECF9436}" srcOrd="3" destOrd="0" presId="urn:microsoft.com/office/officeart/2005/8/layout/hProcess3"/>
    <dgm:cxn modelId="{72992B93-CBAE-42A7-8D0A-624B132E61FD}" type="presParOf" srcId="{7DE07154-2CBC-4C62-8D6E-7F62A16FB7C6}" destId="{055851E6-5648-43F2-A960-F7A6FFABCCC7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5851E6-5648-43F2-A960-F7A6FFABCCC7}">
      <dsp:nvSpPr>
        <dsp:cNvPr id="0" name=""/>
        <dsp:cNvSpPr/>
      </dsp:nvSpPr>
      <dsp:spPr>
        <a:xfrm>
          <a:off x="0" y="0"/>
          <a:ext cx="2819400" cy="144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6B9B8-7749-415C-A78B-B4EF43C548F1}">
      <dsp:nvSpPr>
        <dsp:cNvPr id="0" name=""/>
        <dsp:cNvSpPr/>
      </dsp:nvSpPr>
      <dsp:spPr>
        <a:xfrm>
          <a:off x="152394" y="363900"/>
          <a:ext cx="23100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You are here</a:t>
          </a:r>
          <a:endParaRPr lang="en-US" sz="2000" kern="1200" dirty="0"/>
        </a:p>
      </dsp:txBody>
      <dsp:txXfrm>
        <a:off x="152394" y="363900"/>
        <a:ext cx="231003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B038A-F2AD-46DF-83D4-9BD20E5F7A12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952F-2643-4C50-8938-47FA2D976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B563D3-CD0B-4D61-8FE8-714C1F8BE7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now, focused within our teams</a:t>
            </a:r>
          </a:p>
          <a:p>
            <a:r>
              <a:rPr lang="en-US" dirty="0" smtClean="0"/>
              <a:t>Will next move to understanding how we can expand our collaborations across teams and beyond</a:t>
            </a:r>
          </a:p>
          <a:p>
            <a:r>
              <a:rPr lang="en-US" dirty="0" smtClean="0"/>
              <a:t>You’re providing leadership in CE field!</a:t>
            </a:r>
          </a:p>
          <a:p>
            <a:endParaRPr lang="en-US" dirty="0" smtClean="0"/>
          </a:p>
          <a:p>
            <a:r>
              <a:rPr lang="en-US" dirty="0" smtClean="0"/>
              <a:t>Keep this</a:t>
            </a:r>
            <a:r>
              <a:rPr lang="en-US" baseline="0" dirty="0" smtClean="0"/>
              <a:t> objective on your radar as we move forward…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 of WJ &amp; IP funded by a grant from IMLS</a:t>
            </a:r>
          </a:p>
          <a:p>
            <a:r>
              <a:rPr lang="en-US" dirty="0" smtClean="0"/>
              <a:t>As part of the SCEC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B563D3-CD0B-4D61-8FE8-714C1F8BE7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B563D3-CD0B-4D61-8FE8-714C1F8BE7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B563D3-CD0B-4D61-8FE8-714C1F8BE7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– Chunking</a:t>
            </a:r>
            <a:r>
              <a:rPr lang="en-US" baseline="0" dirty="0" smtClean="0"/>
              <a:t>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SWATCH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There is a lot of library-specific training content – it’s just not online or in a self-paced format. Yet.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Start with existing</a:t>
            </a:r>
            <a:r>
              <a:rPr lang="en-US" baseline="0" dirty="0" smtClean="0"/>
              <a:t> content.  Something that takes 1 hour to present live.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2303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Where are we in the process…</a:t>
            </a:r>
            <a:r>
              <a:rPr lang="en-US" sz="1200" dirty="0" smtClean="0"/>
              <a:t>Heads down, learning, sharing, creating!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492303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review the steps</a:t>
            </a:r>
            <a:r>
              <a:rPr lang="en-US" baseline="0" dirty="0" smtClean="0"/>
              <a:t> in that plan and see where we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Katie was our lone ‘somewhat agree’ in the stand/deliver</a:t>
            </a:r>
            <a:r>
              <a:rPr lang="en-US" baseline="0" dirty="0" smtClean="0"/>
              <a:t> exercise: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stand next to the post-it that fits their level of agreement with the statements: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self-paced e-learning offers the possibility for creating uniquely valuable learning experiences.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5952F-2643-4C50-8938-47FA2D9768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467600" cy="32004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ounded Rectangle 3"/>
          <p:cNvSpPr>
            <a:spLocks/>
          </p:cNvSpPr>
          <p:nvPr userDrawn="1"/>
        </p:nvSpPr>
        <p:spPr>
          <a:xfrm>
            <a:off x="914400" y="0"/>
            <a:ext cx="8321040" cy="1447800"/>
          </a:xfrm>
          <a:prstGeom prst="roundRect">
            <a:avLst/>
          </a:prstGeom>
          <a:gradFill flip="none" rotWithShape="1">
            <a:gsLst>
              <a:gs pos="24000">
                <a:srgbClr val="00808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D8D4"/>
              </a:solidFill>
            </a:endParaRPr>
          </a:p>
        </p:txBody>
      </p:sp>
      <p:sp>
        <p:nvSpPr>
          <p:cNvPr id="5" name="Rounded Rectangle 4"/>
          <p:cNvSpPr>
            <a:spLocks/>
          </p:cNvSpPr>
          <p:nvPr userDrawn="1"/>
        </p:nvSpPr>
        <p:spPr>
          <a:xfrm>
            <a:off x="-152400" y="0"/>
            <a:ext cx="990600" cy="14478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D8D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543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 algn="l">
              <a:defRPr>
                <a:solidFill>
                  <a:srgbClr val="492303"/>
                </a:solidFill>
                <a:latin typeface="Tw Cen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latin typeface="Tw Cen MT" pitchFamily="34" charset="0"/>
              </a:defRPr>
            </a:lvl1pPr>
            <a:lvl2pPr>
              <a:buFont typeface="Wingdings" pitchFamily="2" charset="2"/>
              <a:buChar char="§"/>
              <a:defRPr>
                <a:latin typeface="Tw Cen MT" pitchFamily="34" charset="0"/>
              </a:defRPr>
            </a:lvl2pPr>
            <a:lvl3pPr>
              <a:buFont typeface="Wingdings" pitchFamily="2" charset="2"/>
              <a:buChar char="§"/>
              <a:defRPr>
                <a:latin typeface="Tw Cen MT" pitchFamily="34" charset="0"/>
              </a:defRPr>
            </a:lvl3pPr>
            <a:lvl4pPr>
              <a:buFont typeface="Wingdings" pitchFamily="2" charset="2"/>
              <a:buChar char="§"/>
              <a:defRPr>
                <a:latin typeface="Tw Cen MT" pitchFamily="34" charset="0"/>
              </a:defRPr>
            </a:lvl4pPr>
            <a:lvl5pPr>
              <a:buFont typeface="Wingdings" pitchFamily="2" charset="2"/>
              <a:buChar char="§"/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ounded Rectangle 6"/>
          <p:cNvSpPr>
            <a:spLocks/>
          </p:cNvSpPr>
          <p:nvPr userDrawn="1"/>
        </p:nvSpPr>
        <p:spPr>
          <a:xfrm>
            <a:off x="914400" y="1219200"/>
            <a:ext cx="8321040" cy="228600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D8D4"/>
              </a:solidFill>
            </a:endParaRPr>
          </a:p>
        </p:txBody>
      </p:sp>
      <p:sp>
        <p:nvSpPr>
          <p:cNvPr id="8" name="Rounded Rectangle 7"/>
          <p:cNvSpPr>
            <a:spLocks/>
          </p:cNvSpPr>
          <p:nvPr userDrawn="1"/>
        </p:nvSpPr>
        <p:spPr>
          <a:xfrm>
            <a:off x="-76200" y="1219200"/>
            <a:ext cx="914400" cy="2286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D8D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 algn="l">
              <a:defRPr>
                <a:solidFill>
                  <a:srgbClr val="492303"/>
                </a:solidFill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1066800" y="6096000"/>
            <a:ext cx="8229600" cy="640080"/>
          </a:xfrm>
          <a:prstGeom prst="roundRect">
            <a:avLst/>
          </a:prstGeom>
          <a:gradFill flip="none" rotWithShape="1">
            <a:gsLst>
              <a:gs pos="0">
                <a:srgbClr val="8CD8D4"/>
              </a:gs>
              <a:gs pos="50000">
                <a:srgbClr val="002060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D8D4"/>
              </a:solidFill>
            </a:endParaRPr>
          </a:p>
        </p:txBody>
      </p:sp>
      <p:sp>
        <p:nvSpPr>
          <p:cNvPr id="4" name="Rounded Rectangle 3"/>
          <p:cNvSpPr>
            <a:spLocks noChangeAspect="1"/>
          </p:cNvSpPr>
          <p:nvPr userDrawn="1"/>
        </p:nvSpPr>
        <p:spPr>
          <a:xfrm>
            <a:off x="-76201" y="6096000"/>
            <a:ext cx="1073427" cy="640080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D8D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 userDrawn="1"/>
        </p:nvSpPr>
        <p:spPr>
          <a:xfrm>
            <a:off x="914400" y="1219200"/>
            <a:ext cx="8321040" cy="228600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D8D4"/>
              </a:solidFill>
            </a:endParaRPr>
          </a:p>
        </p:txBody>
      </p:sp>
      <p:sp>
        <p:nvSpPr>
          <p:cNvPr id="6" name="Rounded Rectangle 5"/>
          <p:cNvSpPr>
            <a:spLocks/>
          </p:cNvSpPr>
          <p:nvPr userDrawn="1"/>
        </p:nvSpPr>
        <p:spPr>
          <a:xfrm>
            <a:off x="-76200" y="1219200"/>
            <a:ext cx="914400" cy="228600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CD8D4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 algn="l">
              <a:defRPr>
                <a:solidFill>
                  <a:srgbClr val="492303"/>
                </a:solidFill>
                <a:latin typeface="Tw Cen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 algn="l">
              <a:defRPr>
                <a:solidFill>
                  <a:srgbClr val="492303"/>
                </a:solidFill>
                <a:latin typeface="Tw Cen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C0E-464C-4EF2-BE10-2FF5C18C4148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DE87-DE5D-4D67-978E-321D3D56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D957-3B8B-4C6F-A312-79EBAD129479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0657-EA7D-494A-9326-63FB3CA08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hyperlink" Target="https://infopeople.org/" TargetMode="Externa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-banner_compo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52305"/>
            <a:ext cx="9144000" cy="25436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2438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Designing &amp; Delivering </a:t>
            </a:r>
            <a:br>
              <a:rPr lang="en-US" dirty="0" smtClean="0"/>
            </a:br>
            <a:r>
              <a:rPr lang="en-US" dirty="0" smtClean="0"/>
              <a:t>Online Training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Library CE Institute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Online Session 4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6019800"/>
            <a:ext cx="792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WebJunction – Infopeople – IMLS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/>
          </p:cNvSpPr>
          <p:nvPr/>
        </p:nvSpPr>
        <p:spPr bwMode="auto">
          <a:xfrm>
            <a:off x="1066800" y="19812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Group Coaching Sessions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Let’s talk.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Set up some time with Mike &amp; Kathleen to meet with you virtually.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Walk through content – either storyboard, outline or Storyline.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Beginning next week and into July.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xplosion 1 14"/>
          <p:cNvSpPr/>
          <p:nvPr/>
        </p:nvSpPr>
        <p:spPr>
          <a:xfrm>
            <a:off x="4419600" y="2286000"/>
            <a:ext cx="2133600" cy="2133600"/>
          </a:xfrm>
          <a:prstGeom prst="irregularSeal1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492303"/>
                </a:solidFill>
              </a:rPr>
              <a:t>What they’ll USE</a:t>
            </a:r>
            <a:endParaRPr lang="en-US" sz="2200" b="1" dirty="0">
              <a:solidFill>
                <a:srgbClr val="492303"/>
              </a:solidFill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743200" y="609600"/>
            <a:ext cx="5486400" cy="5486400"/>
          </a:xfrm>
          <a:prstGeom prst="rect">
            <a:avLst/>
          </a:prstGeom>
          <a:noFill/>
          <a:ln>
            <a:solidFill>
              <a:srgbClr val="492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200400" y="1066800"/>
            <a:ext cx="4572000" cy="4572000"/>
          </a:xfrm>
          <a:prstGeom prst="rect">
            <a:avLst/>
          </a:prstGeom>
          <a:noFill/>
          <a:ln>
            <a:solidFill>
              <a:srgbClr val="492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685800"/>
            <a:ext cx="1524000" cy="2057400"/>
          </a:xfrm>
          <a:prstGeom prst="rect">
            <a:avLst/>
          </a:prstGeom>
        </p:spPr>
        <p:txBody>
          <a:bodyPr lIns="274320" rIns="2743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400" spc="25" dirty="0" smtClean="0">
                <a:solidFill>
                  <a:srgbClr val="492303"/>
                </a:solidFill>
                <a:ea typeface="+mj-ea"/>
                <a:cs typeface="+mj-cs"/>
              </a:rPr>
              <a:t>Find</a:t>
            </a:r>
          </a:p>
          <a:p>
            <a:pPr marL="0" marR="0" lvl="0" indent="0" algn="ctr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400" cap="none" spc="25" normalizeH="0" baseline="0" noProof="0" dirty="0" smtClean="0">
                <a:ln>
                  <a:noFill/>
                </a:ln>
                <a:solidFill>
                  <a:srgbClr val="492303"/>
                </a:solidFill>
                <a:effectLst/>
                <a:uLnTx/>
                <a:uFillTx/>
                <a:ea typeface="+mj-ea"/>
                <a:cs typeface="+mj-cs"/>
              </a:rPr>
              <a:t>Your</a:t>
            </a:r>
          </a:p>
          <a:p>
            <a:pPr marL="0" marR="0" lvl="0" indent="0" algn="ctr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400" spc="25" dirty="0" smtClean="0">
                <a:solidFill>
                  <a:srgbClr val="492303"/>
                </a:solidFill>
                <a:ea typeface="+mj-ea"/>
                <a:cs typeface="+mj-cs"/>
              </a:rPr>
              <a:t>20%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49230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1828800"/>
            <a:ext cx="3657600" cy="533400"/>
          </a:xfrm>
          <a:prstGeom prst="rect">
            <a:avLst/>
          </a:prstGeom>
        </p:spPr>
        <p:txBody>
          <a:bodyPr lIns="274320" rIns="2743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400" spc="25" noProof="0" dirty="0" smtClean="0">
                <a:solidFill>
                  <a:srgbClr val="492303"/>
                </a:solidFill>
                <a:ea typeface="+mj-ea"/>
                <a:cs typeface="+mj-cs"/>
              </a:rPr>
              <a:t>What they’ll remember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49230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657600" y="1524000"/>
            <a:ext cx="3657600" cy="3657600"/>
          </a:xfrm>
          <a:prstGeom prst="rect">
            <a:avLst/>
          </a:prstGeom>
          <a:noFill/>
          <a:ln>
            <a:solidFill>
              <a:srgbClr val="492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114800" y="1981200"/>
            <a:ext cx="2743200" cy="2743200"/>
          </a:xfrm>
          <a:prstGeom prst="rect">
            <a:avLst/>
          </a:prstGeom>
          <a:noFill/>
          <a:ln>
            <a:solidFill>
              <a:srgbClr val="492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572000" y="2438400"/>
            <a:ext cx="1828800" cy="1828800"/>
          </a:xfrm>
          <a:prstGeom prst="rect">
            <a:avLst/>
          </a:prstGeom>
          <a:noFill/>
          <a:ln>
            <a:solidFill>
              <a:srgbClr val="492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57600" y="1371600"/>
            <a:ext cx="3657600" cy="533400"/>
          </a:xfrm>
          <a:prstGeom prst="rect">
            <a:avLst/>
          </a:prstGeom>
        </p:spPr>
        <p:txBody>
          <a:bodyPr lIns="274320" rIns="2743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400" spc="25" noProof="0" dirty="0" smtClean="0">
                <a:solidFill>
                  <a:srgbClr val="492303"/>
                </a:solidFill>
                <a:ea typeface="+mj-ea"/>
                <a:cs typeface="+mj-cs"/>
              </a:rPr>
              <a:t>What they’ll hear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49230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600" y="914400"/>
            <a:ext cx="3657600" cy="533400"/>
          </a:xfrm>
          <a:prstGeom prst="rect">
            <a:avLst/>
          </a:prstGeom>
        </p:spPr>
        <p:txBody>
          <a:bodyPr lIns="274320" rIns="2743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400" spc="25" noProof="0" dirty="0" smtClean="0">
                <a:solidFill>
                  <a:srgbClr val="492303"/>
                </a:solidFill>
                <a:ea typeface="+mj-ea"/>
                <a:cs typeface="+mj-cs"/>
              </a:rPr>
              <a:t>What you cover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49230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143000" y="3810000"/>
            <a:ext cx="1828800" cy="1600200"/>
          </a:xfrm>
          <a:prstGeom prst="wedgeRectCallout">
            <a:avLst>
              <a:gd name="adj1" fmla="val 153189"/>
              <a:gd name="adj2" fmla="val -82810"/>
            </a:avLst>
          </a:prstGeom>
          <a:solidFill>
            <a:srgbClr val="00A29E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DESIGN STARTS HERE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43200" y="6172200"/>
            <a:ext cx="5562600" cy="533400"/>
          </a:xfrm>
          <a:prstGeom prst="rect">
            <a:avLst/>
          </a:prstGeom>
        </p:spPr>
        <p:txBody>
          <a:bodyPr lIns="274320" rIns="274320" anchor="ctr">
            <a:noAutofit/>
          </a:bodyPr>
          <a:lstStyle/>
          <a:p>
            <a:pPr lvl="0">
              <a:lnSpc>
                <a:spcPts val="1800"/>
              </a:lnSpc>
              <a:spcAft>
                <a:spcPts val="600"/>
              </a:spcAft>
              <a:defRPr/>
            </a:pPr>
            <a:r>
              <a:rPr lang="en-US" sz="1600" kern="1400" spc="25" dirty="0" smtClean="0">
                <a:solidFill>
                  <a:srgbClr val="492303"/>
                </a:solidFill>
                <a:ea typeface="+mj-ea"/>
                <a:cs typeface="+mj-cs"/>
              </a:rPr>
              <a:t>From </a:t>
            </a:r>
            <a:r>
              <a:rPr lang="en-US" sz="1600" kern="1400" spc="25" dirty="0" err="1" smtClean="0">
                <a:solidFill>
                  <a:srgbClr val="492303"/>
                </a:solidFill>
                <a:ea typeface="+mj-ea"/>
                <a:cs typeface="+mj-cs"/>
              </a:rPr>
              <a:t>Bozarth</a:t>
            </a:r>
            <a:r>
              <a:rPr lang="en-US" sz="1600" kern="1400" spc="25" dirty="0" smtClean="0">
                <a:solidFill>
                  <a:srgbClr val="492303"/>
                </a:solidFill>
                <a:ea typeface="+mj-ea"/>
                <a:cs typeface="+mj-cs"/>
              </a:rPr>
              <a:t>, J. (2008). From Analysis to Evaluation: Tools, Tips, and Techniques for Trainers. San Francisco: Pfeiffer.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9230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0" y="457200"/>
            <a:ext cx="3657600" cy="533400"/>
          </a:xfrm>
          <a:prstGeom prst="rect">
            <a:avLst/>
          </a:prstGeom>
        </p:spPr>
        <p:txBody>
          <a:bodyPr lIns="274320" rIns="2743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400" spc="25" noProof="0" dirty="0" smtClean="0">
                <a:solidFill>
                  <a:srgbClr val="492303"/>
                </a:solidFill>
                <a:ea typeface="+mj-ea"/>
                <a:cs typeface="+mj-cs"/>
              </a:rPr>
              <a:t>What you have time for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492303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12" grpId="0"/>
      <p:bldP spid="13" grpId="0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content?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8637"/>
            <a:ext cx="77724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WJ Course Model</a:t>
            </a:r>
            <a:r>
              <a:rPr lang="en-US" dirty="0" smtClean="0"/>
              <a:t>: build on existing content that has already resonated with some learners</a:t>
            </a:r>
          </a:p>
          <a:p>
            <a:r>
              <a:rPr lang="en-US" dirty="0" smtClean="0"/>
              <a:t>Identify areas where you could </a:t>
            </a:r>
            <a:r>
              <a:rPr lang="en-US" b="1" dirty="0" smtClean="0"/>
              <a:t>enhance</a:t>
            </a:r>
            <a:r>
              <a:rPr lang="en-US" dirty="0" smtClean="0"/>
              <a:t> </a:t>
            </a:r>
            <a:r>
              <a:rPr lang="en-US" b="1" dirty="0" smtClean="0"/>
              <a:t>content</a:t>
            </a:r>
            <a:r>
              <a:rPr lang="en-US" dirty="0" smtClean="0"/>
              <a:t> to instill learning through practice</a:t>
            </a:r>
          </a:p>
          <a:p>
            <a:r>
              <a:rPr lang="en-US" dirty="0" smtClean="0"/>
              <a:t>Layout content / consider your </a:t>
            </a:r>
            <a:r>
              <a:rPr lang="en-US" b="1" dirty="0" smtClean="0"/>
              <a:t>design </a:t>
            </a:r>
            <a:r>
              <a:rPr lang="en-US" dirty="0" smtClean="0"/>
              <a:t>– how does it </a:t>
            </a:r>
            <a:r>
              <a:rPr lang="en-US" b="1" dirty="0" smtClean="0"/>
              <a:t>reinforce learning </a:t>
            </a:r>
            <a:r>
              <a:rPr lang="en-US" dirty="0" smtClean="0"/>
              <a:t>through </a:t>
            </a:r>
            <a:r>
              <a:rPr lang="en-US" b="1" dirty="0" smtClean="0"/>
              <a:t>practice</a:t>
            </a:r>
            <a:r>
              <a:rPr lang="en-US" dirty="0" smtClean="0"/>
              <a:t> or </a:t>
            </a:r>
            <a:r>
              <a:rPr lang="en-US" b="1" dirty="0" smtClean="0"/>
              <a:t>exploration</a:t>
            </a:r>
            <a:r>
              <a:rPr lang="en-US" dirty="0" smtClean="0"/>
              <a:t>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using Storyline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798637"/>
            <a:ext cx="7772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Start small – test approaches in a sample course file, </a:t>
            </a:r>
            <a:r>
              <a:rPr lang="en-US" i="1" dirty="0" smtClean="0"/>
              <a:t>then</a:t>
            </a:r>
            <a:r>
              <a:rPr lang="en-US" dirty="0" smtClean="0"/>
              <a:t> start to incorporate into </a:t>
            </a:r>
            <a:br>
              <a:rPr lang="en-US" dirty="0" smtClean="0"/>
            </a:br>
            <a:r>
              <a:rPr lang="en-US" i="1" dirty="0" smtClean="0"/>
              <a:t>real</a:t>
            </a:r>
            <a:r>
              <a:rPr lang="en-US" dirty="0" smtClean="0"/>
              <a:t> content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Explore existing course examples and see what seasoned self-paced instructional designers are doing. Then try one thing.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/>
          </p:cNvSpPr>
          <p:nvPr/>
        </p:nvSpPr>
        <p:spPr bwMode="auto">
          <a:xfrm>
            <a:off x="1066800" y="19812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Case Studies</a:t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WJ &amp; Infopeople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Model/Case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772400" cy="4525963"/>
          </a:xfrm>
        </p:spPr>
        <p:txBody>
          <a:bodyPr/>
          <a:lstStyle/>
          <a:p>
            <a:r>
              <a:rPr lang="en-US" dirty="0" smtClean="0"/>
              <a:t>WJ &amp; Infopeople working together to draft  and will share soon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Map out a helpful course creation process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“If I were to do it all again….” lessons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Reminder: learning takes learning and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/>
          </p:cNvSpPr>
          <p:nvPr/>
        </p:nvSpPr>
        <p:spPr bwMode="auto">
          <a:xfrm>
            <a:off x="1066800" y="19812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Learning Objectives: Library CE Training Institute 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dirty="0" smtClean="0"/>
              <a:t>Beyond learning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Why are we doing this again?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b="1" dirty="0" smtClean="0">
                <a:solidFill>
                  <a:srgbClr val="008080"/>
                </a:solidFill>
              </a:rPr>
              <a:t>Change the mindset </a:t>
            </a:r>
            <a:r>
              <a:rPr lang="en-US" dirty="0" smtClean="0"/>
              <a:t>about online learning</a:t>
            </a:r>
          </a:p>
          <a:p>
            <a:pPr>
              <a:buNone/>
            </a:pPr>
            <a:r>
              <a:rPr lang="en-US" b="1" dirty="0" smtClean="0">
                <a:solidFill>
                  <a:srgbClr val="008080"/>
                </a:solidFill>
              </a:rPr>
              <a:t>Promote collaboration </a:t>
            </a:r>
            <a:r>
              <a:rPr lang="en-US" dirty="0" smtClean="0"/>
              <a:t>in </a:t>
            </a:r>
            <a:r>
              <a:rPr lang="en-US" dirty="0" err="1" smtClean="0"/>
              <a:t>elearning</a:t>
            </a:r>
            <a:r>
              <a:rPr lang="en-US" dirty="0" smtClean="0"/>
              <a:t> development and delivery</a:t>
            </a:r>
          </a:p>
          <a:p>
            <a:pPr>
              <a:buNone/>
            </a:pPr>
            <a:r>
              <a:rPr lang="en-US" b="1" dirty="0" smtClean="0">
                <a:solidFill>
                  <a:srgbClr val="008080"/>
                </a:solidFill>
              </a:rPr>
              <a:t>Create replicable models </a:t>
            </a:r>
            <a:r>
              <a:rPr lang="en-US" dirty="0" smtClean="0"/>
              <a:t>for creating library-specific content</a:t>
            </a:r>
          </a:p>
          <a:p>
            <a:pPr>
              <a:buNone/>
            </a:pPr>
            <a:r>
              <a:rPr lang="en-US" b="1" dirty="0" smtClean="0">
                <a:solidFill>
                  <a:srgbClr val="008080"/>
                </a:solidFill>
              </a:rPr>
              <a:t>Increase the access, reach and impact </a:t>
            </a:r>
            <a:r>
              <a:rPr lang="en-US" dirty="0" smtClean="0"/>
              <a:t>of library training programs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Project Plan </a:t>
            </a:r>
            <a:r>
              <a:rPr lang="en-US" dirty="0" err="1" smtClean="0"/>
              <a:t>Checkin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752600"/>
            <a:ext cx="6172200" cy="5105400"/>
          </a:xfrm>
        </p:spPr>
        <p:txBody>
          <a:bodyPr/>
          <a:lstStyle/>
          <a:p>
            <a:pPr>
              <a:buSzPct val="115000"/>
              <a:buFont typeface="Calibri" pitchFamily="34" charset="0"/>
              <a:buChar char="□"/>
            </a:pPr>
            <a:r>
              <a:rPr lang="en-US" dirty="0" smtClean="0"/>
              <a:t>Virtual Collaboration and Communication</a:t>
            </a:r>
          </a:p>
          <a:p>
            <a:pPr>
              <a:buSzPct val="115000"/>
              <a:buFont typeface="Calibri" pitchFamily="34" charset="0"/>
              <a:buChar char="□"/>
            </a:pPr>
            <a:r>
              <a:rPr lang="en-US" dirty="0" smtClean="0"/>
              <a:t>Track</a:t>
            </a:r>
          </a:p>
          <a:p>
            <a:pPr>
              <a:buSzPct val="115000"/>
              <a:buFont typeface="Calibri" pitchFamily="34" charset="0"/>
              <a:buChar char="□"/>
            </a:pPr>
            <a:r>
              <a:rPr lang="en-US" dirty="0" smtClean="0"/>
              <a:t>Analyze</a:t>
            </a:r>
          </a:p>
          <a:p>
            <a:pPr>
              <a:buSzPct val="115000"/>
              <a:buFont typeface="Calibri" pitchFamily="34" charset="0"/>
              <a:buChar char="□"/>
            </a:pPr>
            <a:r>
              <a:rPr lang="en-US" dirty="0" smtClean="0"/>
              <a:t>Design</a:t>
            </a:r>
          </a:p>
          <a:p>
            <a:pPr>
              <a:buSzPct val="115000"/>
              <a:buFont typeface="Calibri" pitchFamily="34" charset="0"/>
              <a:buChar char="□"/>
            </a:pPr>
            <a:r>
              <a:rPr lang="en-US" dirty="0" smtClean="0"/>
              <a:t>Develop</a:t>
            </a:r>
          </a:p>
          <a:p>
            <a:pPr>
              <a:buSzPct val="115000"/>
              <a:buFont typeface="Calibri" pitchFamily="34" charset="0"/>
              <a:buChar char="□"/>
            </a:pPr>
            <a:r>
              <a:rPr lang="en-US" dirty="0" smtClean="0"/>
              <a:t>Publish</a:t>
            </a:r>
          </a:p>
          <a:p>
            <a:pPr>
              <a:buSzPct val="115000"/>
              <a:buFont typeface="Calibri" pitchFamily="34" charset="0"/>
              <a:buChar char="□"/>
            </a:pPr>
            <a:r>
              <a:rPr lang="en-US" dirty="0" smtClean="0"/>
              <a:t>Evaluation and Revision</a:t>
            </a:r>
          </a:p>
          <a:p>
            <a:pPr>
              <a:buSzPct val="115000"/>
              <a:buFont typeface="Calibri" pitchFamily="34" charset="0"/>
              <a:buChar char="□"/>
            </a:pPr>
            <a:endParaRPr lang="en-US" dirty="0" smtClean="0"/>
          </a:p>
          <a:p>
            <a:pPr>
              <a:buSzPct val="115000"/>
              <a:buFont typeface="Calibri" pitchFamily="34" charset="0"/>
              <a:buChar char="□"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3962400"/>
          <a:ext cx="2819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1802119"/>
            <a:ext cx="388937" cy="407681"/>
          </a:xfrm>
          <a:prstGeom prst="rect">
            <a:avLst/>
          </a:prstGeom>
          <a:noFill/>
        </p:spPr>
      </p:pic>
      <p:pic>
        <p:nvPicPr>
          <p:cNvPr id="7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895600"/>
            <a:ext cx="388937" cy="407681"/>
          </a:xfrm>
          <a:prstGeom prst="rect">
            <a:avLst/>
          </a:prstGeom>
          <a:noFill/>
        </p:spPr>
      </p:pic>
      <p:pic>
        <p:nvPicPr>
          <p:cNvPr id="8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3429000"/>
            <a:ext cx="388937" cy="407681"/>
          </a:xfrm>
          <a:prstGeom prst="rect">
            <a:avLst/>
          </a:prstGeom>
          <a:noFill/>
        </p:spPr>
      </p:pic>
      <p:pic>
        <p:nvPicPr>
          <p:cNvPr id="9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038600"/>
            <a:ext cx="388937" cy="40768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5257800" y="3276600"/>
            <a:ext cx="3581400" cy="164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BE121"/>
            </a:gs>
            <a:gs pos="45000">
              <a:srgbClr val="FFC000">
                <a:alpha val="8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Superheroes Expect.jpg"/>
          <p:cNvPicPr>
            <a:picLocks noChangeAspect="1"/>
          </p:cNvPicPr>
          <p:nvPr/>
        </p:nvPicPr>
        <p:blipFill>
          <a:blip r:embed="rId2" cstate="print"/>
          <a:srcRect l="9953" r="7597"/>
          <a:stretch>
            <a:fillRect/>
          </a:stretch>
        </p:blipFill>
        <p:spPr>
          <a:xfrm>
            <a:off x="0" y="2514600"/>
            <a:ext cx="2265770" cy="1828800"/>
          </a:xfrm>
          <a:prstGeom prst="rect">
            <a:avLst/>
          </a:prstGeom>
        </p:spPr>
      </p:pic>
      <p:pic>
        <p:nvPicPr>
          <p:cNvPr id="5" name="Content Placeholder 3" descr="Super Heroes Reality.jpg"/>
          <p:cNvPicPr>
            <a:picLocks noChangeAspect="1"/>
          </p:cNvPicPr>
          <p:nvPr/>
        </p:nvPicPr>
        <p:blipFill>
          <a:blip r:embed="rId3" cstate="print"/>
          <a:srcRect l="1333" r="5333"/>
          <a:stretch>
            <a:fillRect/>
          </a:stretch>
        </p:blipFill>
        <p:spPr>
          <a:xfrm>
            <a:off x="6895252" y="2525486"/>
            <a:ext cx="2248747" cy="1807029"/>
          </a:xfrm>
          <a:prstGeom prst="rect">
            <a:avLst/>
          </a:prstGeom>
        </p:spPr>
      </p:pic>
      <p:pic>
        <p:nvPicPr>
          <p:cNvPr id="2" name="Picture 1" descr="Superpower-ID-skills_inforgraph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0672" y="0"/>
            <a:ext cx="48026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6488668"/>
            <a:ext cx="20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EdTech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Infographics</a:t>
            </a:r>
            <a:endParaRPr lang="en-US" dirty="0">
              <a:latin typeface="Tw Cen MT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3505200"/>
            <a:ext cx="5486400" cy="0"/>
          </a:xfrm>
          <a:prstGeom prst="straightConnector1">
            <a:avLst/>
          </a:prstGeom>
          <a:ln w="47625">
            <a:solidFill>
              <a:srgbClr val="FF0000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838200"/>
            <a:ext cx="10814930" cy="778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Change the mindset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019800" cy="495299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Articulate the distinct advantages of online learning and learn strategies to make effective use of online formats for adult learners </a:t>
            </a:r>
          </a:p>
          <a:p>
            <a:r>
              <a:rPr lang="en-US" dirty="0" smtClean="0"/>
              <a:t>Promote the advantages of online learning to others</a:t>
            </a:r>
          </a:p>
          <a:p>
            <a:r>
              <a:rPr lang="en-US" dirty="0" smtClean="0"/>
              <a:t>Define strategies to support and empower learners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488668"/>
            <a:ext cx="1059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Self-paced e-learning offers the possibility for creating uniquely valuable learning experiences.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 smtClean="0"/>
              <a:t>Pitch Perfect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5791200" cy="4525963"/>
          </a:xfrm>
        </p:spPr>
        <p:txBody>
          <a:bodyPr/>
          <a:lstStyle/>
          <a:p>
            <a:r>
              <a:rPr lang="en-US" dirty="0" smtClean="0"/>
              <a:t>Have you had a conversation with a “resistor” who needed convincing? </a:t>
            </a:r>
          </a:p>
          <a:p>
            <a:r>
              <a:rPr lang="en-US" dirty="0" smtClean="0"/>
              <a:t>‘Resistor’ persona</a:t>
            </a:r>
          </a:p>
          <a:p>
            <a:r>
              <a:rPr lang="en-US" dirty="0" smtClean="0"/>
              <a:t>Strongest reactions/traction</a:t>
            </a:r>
          </a:p>
          <a:p>
            <a:r>
              <a:rPr lang="en-US" dirty="0" smtClean="0"/>
              <a:t>How did it go? </a:t>
            </a:r>
          </a:p>
          <a:p>
            <a:r>
              <a:rPr lang="en-US" dirty="0" smtClean="0"/>
              <a:t>What would you say differently?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421" r="21053"/>
          <a:stretch>
            <a:fillRect/>
          </a:stretch>
        </p:blipFill>
        <p:spPr bwMode="auto">
          <a:xfrm>
            <a:off x="5562600" y="2057400"/>
            <a:ext cx="3268745" cy="403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Promote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924800" cy="4525963"/>
          </a:xfrm>
        </p:spPr>
        <p:txBody>
          <a:bodyPr/>
          <a:lstStyle/>
          <a:p>
            <a:r>
              <a:rPr lang="en-US" dirty="0" smtClean="0"/>
              <a:t>Describe benefits of and strategies for collaboration </a:t>
            </a:r>
            <a:r>
              <a:rPr lang="en-US" b="1" dirty="0" smtClean="0">
                <a:solidFill>
                  <a:srgbClr val="008080"/>
                </a:solidFill>
              </a:rPr>
              <a:t>across the CE field</a:t>
            </a:r>
          </a:p>
          <a:p>
            <a:r>
              <a:rPr lang="en-US" dirty="0" smtClean="0"/>
              <a:t>Identify working groups and devise plans for working together to create learning objects</a:t>
            </a:r>
          </a:p>
          <a:p>
            <a:r>
              <a:rPr lang="en-US" dirty="0" smtClean="0"/>
              <a:t>Develop strategies for ongoing collaboration for </a:t>
            </a:r>
            <a:r>
              <a:rPr lang="en-US" b="1" dirty="0" smtClean="0">
                <a:solidFill>
                  <a:srgbClr val="008080"/>
                </a:solidFill>
              </a:rPr>
              <a:t>future content creation</a:t>
            </a:r>
          </a:p>
          <a:p>
            <a:r>
              <a:rPr lang="en-US" dirty="0" smtClean="0"/>
              <a:t>Connect with their organizations to </a:t>
            </a:r>
            <a:r>
              <a:rPr lang="en-US" b="1" dirty="0" smtClean="0">
                <a:solidFill>
                  <a:srgbClr val="008080"/>
                </a:solidFill>
              </a:rPr>
              <a:t>increase coordination of CE providers</a:t>
            </a:r>
          </a:p>
          <a:p>
            <a:endParaRPr lang="en-US" dirty="0"/>
          </a:p>
        </p:txBody>
      </p:sp>
      <p:pic>
        <p:nvPicPr>
          <p:cNvPr id="5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27733"/>
            <a:ext cx="914400" cy="958467"/>
          </a:xfrm>
          <a:prstGeom prst="rect">
            <a:avLst/>
          </a:prstGeom>
          <a:noFill/>
        </p:spPr>
      </p:pic>
      <p:pic>
        <p:nvPicPr>
          <p:cNvPr id="5124" name="Picture 4" descr="https://c1.staticflickr.com/1/51/171847361_546785da09_z.jpg?zz=1"/>
          <p:cNvPicPr>
            <a:picLocks noChangeAspect="1" noChangeArrowheads="1"/>
          </p:cNvPicPr>
          <p:nvPr/>
        </p:nvPicPr>
        <p:blipFill>
          <a:blip r:embed="rId4" cstate="print"/>
          <a:srcRect l="16250" t="8753" r="21250" b="7221"/>
          <a:stretch>
            <a:fillRect/>
          </a:stretch>
        </p:blipFill>
        <p:spPr bwMode="auto">
          <a:xfrm>
            <a:off x="501650" y="1828800"/>
            <a:ext cx="793750" cy="762000"/>
          </a:xfrm>
          <a:prstGeom prst="rect">
            <a:avLst/>
          </a:prstGeom>
          <a:noFill/>
        </p:spPr>
      </p:pic>
      <p:pic>
        <p:nvPicPr>
          <p:cNvPr id="8" name="Picture 4" descr="https://c1.staticflickr.com/1/51/171847361_546785da09_z.jpg?zz=1"/>
          <p:cNvPicPr>
            <a:picLocks noChangeAspect="1" noChangeArrowheads="1"/>
          </p:cNvPicPr>
          <p:nvPr/>
        </p:nvPicPr>
        <p:blipFill>
          <a:blip r:embed="rId4" cstate="print"/>
          <a:srcRect l="16250" t="8753" r="21250" b="7221"/>
          <a:stretch>
            <a:fillRect/>
          </a:stretch>
        </p:blipFill>
        <p:spPr bwMode="auto">
          <a:xfrm>
            <a:off x="457200" y="4191000"/>
            <a:ext cx="793750" cy="762000"/>
          </a:xfrm>
          <a:prstGeom prst="rect">
            <a:avLst/>
          </a:prstGeom>
          <a:noFill/>
        </p:spPr>
      </p:pic>
      <p:pic>
        <p:nvPicPr>
          <p:cNvPr id="9" name="Picture 4" descr="https://c1.staticflickr.com/1/51/171847361_546785da09_z.jpg?zz=1"/>
          <p:cNvPicPr>
            <a:picLocks noChangeAspect="1" noChangeArrowheads="1"/>
          </p:cNvPicPr>
          <p:nvPr/>
        </p:nvPicPr>
        <p:blipFill>
          <a:blip r:embed="rId4" cstate="print"/>
          <a:srcRect l="16250" t="8753" r="21250" b="7221"/>
          <a:stretch>
            <a:fillRect/>
          </a:stretch>
        </p:blipFill>
        <p:spPr bwMode="auto">
          <a:xfrm>
            <a:off x="457200" y="5257800"/>
            <a:ext cx="793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458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replicable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037"/>
            <a:ext cx="8229600" cy="4525963"/>
          </a:xfrm>
        </p:spPr>
        <p:txBody>
          <a:bodyPr/>
          <a:lstStyle/>
          <a:p>
            <a:r>
              <a:rPr lang="en-US" sz="3000" dirty="0" smtClean="0"/>
              <a:t>Apply existing knowledge and learn new skills in the use of content creation tools</a:t>
            </a:r>
          </a:p>
          <a:p>
            <a:r>
              <a:rPr lang="en-US" sz="3000" dirty="0" smtClean="0"/>
              <a:t>Devise </a:t>
            </a:r>
            <a:r>
              <a:rPr lang="en-US" sz="3000" b="1" dirty="0" smtClean="0">
                <a:solidFill>
                  <a:srgbClr val="008080"/>
                </a:solidFill>
              </a:rPr>
              <a:t>pilot models</a:t>
            </a:r>
            <a:r>
              <a:rPr lang="en-US" sz="3000" dirty="0" smtClean="0"/>
              <a:t> for rapid, cost-effective development of </a:t>
            </a:r>
            <a:r>
              <a:rPr lang="en-US" sz="3000" dirty="0" err="1" smtClean="0"/>
              <a:t>elearning</a:t>
            </a:r>
            <a:r>
              <a:rPr lang="en-US" sz="3000" dirty="0" smtClean="0"/>
              <a:t> content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8898" t="6324" r="31494" b="46245"/>
          <a:stretch>
            <a:fillRect/>
          </a:stretch>
        </p:blipFill>
        <p:spPr bwMode="auto">
          <a:xfrm>
            <a:off x="5867400" y="4049486"/>
            <a:ext cx="3124200" cy="223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3674745"/>
            <a:ext cx="5410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000" dirty="0" smtClean="0">
                <a:latin typeface="Tw Cen MT" pitchFamily="34" charset="0"/>
              </a:rPr>
              <a:t>Increase skills with tools to     </a:t>
            </a:r>
            <a:r>
              <a:rPr lang="en-US" sz="3000" dirty="0" smtClean="0"/>
              <a:t>create</a:t>
            </a:r>
            <a:r>
              <a:rPr lang="en-US" sz="3000" dirty="0" smtClean="0">
                <a:latin typeface="Tw Cen MT" pitchFamily="34" charset="0"/>
              </a:rPr>
              <a:t> good quality, platform-agnostic, modular, </a:t>
            </a:r>
            <a:r>
              <a:rPr lang="en-US" sz="3000" b="1" dirty="0" smtClean="0">
                <a:solidFill>
                  <a:srgbClr val="008080"/>
                </a:solidFill>
                <a:latin typeface="Tw Cen MT" pitchFamily="34" charset="0"/>
              </a:rPr>
              <a:t>easily shareable learning objects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000" dirty="0" smtClean="0">
                <a:latin typeface="Tw Cen MT" pitchFamily="34" charset="0"/>
              </a:rPr>
              <a:t>Identify a </a:t>
            </a:r>
            <a:r>
              <a:rPr lang="en-US" sz="3000" b="1" dirty="0" smtClean="0">
                <a:solidFill>
                  <a:srgbClr val="008080"/>
                </a:solidFill>
                <a:latin typeface="Tw Cen MT" pitchFamily="34" charset="0"/>
              </a:rPr>
              <a:t>plan to teach </a:t>
            </a:r>
            <a:r>
              <a:rPr lang="en-US" sz="3000" dirty="0" smtClean="0">
                <a:latin typeface="Tw Cen MT" pitchFamily="34" charset="0"/>
              </a:rPr>
              <a:t>the model to others</a:t>
            </a:r>
          </a:p>
        </p:txBody>
      </p:sp>
      <p:pic>
        <p:nvPicPr>
          <p:cNvPr id="6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674" y="1538288"/>
            <a:ext cx="799662" cy="838200"/>
          </a:xfrm>
          <a:prstGeom prst="rect">
            <a:avLst/>
          </a:prstGeom>
          <a:noFill/>
        </p:spPr>
      </p:pic>
      <p:pic>
        <p:nvPicPr>
          <p:cNvPr id="8" name="Picture 4" descr="https://c1.staticflickr.com/1/51/171847361_546785da09_z.jpg?zz=1"/>
          <p:cNvPicPr>
            <a:picLocks noChangeAspect="1" noChangeArrowheads="1"/>
          </p:cNvPicPr>
          <p:nvPr/>
        </p:nvPicPr>
        <p:blipFill>
          <a:blip r:embed="rId5" cstate="print"/>
          <a:srcRect l="16250" t="8753" r="21250" b="7221"/>
          <a:stretch>
            <a:fillRect/>
          </a:stretch>
        </p:blipFill>
        <p:spPr bwMode="auto">
          <a:xfrm>
            <a:off x="196850" y="2667000"/>
            <a:ext cx="793750" cy="762000"/>
          </a:xfrm>
          <a:prstGeom prst="rect">
            <a:avLst/>
          </a:prstGeom>
          <a:noFill/>
        </p:spPr>
      </p:pic>
      <p:pic>
        <p:nvPicPr>
          <p:cNvPr id="9" name="Picture 4" descr="https://c1.staticflickr.com/1/51/171847361_546785da09_z.jpg?zz=1"/>
          <p:cNvPicPr>
            <a:picLocks noChangeAspect="1" noChangeArrowheads="1"/>
          </p:cNvPicPr>
          <p:nvPr/>
        </p:nvPicPr>
        <p:blipFill>
          <a:blip r:embed="rId5" cstate="print"/>
          <a:srcRect l="16250" t="8753" r="21250" b="7221"/>
          <a:stretch>
            <a:fillRect/>
          </a:stretch>
        </p:blipFill>
        <p:spPr bwMode="auto">
          <a:xfrm>
            <a:off x="228600" y="3838576"/>
            <a:ext cx="793750" cy="762000"/>
          </a:xfrm>
          <a:prstGeom prst="rect">
            <a:avLst/>
          </a:prstGeom>
          <a:noFill/>
        </p:spPr>
      </p:pic>
      <p:pic>
        <p:nvPicPr>
          <p:cNvPr id="10" name="Picture 4" descr="https://c1.staticflickr.com/1/51/171847361_546785da09_z.jpg?zz=1"/>
          <p:cNvPicPr>
            <a:picLocks noChangeAspect="1" noChangeArrowheads="1"/>
          </p:cNvPicPr>
          <p:nvPr/>
        </p:nvPicPr>
        <p:blipFill>
          <a:blip r:embed="rId5" cstate="print"/>
          <a:srcRect l="16250" t="8753" r="21250" b="7221"/>
          <a:stretch>
            <a:fillRect/>
          </a:stretch>
        </p:blipFill>
        <p:spPr bwMode="auto">
          <a:xfrm>
            <a:off x="214320" y="5638800"/>
            <a:ext cx="79375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Increase the access, reach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Extend the reach of their training efforts via online access </a:t>
            </a:r>
          </a:p>
          <a:p>
            <a:r>
              <a:rPr lang="en-US" dirty="0" smtClean="0"/>
              <a:t>Incorporate a quality-assurance process in their models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352800"/>
            <a:ext cx="351472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" y="3783009"/>
            <a:ext cx="51816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dirty="0" smtClean="0">
                <a:latin typeface="Tw Cen MT" pitchFamily="34" charset="0"/>
              </a:rPr>
              <a:t>Select topics that build 21st century library competencies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dirty="0" smtClean="0">
                <a:latin typeface="Tw Cen MT" pitchFamily="34" charset="0"/>
              </a:rPr>
              <a:t>Address topics in a way that is nationally relevant </a:t>
            </a:r>
          </a:p>
        </p:txBody>
      </p:sp>
      <p:pic>
        <p:nvPicPr>
          <p:cNvPr id="7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799662" cy="838200"/>
          </a:xfrm>
          <a:prstGeom prst="rect">
            <a:avLst/>
          </a:prstGeom>
          <a:noFill/>
        </p:spPr>
      </p:pic>
      <p:pic>
        <p:nvPicPr>
          <p:cNvPr id="8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9800"/>
            <a:ext cx="799662" cy="838200"/>
          </a:xfrm>
          <a:prstGeom prst="rect">
            <a:avLst/>
          </a:prstGeom>
          <a:noFill/>
        </p:spPr>
      </p:pic>
      <p:pic>
        <p:nvPicPr>
          <p:cNvPr id="9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0300"/>
            <a:ext cx="799662" cy="838200"/>
          </a:xfrm>
          <a:prstGeom prst="rect">
            <a:avLst/>
          </a:prstGeom>
          <a:noFill/>
        </p:spPr>
      </p:pic>
      <p:pic>
        <p:nvPicPr>
          <p:cNvPr id="10" name="Picture 3" descr="C:\Users\petersoj\AppData\Local\Microsoft\Windows\Temporary Internet Files\Content.IE5\UUN5597V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799662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You are AMAZING!</a:t>
            </a:r>
            <a:endParaRPr lang="en-US" dirty="0"/>
          </a:p>
        </p:txBody>
      </p:sp>
      <p:sp>
        <p:nvSpPr>
          <p:cNvPr id="9218" name="AutoShape 2" descr="Institute Workshop group"/>
          <p:cNvSpPr>
            <a:spLocks noChangeAspect="1" noChangeArrowheads="1"/>
          </p:cNvSpPr>
          <p:nvPr/>
        </p:nvSpPr>
        <p:spPr bwMode="auto">
          <a:xfrm>
            <a:off x="155575" y="-1714500"/>
            <a:ext cx="57150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Institute Workshop group"/>
          <p:cNvSpPr>
            <a:spLocks noChangeAspect="1" noChangeArrowheads="1"/>
          </p:cNvSpPr>
          <p:nvPr/>
        </p:nvSpPr>
        <p:spPr bwMode="auto">
          <a:xfrm>
            <a:off x="155575" y="-1714500"/>
            <a:ext cx="57150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http://learn.webjunction.org/pluginfile.php/22/course/section/7/CEI%20Workshop%20grou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EI Workshop 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6930957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143000" y="1676400"/>
            <a:ext cx="7162800" cy="3810000"/>
          </a:xfrm>
        </p:spPr>
        <p:txBody>
          <a:bodyPr/>
          <a:lstStyle/>
          <a:p>
            <a:pPr indent="0" algn="ctr">
              <a:buNone/>
            </a:pPr>
            <a:r>
              <a:rPr lang="en-US" dirty="0" smtClean="0">
                <a:solidFill>
                  <a:srgbClr val="492303"/>
                </a:solidFill>
              </a:rPr>
              <a:t>The Library CE Institute </a:t>
            </a:r>
            <a:br>
              <a:rPr lang="en-US" dirty="0" smtClean="0">
                <a:solidFill>
                  <a:srgbClr val="492303"/>
                </a:solidFill>
              </a:rPr>
            </a:br>
            <a:r>
              <a:rPr lang="en-US" dirty="0" smtClean="0">
                <a:solidFill>
                  <a:srgbClr val="492303"/>
                </a:solidFill>
              </a:rPr>
              <a:t>is a partnership of </a:t>
            </a:r>
            <a:br>
              <a:rPr lang="en-US" dirty="0" smtClean="0">
                <a:solidFill>
                  <a:srgbClr val="492303"/>
                </a:solidFill>
              </a:rPr>
            </a:br>
            <a:r>
              <a:rPr lang="en-US" dirty="0" smtClean="0">
                <a:solidFill>
                  <a:srgbClr val="492303"/>
                </a:solidFill>
              </a:rPr>
              <a:t>WebJunction and Infopeople</a:t>
            </a:r>
            <a:br>
              <a:rPr lang="en-US" dirty="0" smtClean="0">
                <a:solidFill>
                  <a:srgbClr val="492303"/>
                </a:solidFill>
              </a:rPr>
            </a:br>
            <a:r>
              <a:rPr lang="en-US" dirty="0" smtClean="0">
                <a:solidFill>
                  <a:srgbClr val="492303"/>
                </a:solidFill>
              </a:rPr>
              <a:t/>
            </a:r>
            <a:br>
              <a:rPr lang="en-US" dirty="0" smtClean="0">
                <a:solidFill>
                  <a:srgbClr val="492303"/>
                </a:solidFill>
              </a:rPr>
            </a:br>
            <a:r>
              <a:rPr lang="en-US" dirty="0" smtClean="0">
                <a:solidFill>
                  <a:srgbClr val="492303"/>
                </a:solidFill>
              </a:rPr>
              <a:t>It is generously supported by a </a:t>
            </a:r>
            <a:br>
              <a:rPr lang="en-US" dirty="0" smtClean="0">
                <a:solidFill>
                  <a:srgbClr val="492303"/>
                </a:solidFill>
              </a:rPr>
            </a:br>
            <a:r>
              <a:rPr lang="en-US" dirty="0" smtClean="0">
                <a:solidFill>
                  <a:srgbClr val="492303"/>
                </a:solidFill>
              </a:rPr>
              <a:t>grant from the Institute of </a:t>
            </a:r>
            <a:br>
              <a:rPr lang="en-US" dirty="0" smtClean="0">
                <a:solidFill>
                  <a:srgbClr val="492303"/>
                </a:solidFill>
              </a:rPr>
            </a:br>
            <a:r>
              <a:rPr lang="en-US" dirty="0" smtClean="0">
                <a:solidFill>
                  <a:srgbClr val="492303"/>
                </a:solidFill>
              </a:rPr>
              <a:t>Museum &amp; Library Services (IMLS)</a:t>
            </a:r>
            <a:endParaRPr lang="en-US" dirty="0">
              <a:solidFill>
                <a:srgbClr val="492303"/>
              </a:solidFill>
            </a:endParaRPr>
          </a:p>
        </p:txBody>
      </p:sp>
      <p:pic>
        <p:nvPicPr>
          <p:cNvPr id="6" name="Picture 5" descr="http://www.oclc.org/content/dam/oclc/common/images/logos/new/WebJunction/WebJunction_Logo_H_Color.png"/>
          <p:cNvPicPr>
            <a:picLocks noChangeAspect="1"/>
          </p:cNvPicPr>
          <p:nvPr/>
        </p:nvPicPr>
        <p:blipFill>
          <a:blip r:embed="rId3" cstate="print"/>
          <a:srcRect l="3571" t="9524"/>
          <a:stretch>
            <a:fillRect/>
          </a:stretch>
        </p:blipFill>
        <p:spPr bwMode="auto">
          <a:xfrm>
            <a:off x="1219200" y="641804"/>
            <a:ext cx="2156670" cy="7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imls.gov/assets/1/AssetManager/IMLS_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8131" y="457200"/>
            <a:ext cx="2325111" cy="10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me">
            <a:hlinkClick r:id="rId5" tooltip="Home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846364"/>
            <a:ext cx="1981201" cy="6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7467600" cy="3810000"/>
          </a:xfrm>
        </p:spPr>
        <p:txBody>
          <a:bodyPr>
            <a:noAutofit/>
          </a:bodyPr>
          <a:lstStyle/>
          <a:p>
            <a:pPr marL="341313" indent="-27432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Project Check-ins</a:t>
            </a:r>
          </a:p>
          <a:p>
            <a:pPr marL="341313" indent="-27432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Group Coaching Sessions</a:t>
            </a:r>
          </a:p>
          <a:p>
            <a:pPr marL="341313" indent="-27432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Project Case Studies – WJ &amp; Infopeople</a:t>
            </a:r>
          </a:p>
          <a:p>
            <a:pPr marL="341313" indent="-27432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Learning Objectives</a:t>
            </a:r>
          </a:p>
          <a:p>
            <a:pPr marL="341313" indent="-274320" algn="l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41313" indent="-274320" algn="l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/>
          </p:cNvSpPr>
          <p:nvPr/>
        </p:nvSpPr>
        <p:spPr bwMode="auto">
          <a:xfrm>
            <a:off x="1066800" y="2133600"/>
            <a:ext cx="655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Project check-ins:</a:t>
            </a:r>
            <a:endParaRPr lang="en-US" sz="6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challenges, successes discoveries, tips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1616095"/>
            <a:ext cx="381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492303"/>
                </a:solidFill>
                <a:latin typeface="Tw Cen MT" pitchFamily="34" charset="0"/>
                <a:ea typeface="+mj-ea"/>
                <a:cs typeface="+mj-cs"/>
              </a:rPr>
              <a:t>Leadership</a:t>
            </a:r>
            <a:r>
              <a:rPr lang="en-US" i="1" dirty="0" smtClean="0">
                <a:latin typeface="Calibri" pitchFamily="34" charset="0"/>
              </a:rPr>
              <a:t/>
            </a:r>
            <a:br>
              <a:rPr lang="en-US" i="1" dirty="0" smtClean="0">
                <a:latin typeface="Calibri" pitchFamily="34" charset="0"/>
              </a:rPr>
            </a:br>
            <a:r>
              <a:rPr lang="en-US" sz="2400" i="1" dirty="0" smtClean="0">
                <a:latin typeface="Calibri" pitchFamily="34" charset="0"/>
              </a:rPr>
              <a:t>Course T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opic: </a:t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giving constructive feedback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616095"/>
            <a:ext cx="4191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492303"/>
                </a:solidFill>
                <a:latin typeface="Tw Cen MT" pitchFamily="34" charset="0"/>
                <a:ea typeface="+mj-ea"/>
                <a:cs typeface="+mj-cs"/>
              </a:rPr>
              <a:t>Change</a:t>
            </a:r>
            <a:r>
              <a:rPr lang="en-US" i="1" dirty="0" smtClean="0">
                <a:latin typeface="Calibri" pitchFamily="34" charset="0"/>
              </a:rPr>
              <a:t/>
            </a:r>
            <a:br>
              <a:rPr lang="en-US" i="1" dirty="0" smtClean="0">
                <a:latin typeface="Calibri" pitchFamily="34" charset="0"/>
              </a:rPr>
            </a:br>
            <a:r>
              <a:rPr lang="en-US" sz="2400" i="1" dirty="0" smtClean="0">
                <a:latin typeface="Calibri" pitchFamily="34" charset="0"/>
              </a:rPr>
              <a:t>Course T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opic: </a:t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mitigating change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3352800"/>
            <a:ext cx="381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492303"/>
                </a:solidFill>
                <a:latin typeface="Tw Cen MT" pitchFamily="34" charset="0"/>
                <a:ea typeface="+mj-ea"/>
                <a:cs typeface="+mj-cs"/>
              </a:rPr>
              <a:t>Youth</a:t>
            </a:r>
            <a:r>
              <a:rPr lang="en-US" i="1" dirty="0" smtClean="0">
                <a:latin typeface="Calibri" pitchFamily="34" charset="0"/>
              </a:rPr>
              <a:t/>
            </a:r>
            <a:br>
              <a:rPr lang="en-US" i="1" dirty="0" smtClean="0">
                <a:latin typeface="Calibri" pitchFamily="34" charset="0"/>
              </a:rPr>
            </a:br>
            <a:r>
              <a:rPr lang="en-US" sz="2400" i="1" dirty="0" smtClean="0">
                <a:latin typeface="Calibri" pitchFamily="34" charset="0"/>
              </a:rPr>
              <a:t>Course Title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Encouraging Early Literacy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352800"/>
            <a:ext cx="4191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492303"/>
                </a:solidFill>
                <a:latin typeface="Tw Cen MT" pitchFamily="34" charset="0"/>
                <a:ea typeface="+mj-ea"/>
                <a:cs typeface="+mj-cs"/>
              </a:rPr>
              <a:t>Technology</a:t>
            </a:r>
            <a:r>
              <a:rPr lang="en-US" i="1" dirty="0" smtClean="0">
                <a:latin typeface="Calibri" pitchFamily="34" charset="0"/>
              </a:rPr>
              <a:t/>
            </a:r>
            <a:br>
              <a:rPr lang="en-US" i="1" dirty="0" smtClean="0">
                <a:latin typeface="Calibri" pitchFamily="34" charset="0"/>
              </a:rPr>
            </a:br>
            <a:r>
              <a:rPr lang="en-US" sz="2400" i="1" dirty="0" smtClean="0">
                <a:latin typeface="Calibri" pitchFamily="34" charset="0"/>
              </a:rPr>
              <a:t>Course T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opic: </a:t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social media etiquette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4937105"/>
            <a:ext cx="5105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492303"/>
                </a:solidFill>
                <a:latin typeface="Tw Cen MT" pitchFamily="34" charset="0"/>
                <a:ea typeface="+mj-ea"/>
                <a:cs typeface="+mj-cs"/>
              </a:rPr>
              <a:t>Bonus!</a:t>
            </a:r>
            <a:r>
              <a:rPr lang="en-US" i="1" dirty="0" smtClean="0">
                <a:latin typeface="Calibri" pitchFamily="34" charset="0"/>
              </a:rPr>
              <a:t/>
            </a:r>
            <a:br>
              <a:rPr lang="en-US" i="1" dirty="0" smtClean="0">
                <a:latin typeface="Calibri" pitchFamily="34" charset="0"/>
              </a:rPr>
            </a:br>
            <a:r>
              <a:rPr lang="en-US" sz="2400" i="1" dirty="0" smtClean="0">
                <a:latin typeface="Calibri" pitchFamily="34" charset="0"/>
              </a:rPr>
              <a:t>Course Title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10 Ways to Make Work Fun  (Again)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4400" kern="1200" dirty="0" smtClean="0">
                <a:solidFill>
                  <a:srgbClr val="492303"/>
                </a:solidFill>
                <a:latin typeface="Tw Cen MT" pitchFamily="34" charset="0"/>
              </a:rPr>
              <a:t>Group: change</a:t>
            </a:r>
            <a:endParaRPr lang="en-US" sz="4400" kern="1200" dirty="0">
              <a:solidFill>
                <a:srgbClr val="492303"/>
              </a:solidFill>
              <a:latin typeface="Tw Cen MT" pitchFamily="34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half" idx="4294967295"/>
          </p:nvPr>
        </p:nvSpPr>
        <p:spPr>
          <a:xfrm>
            <a:off x="838200" y="1600200"/>
            <a:ext cx="4114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i="1" dirty="0" smtClean="0">
                <a:latin typeface="Tw Cen MT" pitchFamily="34" charset="0"/>
                <a:cs typeface="Calibri" pitchFamily="34" charset="0"/>
              </a:rPr>
              <a:t>Topic: mitigating change</a:t>
            </a:r>
            <a:endParaRPr lang="en-US" sz="3200" dirty="0" smtClean="0">
              <a:latin typeface="Tw Cen MT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53200" y="1905000"/>
            <a:ext cx="25908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Members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</a:rPr>
              <a:t>Katherine Adelberg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</a:rPr>
              <a:t>Maurice Coleman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Katie Fearer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Stephanie Zimmerman</a:t>
            </a:r>
          </a:p>
        </p:txBody>
      </p:sp>
      <p:pic>
        <p:nvPicPr>
          <p:cNvPr id="7" name="Picture 6" descr="group_ch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259" y="3429000"/>
            <a:ext cx="490274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4400" kern="1200" dirty="0" smtClean="0">
                <a:solidFill>
                  <a:srgbClr val="492303"/>
                </a:solidFill>
                <a:latin typeface="Tw Cen MT" pitchFamily="34" charset="0"/>
              </a:rPr>
              <a:t>Group: leadership</a:t>
            </a:r>
            <a:endParaRPr lang="en-US" sz="4400" kern="1200" dirty="0">
              <a:solidFill>
                <a:srgbClr val="492303"/>
              </a:solidFill>
              <a:latin typeface="Tw Cen MT" pitchFamily="34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half" idx="4294967295"/>
          </p:nvPr>
        </p:nvSpPr>
        <p:spPr>
          <a:xfrm>
            <a:off x="4495800" y="1447800"/>
            <a:ext cx="4114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i="1" dirty="0" smtClean="0">
                <a:latin typeface="Tw Cen MT" pitchFamily="34" charset="0"/>
                <a:cs typeface="Calibri" pitchFamily="34" charset="0"/>
              </a:rPr>
              <a:t>Topic: Giving constructive feedback</a:t>
            </a:r>
            <a:endParaRPr lang="en-US" sz="3200" dirty="0" smtClean="0">
              <a:latin typeface="Tw Cen MT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4724400"/>
            <a:ext cx="2209800" cy="21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Members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Tiffany Hayes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</a:rPr>
              <a:t>Christine Kreger</a:t>
            </a:r>
            <a:endParaRPr lang="en-US" dirty="0" smtClean="0">
              <a:latin typeface="Tw Cen MT" pitchFamily="34" charset="0"/>
              <a:ea typeface="+mj-ea"/>
              <a:cs typeface="+mj-cs"/>
            </a:endParaRP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Meredith Lowe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Kelly Jo Woodside</a:t>
            </a:r>
          </a:p>
        </p:txBody>
      </p:sp>
      <p:pic>
        <p:nvPicPr>
          <p:cNvPr id="6" name="Picture 5" descr="group_leader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4400" kern="1200" dirty="0" smtClean="0">
                <a:solidFill>
                  <a:srgbClr val="492303"/>
                </a:solidFill>
                <a:latin typeface="Tw Cen MT" pitchFamily="34" charset="0"/>
              </a:rPr>
              <a:t>Group: technology</a:t>
            </a:r>
            <a:endParaRPr lang="en-US" sz="4400" kern="1200" dirty="0">
              <a:solidFill>
                <a:srgbClr val="492303"/>
              </a:solidFill>
              <a:latin typeface="Tw Cen MT" pitchFamily="34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half" idx="4294967295"/>
          </p:nvPr>
        </p:nvSpPr>
        <p:spPr>
          <a:xfrm>
            <a:off x="4495800" y="1600200"/>
            <a:ext cx="4114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i="1" dirty="0" smtClean="0">
                <a:latin typeface="Tw Cen MT" pitchFamily="34" charset="0"/>
                <a:cs typeface="Calibri" pitchFamily="34" charset="0"/>
              </a:rPr>
              <a:t>Topic: social media etiquette</a:t>
            </a:r>
            <a:endParaRPr lang="en-US" sz="3200" dirty="0" smtClean="0">
              <a:latin typeface="Tw Cen MT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2209800"/>
            <a:ext cx="2590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Members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</a:rPr>
              <a:t>Amy Calhoun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Jamie Matczak</a:t>
            </a:r>
          </a:p>
        </p:txBody>
      </p:sp>
      <p:pic>
        <p:nvPicPr>
          <p:cNvPr id="7" name="Picture 6" descr="group_technolo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4395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4400" kern="1200" dirty="0" smtClean="0">
                <a:solidFill>
                  <a:srgbClr val="492303"/>
                </a:solidFill>
                <a:latin typeface="Tw Cen MT" pitchFamily="34" charset="0"/>
              </a:rPr>
              <a:t>Group: youth / staff training</a:t>
            </a:r>
            <a:endParaRPr lang="en-US" sz="4400" kern="1200" dirty="0">
              <a:solidFill>
                <a:srgbClr val="492303"/>
              </a:solidFill>
              <a:latin typeface="Tw Cen MT" pitchFamily="34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half" idx="4294967295"/>
          </p:nvPr>
        </p:nvSpPr>
        <p:spPr>
          <a:xfrm>
            <a:off x="838200" y="1600200"/>
            <a:ext cx="4114800" cy="4953000"/>
          </a:xfrm>
        </p:spPr>
        <p:txBody>
          <a:bodyPr/>
          <a:lstStyle/>
          <a:p>
            <a:r>
              <a:rPr lang="en-US" i="1" dirty="0" smtClean="0">
                <a:latin typeface="Calibri" pitchFamily="34" charset="0"/>
              </a:rPr>
              <a:t>Course Title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en-US" i="1" dirty="0" smtClean="0">
                <a:latin typeface="Calibri" pitchFamily="34" charset="0"/>
                <a:cs typeface="Calibri" pitchFamily="34" charset="0"/>
              </a:rPr>
            </a:b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Encouraging Early Literacy</a:t>
            </a:r>
            <a:br>
              <a:rPr lang="en-US" b="1" i="1" dirty="0" smtClean="0">
                <a:latin typeface="Calibri" pitchFamily="34" charset="0"/>
                <a:cs typeface="Calibri" pitchFamily="34" charset="0"/>
              </a:rPr>
            </a:br>
            <a:r>
              <a:rPr lang="en-US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i="1" dirty="0" smtClean="0">
                <a:latin typeface="Calibri" pitchFamily="34" charset="0"/>
                <a:cs typeface="Calibri" pitchFamily="34" charset="0"/>
              </a:rPr>
            </a:br>
            <a:endParaRPr lang="en-US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i="1" dirty="0" smtClean="0">
                <a:latin typeface="Calibri" pitchFamily="34" charset="0"/>
              </a:rPr>
              <a:t>Course Title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en-US" i="1" dirty="0" smtClean="0">
                <a:latin typeface="Calibri" pitchFamily="34" charset="0"/>
                <a:cs typeface="Calibri" pitchFamily="34" charset="0"/>
              </a:rPr>
            </a:b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10 Ways to Make Work Fun  (Again)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53200" y="5257800"/>
            <a:ext cx="25908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Members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</a:rPr>
              <a:t>Enid Costley</a:t>
            </a:r>
          </a:p>
          <a:p>
            <a:pPr marL="176213" indent="-17621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Tw Cen MT" pitchFamily="34" charset="0"/>
                <a:ea typeface="+mj-ea"/>
                <a:cs typeface="+mj-cs"/>
              </a:rPr>
              <a:t>Colleen Eggett</a:t>
            </a:r>
          </a:p>
        </p:txBody>
      </p:sp>
      <p:pic>
        <p:nvPicPr>
          <p:cNvPr id="6" name="Picture 5" descr="group_you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874" y="1447800"/>
            <a:ext cx="36671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288C84E1DDE4EB5E7AD34197F94B1" ma:contentTypeVersion="52" ma:contentTypeDescription="Create a new document." ma:contentTypeScope="" ma:versionID="ef451b0b77a4a1c2cc1274bb95fc9700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f4a1b9e407b6037c8b21db071518a9fb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haredContentType xmlns="Microsoft.SharePoint.Taxonomy.ContentTypeSync" SourceId="e1e867eb-0ccf-46b3-a8be-678a344b5681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FA7DDB-2EFF-4915-AC73-2B31C0D60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CC3C7D-D48A-4220-AF34-5704CD37CF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15DC7B-254F-4386-9452-CF9F405C8E9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89B6D2E-C1F8-4C84-97FD-038C6B4116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</TotalTime>
  <Words>706</Words>
  <Application>Microsoft Office PowerPoint</Application>
  <PresentationFormat>On-screen Show (4:3)</PresentationFormat>
  <Paragraphs>155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Designing &amp; Delivering  Online Training  Library CE Institute  Online Session 4</vt:lpstr>
      <vt:lpstr>Slide 2</vt:lpstr>
      <vt:lpstr>Agenda for today</vt:lpstr>
      <vt:lpstr>Slide 4</vt:lpstr>
      <vt:lpstr>Working Groups</vt:lpstr>
      <vt:lpstr>Group: change</vt:lpstr>
      <vt:lpstr>Group: leadership</vt:lpstr>
      <vt:lpstr>Group: technology</vt:lpstr>
      <vt:lpstr>Group: youth / staff training</vt:lpstr>
      <vt:lpstr>Slide 10</vt:lpstr>
      <vt:lpstr>Got questions?</vt:lpstr>
      <vt:lpstr>Slide 12</vt:lpstr>
      <vt:lpstr>Got content? </vt:lpstr>
      <vt:lpstr>Practice using Storyline</vt:lpstr>
      <vt:lpstr>Slide 15</vt:lpstr>
      <vt:lpstr>Model/Case Study</vt:lpstr>
      <vt:lpstr>Slide 17</vt:lpstr>
      <vt:lpstr>Beyond learning objects</vt:lpstr>
      <vt:lpstr>Project Plan Checkin</vt:lpstr>
      <vt:lpstr>Change the mindset</vt:lpstr>
      <vt:lpstr>Pitch Perfect</vt:lpstr>
      <vt:lpstr> Promote collaboration</vt:lpstr>
      <vt:lpstr> Create replicable models</vt:lpstr>
      <vt:lpstr>Increase the access, reach and impact</vt:lpstr>
      <vt:lpstr>You are AMAZING!</vt:lpstr>
      <vt:lpstr>Slide 26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 Gutsche</dc:creator>
  <cp:lastModifiedBy>petersoj</cp:lastModifiedBy>
  <cp:revision>500</cp:revision>
  <dcterms:created xsi:type="dcterms:W3CDTF">2014-03-26T00:17:49Z</dcterms:created>
  <dcterms:modified xsi:type="dcterms:W3CDTF">2014-08-22T17:25:59Z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0x010100228288C84E1DDE4EB5E7AD34197F94B1</vt:lpwstr>
  </property>
</Properties>
</file>