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8"/>
  </p:notesMasterIdLst>
  <p:sldIdLst>
    <p:sldId id="450" r:id="rId3"/>
    <p:sldId id="451" r:id="rId4"/>
    <p:sldId id="527" r:id="rId5"/>
    <p:sldId id="487" r:id="rId6"/>
    <p:sldId id="473" r:id="rId7"/>
    <p:sldId id="275" r:id="rId8"/>
    <p:sldId id="276" r:id="rId9"/>
    <p:sldId id="504" r:id="rId10"/>
    <p:sldId id="531" r:id="rId11"/>
    <p:sldId id="547" r:id="rId12"/>
    <p:sldId id="277" r:id="rId13"/>
    <p:sldId id="530" r:id="rId14"/>
    <p:sldId id="516" r:id="rId15"/>
    <p:sldId id="557" r:id="rId16"/>
    <p:sldId id="558" r:id="rId17"/>
    <p:sldId id="279" r:id="rId18"/>
    <p:sldId id="533" r:id="rId19"/>
    <p:sldId id="551" r:id="rId20"/>
    <p:sldId id="529" r:id="rId21"/>
    <p:sldId id="280" r:id="rId22"/>
    <p:sldId id="281" r:id="rId23"/>
    <p:sldId id="509" r:id="rId24"/>
    <p:sldId id="534" r:id="rId25"/>
    <p:sldId id="502" r:id="rId26"/>
    <p:sldId id="514" r:id="rId27"/>
    <p:sldId id="541" r:id="rId28"/>
    <p:sldId id="542" r:id="rId29"/>
    <p:sldId id="544" r:id="rId30"/>
    <p:sldId id="545" r:id="rId31"/>
    <p:sldId id="546" r:id="rId32"/>
    <p:sldId id="549" r:id="rId33"/>
    <p:sldId id="561" r:id="rId34"/>
    <p:sldId id="556" r:id="rId35"/>
    <p:sldId id="552" r:id="rId36"/>
    <p:sldId id="56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 initials="m" lastIdx="26" clrIdx="0"/>
  <p:cmAuthor id="1" name="Administrat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F7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p:restoredTop sz="86410"/>
  </p:normalViewPr>
  <p:slideViewPr>
    <p:cSldViewPr snapToGrid="0" snapToObjects="1">
      <p:cViewPr>
        <p:scale>
          <a:sx n="100" d="100"/>
          <a:sy n="100" d="100"/>
        </p:scale>
        <p:origin x="-72" y="-72"/>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75" d="100"/>
        <a:sy n="75" d="100"/>
      </p:scale>
      <p:origin x="0" y="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8CDCC-3520-394F-9E84-A84A0A253507}" type="datetimeFigureOut">
              <a:rPr lang="en-US" smtClean="0"/>
              <a:pPr/>
              <a:t>11/16/2010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E4471-03F5-744A-BC31-1587FF696B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echnologizer.com/2008/10/13/copy-protec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news.cnet.com/2100-1023-978176.html#ixzz0zGzE9n3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ommons.wikimedia.org/wiki/Flickr" TargetMode="External"/><Relationship Id="rId7" Type="http://schemas.openxmlformats.org/officeDocument/2006/relationships/hyperlink" Target="http://creativecommons.org/licenses/by-sa/2.0/deed.en"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en:Creative_Commons" TargetMode="External"/><Relationship Id="rId5" Type="http://schemas.openxmlformats.org/officeDocument/2006/relationships/hyperlink" Target="http://jonathanworth.com" TargetMode="External"/><Relationship Id="rId4" Type="http://schemas.openxmlformats.org/officeDocument/2006/relationships/hyperlink" Target="http://flickr.com/photos/37996580417@N01/390618822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prnewswire.com/news-releases/remarks-as-prepared-for-delivery-by-assistant-attorney-general-thomas-e-perez-at-the-national-disability-rights-network-annual-conference-96075509.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alibre-ebook.com/user_manual/faq.html#what-formats-does-app-support-conversion-to-fr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60B3762-2CCA-934C-A684-413A82E1EFC6}" type="slidenum">
              <a:rPr lang="en-US"/>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z="900">
                <a:latin typeface="Arial" charset="0"/>
              </a:rPr>
              <a:t>http://cgfa.sunsite.dk/munch/p-munch12.htm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main methods of ◊calculation are as follows: (a) payment on the basis of how often an author’s works are lent out; and (</a:t>
            </a:r>
            <a:r>
              <a:rPr lang="en-US" dirty="0" err="1" smtClean="0"/>
              <a:t>b</a:t>
            </a:r>
            <a:r>
              <a:rPr lang="en-US" dirty="0" smtClean="0"/>
              <a:t>) payment per copy of an author’s work held in libraries</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565937F-421B-624B-9FB0-735629CD8292}" type="slidenum">
              <a:rPr lang="en-US"/>
              <a:pPr/>
              <a:t>11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r>
              <a:rPr lang="en-US" baseline="0" dirty="0" smtClean="0"/>
              <a:t> also http://blog.ericgoldman.org/archives/2010/09/vernor_v_autode.htm</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www.overdrive.com/files/Training-CollectionChecklist.pdf</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C53854C-FD34-2E4A-BE24-77755BCDC287}" type="slidenum">
              <a:rPr lang="en-US"/>
              <a:pPr/>
              <a:t>16</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a:p>
          <a:p>
            <a:r>
              <a:rPr lang="en-US"/>
              <a:t>http://www.usdoj.gov/kidspage/do-dont/privacy.gif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liken it to a (Barnes &amp; Noble) clerk coming to my house when I'm not home, taking a book I bought from them from my bookshelf and leaving cash in its place,” wrote Sunny Lady, invoking the Internet Age-old argument about </a:t>
            </a:r>
            <a:r>
              <a:rPr lang="en-US" dirty="0" smtClean="0">
                <a:hlinkClick r:id="rId3"/>
              </a:rPr>
              <a:t>digital rights management (DRM)</a:t>
            </a:r>
            <a:r>
              <a:rPr lang="en-US" dirty="0" smtClean="0"/>
              <a:t> technology that limits use of content and devices. “It's a violation of my property and this is a perfect example of why people (rightly) hate DRM.” http://www.msnbc.msn.com/id/32014285/ns/technology_and_science-tech_and_gadgets/</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www.ninds.nih.gov/disorders/headache/press_headache.htm</a:t>
            </a:r>
            <a:endParaRPr lang="en-US" dirty="0" smtClean="0"/>
          </a:p>
          <a:p>
            <a:endParaRPr lang="en-US" dirty="0" smtClean="0"/>
          </a:p>
          <a:p>
            <a:pPr>
              <a:buNone/>
            </a:pPr>
            <a:r>
              <a:rPr lang="en-US" dirty="0" smtClean="0"/>
              <a:t>Sony</a:t>
            </a:r>
          </a:p>
          <a:p>
            <a:pPr>
              <a:buNone/>
            </a:pPr>
            <a:r>
              <a:rPr lang="en-US" dirty="0" smtClean="0"/>
              <a:t>  </a:t>
            </a:r>
            <a:r>
              <a:rPr lang="en-US" dirty="0" err="1" smtClean="0"/>
              <a:t>ePub</a:t>
            </a:r>
            <a:r>
              <a:rPr lang="en-US" dirty="0" smtClean="0"/>
              <a:t> + Adobe DRM</a:t>
            </a:r>
          </a:p>
          <a:p>
            <a:pPr>
              <a:buNone/>
            </a:pPr>
            <a:endParaRPr lang="en-US" dirty="0" smtClean="0"/>
          </a:p>
          <a:p>
            <a:pPr>
              <a:buNone/>
            </a:pPr>
            <a:r>
              <a:rPr lang="en-US" dirty="0" smtClean="0"/>
              <a:t>Barnes &amp; Noble </a:t>
            </a:r>
          </a:p>
          <a:p>
            <a:pPr>
              <a:buNone/>
            </a:pPr>
            <a:r>
              <a:rPr lang="en-US" dirty="0" smtClean="0"/>
              <a:t>   </a:t>
            </a:r>
            <a:r>
              <a:rPr lang="en-US" dirty="0" err="1" smtClean="0"/>
              <a:t>ePub</a:t>
            </a:r>
            <a:r>
              <a:rPr lang="en-US" dirty="0" smtClean="0"/>
              <a:t> + B&amp;N/Adobe DRM</a:t>
            </a:r>
          </a:p>
          <a:p>
            <a:pPr>
              <a:buNone/>
            </a:pPr>
            <a:endParaRPr lang="en-US" dirty="0" smtClean="0"/>
          </a:p>
          <a:p>
            <a:pPr>
              <a:buNone/>
            </a:pPr>
            <a:r>
              <a:rPr lang="en-US" dirty="0" smtClean="0"/>
              <a:t>Amazon</a:t>
            </a:r>
          </a:p>
          <a:p>
            <a:pPr>
              <a:buNone/>
            </a:pPr>
            <a:r>
              <a:rPr lang="en-US" dirty="0" smtClean="0"/>
              <a:t>   </a:t>
            </a:r>
            <a:r>
              <a:rPr lang="en-US" dirty="0" err="1" smtClean="0"/>
              <a:t>mobi</a:t>
            </a:r>
            <a:r>
              <a:rPr lang="en-US" dirty="0" smtClean="0"/>
              <a:t> (</a:t>
            </a:r>
            <a:r>
              <a:rPr lang="en-US" dirty="0" err="1" smtClean="0"/>
              <a:t>azw</a:t>
            </a:r>
            <a:r>
              <a:rPr lang="en-US" dirty="0" smtClean="0"/>
              <a:t>) + Amazon DRM</a:t>
            </a:r>
          </a:p>
          <a:p>
            <a:pPr>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B59A4E8-507B-CA4B-9DF2-D8C5C5D91255}" type="slidenum">
              <a:rPr lang="en-US"/>
              <a:pPr/>
              <a:t>20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p>
          <a:p>
            <a:r>
              <a:rPr lang="en-US"/>
              <a:t>http://www.usdoj.gov/kidspage/do-dont/privacy.gif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4A9CE1B-2707-2449-9CC5-EAB9C24F6285}" type="slidenum">
              <a:rPr lang="en-US"/>
              <a:pPr/>
              <a:t>21</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685800" y="4343400"/>
            <a:ext cx="5486400" cy="4114800"/>
          </a:xfrm>
          <a:noFill/>
          <a:ln/>
        </p:spPr>
        <p:txBody>
          <a:bodyPr/>
          <a:lstStyle/>
          <a:p>
            <a:r>
              <a:rPr lang="en-US" dirty="0"/>
              <a:t>http://</a:t>
            </a:r>
            <a:r>
              <a:rPr lang="en-US" dirty="0" err="1"/>
              <a:t>www.internetfraud.usdoj.gov/graphics/</a:t>
            </a:r>
            <a:r>
              <a:rPr lang="en-US" dirty="0" err="1" smtClean="0"/>
              <a:t>maninjail.gif</a:t>
            </a:r>
            <a:endParaRPr lang="en-US" dirty="0" smtClean="0"/>
          </a:p>
          <a:p>
            <a:endParaRPr lang="en-US" dirty="0" smtClean="0"/>
          </a:p>
          <a:p>
            <a:r>
              <a:rPr lang="en-US" sz="1200" u="none" strike="noStrike" kern="1200" dirty="0" smtClean="0">
                <a:solidFill>
                  <a:schemeClr val="tx1"/>
                </a:solidFill>
                <a:latin typeface="+mn-lt"/>
                <a:ea typeface="+mn-ea"/>
                <a:cs typeface="+mn-cs"/>
              </a:rPr>
              <a:t>Jury foreman Dennis </a:t>
            </a:r>
            <a:r>
              <a:rPr lang="en-US" sz="1200" u="none" strike="noStrike" kern="1200" dirty="0" err="1" smtClean="0">
                <a:solidFill>
                  <a:schemeClr val="tx1"/>
                </a:solidFill>
                <a:latin typeface="+mn-lt"/>
                <a:ea typeface="+mn-ea"/>
                <a:cs typeface="+mn-cs"/>
              </a:rPr>
              <a:t>Strader</a:t>
            </a:r>
            <a:r>
              <a:rPr lang="en-US" sz="1200" u="none" strike="noStrike" kern="1200" dirty="0" smtClean="0">
                <a:solidFill>
                  <a:schemeClr val="tx1"/>
                </a:solidFill>
                <a:latin typeface="+mn-lt"/>
                <a:ea typeface="+mn-ea"/>
                <a:cs typeface="+mn-cs"/>
              </a:rPr>
              <a:t> said the jurors agreed </a:t>
            </a:r>
            <a:r>
              <a:rPr lang="en-US" sz="1200" u="none" strike="noStrike" kern="1200" dirty="0" err="1" smtClean="0">
                <a:solidFill>
                  <a:schemeClr val="tx1"/>
                </a:solidFill>
                <a:latin typeface="+mn-lt"/>
                <a:ea typeface="+mn-ea"/>
                <a:cs typeface="+mn-cs"/>
              </a:rPr>
              <a:t>ElcomSoft's</a:t>
            </a:r>
            <a:r>
              <a:rPr lang="en-US" sz="1200" u="none" strike="noStrike" kern="1200" dirty="0" smtClean="0">
                <a:solidFill>
                  <a:schemeClr val="tx1"/>
                </a:solidFill>
                <a:latin typeface="+mn-lt"/>
                <a:ea typeface="+mn-ea"/>
                <a:cs typeface="+mn-cs"/>
              </a:rPr>
              <a:t> product was illegal but acquitted the company because they believed the company didn't mean to violate the law. </a:t>
            </a:r>
          </a:p>
          <a:p>
            <a:r>
              <a:rPr lang="en-US" sz="1200" u="none" strike="noStrike" kern="1200" dirty="0" smtClean="0">
                <a:solidFill>
                  <a:schemeClr val="tx1"/>
                </a:solidFill>
                <a:latin typeface="+mn-lt"/>
                <a:ea typeface="+mn-ea"/>
                <a:cs typeface="+mn-cs"/>
              </a:rPr>
              <a:t>"We didn't understand why a million-dollar company would put on their Web page an illegal thing that would (ruin) their whole business if they were caught," he said in an interview after the verdict. </a:t>
            </a:r>
            <a:r>
              <a:rPr lang="en-US" sz="1200" u="none" strike="noStrike" kern="1200" dirty="0" err="1" smtClean="0">
                <a:solidFill>
                  <a:schemeClr val="tx1"/>
                </a:solidFill>
                <a:latin typeface="+mn-lt"/>
                <a:ea typeface="+mn-ea"/>
                <a:cs typeface="+mn-cs"/>
              </a:rPr>
              <a:t>Strader</a:t>
            </a:r>
            <a:r>
              <a:rPr lang="en-US" sz="1200" u="none" strike="noStrike" kern="1200" dirty="0" smtClean="0">
                <a:solidFill>
                  <a:schemeClr val="tx1"/>
                </a:solidFill>
                <a:latin typeface="+mn-lt"/>
                <a:ea typeface="+mn-ea"/>
                <a:cs typeface="+mn-cs"/>
              </a:rPr>
              <a:t> added that the panel found the DMCA itself confusing, making it easy for jurors to believe that executives from Russia might not fully understand it. </a:t>
            </a:r>
          </a:p>
          <a:p>
            <a:endParaRPr lang="en-US" sz="1200" u="none" strike="noStrike" kern="1200" dirty="0" smtClean="0">
              <a:solidFill>
                <a:schemeClr val="tx1"/>
              </a:solidFill>
              <a:latin typeface="+mn-lt"/>
              <a:ea typeface="+mn-ea"/>
              <a:cs typeface="+mn-cs"/>
            </a:endParaRPr>
          </a:p>
          <a:p>
            <a:r>
              <a:rPr lang="en-US" dirty="0" err="1" smtClean="0"/>
              <a:t>ElcomSoft</a:t>
            </a:r>
            <a:r>
              <a:rPr lang="en-US" dirty="0" smtClean="0"/>
              <a:t> didn't dispute the potential for its Advanced eBook Processor program to remove usage restrictions on e-book files, it did claim that removing such usage restrictions allowed people to read their legally purchased e-books on different computers, which is considered "fair use" under the law.  Also allowed printing, text-to-speech</a:t>
            </a:r>
          </a:p>
          <a:p>
            <a:endParaRPr lang="en-US" sz="1200" u="none" strike="noStrike" kern="1200" dirty="0" smtClean="0">
              <a:solidFill>
                <a:schemeClr val="tx1"/>
              </a:solidFill>
              <a:latin typeface="+mn-lt"/>
              <a:ea typeface="+mn-ea"/>
              <a:cs typeface="+mn-cs"/>
            </a:endParaRPr>
          </a:p>
          <a:p>
            <a:r>
              <a:rPr lang="en-US" dirty="0" err="1" smtClean="0"/>
              <a:t>fter</a:t>
            </a:r>
            <a:r>
              <a:rPr lang="en-US" dirty="0" smtClean="0"/>
              <a:t> intense public pressure, especially from the programmer community,-Adobe backed off. During cross-examination, Adobe even admitted that it had hired two companies to search the Internet, but neither company could find a single stolen e-book that had been cracked with </a:t>
            </a:r>
            <a:r>
              <a:rPr lang="en-US" dirty="0" err="1" smtClean="0"/>
              <a:t>ElcomSoft's</a:t>
            </a:r>
            <a:r>
              <a:rPr lang="en-US" dirty="0" smtClean="0"/>
              <a:t> program. A jury eventually acquitted </a:t>
            </a:r>
            <a:r>
              <a:rPr lang="en-US" dirty="0" err="1" smtClean="0"/>
              <a:t>ElcomSoft</a:t>
            </a:r>
            <a:r>
              <a:rPr lang="en-US" dirty="0" smtClean="0"/>
              <a:t> and Dmitry </a:t>
            </a:r>
            <a:r>
              <a:rPr lang="en-US" dirty="0" err="1" smtClean="0"/>
              <a:t>Sklyarov</a:t>
            </a:r>
            <a:r>
              <a:rPr lang="en-US" dirty="0" smtClean="0"/>
              <a:t> of all charges, but not before Dmitry had spent three weeks in a U.S. jail. … and detained</a:t>
            </a:r>
            <a:r>
              <a:rPr lang="en-US" baseline="0" dirty="0" smtClean="0"/>
              <a:t> in US for five months</a:t>
            </a:r>
            <a:endParaRPr lang="en-US" dirty="0" smtClean="0"/>
          </a:p>
          <a:p>
            <a:endParaRPr lang="en-US" sz="1200" u="none" strike="noStrike" kern="1200" dirty="0" smtClean="0">
              <a:solidFill>
                <a:schemeClr val="tx1"/>
              </a:solidFill>
              <a:latin typeface="+mn-lt"/>
              <a:ea typeface="+mn-ea"/>
              <a:cs typeface="+mn-cs"/>
            </a:endParaRPr>
          </a:p>
          <a:p>
            <a:r>
              <a:rPr lang="en-US" sz="1200" u="none" strike="noStrike" kern="1200" dirty="0" err="1" smtClean="0">
                <a:solidFill>
                  <a:schemeClr val="tx1"/>
                </a:solidFill>
                <a:latin typeface="+mn-lt"/>
                <a:ea typeface="+mn-ea"/>
                <a:cs typeface="+mn-cs"/>
              </a:rPr>
              <a:t>Skylarov</a:t>
            </a:r>
            <a:r>
              <a:rPr lang="en-US" sz="1200" u="none" strike="noStrike" kern="1200" dirty="0" smtClean="0">
                <a:solidFill>
                  <a:schemeClr val="tx1"/>
                </a:solidFill>
                <a:latin typeface="+mn-lt"/>
                <a:ea typeface="+mn-ea"/>
                <a:cs typeface="+mn-cs"/>
              </a:rPr>
              <a:t> NEVER accused</a:t>
            </a:r>
            <a:r>
              <a:rPr lang="en-US" sz="1200" u="none" strike="noStrike" kern="1200" baseline="0" dirty="0" smtClean="0">
                <a:solidFill>
                  <a:schemeClr val="tx1"/>
                </a:solidFill>
                <a:latin typeface="+mn-lt"/>
                <a:ea typeface="+mn-ea"/>
                <a:cs typeface="+mn-cs"/>
              </a:rPr>
              <a:t> of violating copyright or helping others to violate copyright.</a:t>
            </a: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Read more: </a:t>
            </a:r>
            <a:r>
              <a:rPr lang="en-US" sz="1200" u="none" strike="noStrike" kern="1200" dirty="0" smtClean="0">
                <a:solidFill>
                  <a:schemeClr val="tx1"/>
                </a:solidFill>
                <a:latin typeface="+mn-lt"/>
                <a:ea typeface="+mn-ea"/>
                <a:cs typeface="+mn-cs"/>
                <a:hlinkClick r:id="rId3"/>
              </a:rPr>
              <a:t>http://news.cnet.com/2100-1023-978176.html#ixzz0zGzE9n3L</a:t>
            </a:r>
            <a:endParaRPr lang="en-US" sz="1200" u="none" strike="noStrike"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F80A964-1B86-904B-886C-20D67C5E050C}" type="slidenum">
              <a:rPr lang="en-US"/>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a:t>http://microgravity.grc.nasa.gov/6712/webpics/handshake.GIF</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Hacker picture</a:t>
            </a:r>
            <a:r>
              <a:rPr lang="en-US" baseline="0" dirty="0" smtClean="0"/>
              <a:t> at http://supercomputing.fnal.gov/SC2008/presentations/Tarpit/Images/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Fireworks: </a:t>
            </a:r>
            <a:r>
              <a:rPr lang="en-US" dirty="0" smtClean="0"/>
              <a:t>http://www.cdc.gov/homeandrecreationalsafety/images/fireworks_300x180.jpg</a:t>
            </a:r>
          </a:p>
          <a:p>
            <a:endParaRPr lang="en-US" dirty="0" smtClean="0"/>
          </a:p>
          <a:p>
            <a:r>
              <a:rPr lang="en-US" dirty="0" smtClean="0"/>
              <a:t>6) Literary works distributed in ebook format when all existing ebook editions of the work (including digital text editions made available by authorized entities) contain access controls that prevent the enabling either of the book’s read-aloud function or of screen readers that render the text into a specialized format.</a:t>
            </a:r>
          </a:p>
          <a:p>
            <a:endParaRPr lang="en-US" dirty="0" smtClean="0"/>
          </a:p>
          <a:p>
            <a:endParaRPr lang="en-US" dirty="0" smtClean="0"/>
          </a:p>
          <a:p>
            <a:endParaRPr lang="en-US" dirty="0" smtClean="0"/>
          </a:p>
          <a:p>
            <a:r>
              <a:rPr lang="en-US" dirty="0" smtClean="0"/>
              <a:t>2)Computer programs that enable wireless telephone handsets to execute software applications, where circumvention is accomplished for the sole purpose of enabling interoperability of such applications, when they have been lawfully obtained, with computer programs on the telephone handset.</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tried to remedy this creatively by asking Audible to allow me to add some preliminary language to the audio edition, something that said, "notwithstanding any agreement you clicked on to buy this book, Cory Doctorow and Random House Audio, as the copyright holders, hereby give you their blessing to do anything that is permitted by your local copyright law." In other words: don't break the law, but feel free to do anything else—the same terms under which your car, dishwasher, and every traditional book on your bookshelf was sold to you. Again, Audible declined.</a:t>
            </a:r>
          </a:p>
          <a:p>
            <a:endParaRPr lang="en-US" dirty="0" smtClean="0"/>
          </a:p>
          <a:p>
            <a:r>
              <a:rPr lang="en-US" dirty="0" smtClean="0"/>
              <a:t>From Wikipedia which notes this credit:</a:t>
            </a:r>
          </a:p>
          <a:p>
            <a:r>
              <a:rPr lang="en-US" dirty="0" smtClean="0"/>
              <a:t>Cory Doctorow, photographed by Jonathan Worth</a:t>
            </a:r>
          </a:p>
          <a:p>
            <a:r>
              <a:rPr lang="en-US" dirty="0" smtClean="0"/>
              <a:t>Date 10 September 2009(2009-09-10), 14:03:48</a:t>
            </a:r>
          </a:p>
          <a:p>
            <a:r>
              <a:rPr lang="en-US" dirty="0" smtClean="0"/>
              <a:t>Source originally posted to </a:t>
            </a:r>
            <a:r>
              <a:rPr lang="en-US" b="1" dirty="0" smtClean="0">
                <a:hlinkClick r:id="rId3" tooltip="Flickr"/>
              </a:rPr>
              <a:t>Flickr</a:t>
            </a:r>
            <a:r>
              <a:rPr lang="en-US" dirty="0" smtClean="0"/>
              <a:t> as </a:t>
            </a:r>
            <a:r>
              <a:rPr lang="en-US" dirty="0" smtClean="0">
                <a:hlinkClick r:id="rId4"/>
              </a:rPr>
              <a:t>Portrait by Jonathan Worth 2, credit Jonathan Worth, link to http://jonathanworth.com</a:t>
            </a:r>
            <a:endParaRPr lang="en-US" dirty="0" smtClean="0"/>
          </a:p>
          <a:p>
            <a:r>
              <a:rPr lang="en-US" dirty="0" smtClean="0"/>
              <a:t>Author </a:t>
            </a:r>
            <a:r>
              <a:rPr lang="en-US" dirty="0" smtClean="0">
                <a:hlinkClick r:id="rId5"/>
              </a:rPr>
              <a:t>Jonathan Worth</a:t>
            </a:r>
            <a:endParaRPr lang="en-US" dirty="0" smtClean="0"/>
          </a:p>
          <a:p>
            <a:r>
              <a:rPr lang="en-US" dirty="0" smtClean="0">
                <a:hlinkClick r:id="rId6" tooltip="w:en:Creative Commons"/>
              </a:rPr>
              <a:t>Creative Commons</a:t>
            </a:r>
            <a:r>
              <a:rPr lang="en-US" dirty="0" smtClean="0"/>
              <a:t> </a:t>
            </a:r>
            <a:r>
              <a:rPr lang="en-US" dirty="0" smtClean="0">
                <a:hlinkClick r:id="rId7"/>
              </a:rPr>
              <a:t>Attribution-Share Alike 2.0 Generic</a:t>
            </a:r>
            <a:r>
              <a:rPr lang="en-US" dirty="0" smtClean="0"/>
              <a:t> license.</a:t>
            </a:r>
          </a:p>
          <a:p>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34B7678-13C8-2746-887F-DF8F2020AB8C}" type="slidenum">
              <a:rPr lang="en-US"/>
              <a:pPr/>
              <a:t>24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a:t>http://www.cdc.gov/ncidod/diseases/hanta/images/</a:t>
            </a:r>
            <a:r>
              <a:rPr lang="en-US" dirty="0" smtClean="0"/>
              <a:t>hv119m.jpg</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Attribution-</a:t>
            </a:r>
            <a:r>
              <a:rPr lang="en-US" b="1" dirty="0" err="1" smtClean="0"/>
              <a:t>NonCommercial-NoDerivs</a:t>
            </a:r>
            <a:r>
              <a:rPr lang="en-US" b="1" dirty="0" smtClean="0"/>
              <a:t> 2.0 Generic</a:t>
            </a:r>
          </a:p>
          <a:p>
            <a:endParaRPr lang="en-US" dirty="0" smtClean="0"/>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 image http://www.fs.usda.gov/Internet/FSE_MEDIA/stelprdb5035968.jpg</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http://www.prnewswire.com/news-releases/remarks-as-prepared-for-delivery-by-assistant-attorney-general-thomas-e-perez-at-the-national-disability-rights-network-annual-conference-96075509.html</a:t>
            </a:r>
          </a:p>
          <a:p>
            <a:endParaRPr lang="en-US" dirty="0" smtClean="0"/>
          </a:p>
          <a:p>
            <a:r>
              <a:rPr lang="en-US" dirty="0" smtClean="0"/>
              <a:t>June 10, 2010 Excerpt from </a:t>
            </a:r>
            <a:r>
              <a:rPr lang="en-US" dirty="0" smtClean="0">
                <a:hlinkClick r:id="rId3"/>
              </a:rPr>
              <a:t>Remarks as Prepared for Delivery By Assistant Attorney General Thomas E. Perez at the National Disability Rights Network Annual Conference</a:t>
            </a:r>
            <a:endParaRPr lang="en-US" dirty="0" smtClean="0"/>
          </a:p>
          <a:p>
            <a:r>
              <a:rPr lang="en-US" dirty="0" smtClean="0"/>
              <a:t>"In the 21st century, technology drives so much of our work and our lives, and it seems to advance daily. Technology has revolutionized our economy and culture. It has made obtaining information, entertainment, education and goods easier and more efficient. But many of these technologies, from Web sites to cell phones, from ticket kiosks to TV set-top devices, are either in whole or in part inaccessible to persons who are blind and other people with disabilities.</a:t>
            </a:r>
          </a:p>
          <a:p>
            <a:r>
              <a:rPr lang="en-US" dirty="0" smtClean="0"/>
              <a:t>We know that inaccessible technologies can pose significant challenges to individuals with disabilities, and we must remain vigilant to ensure new technologies don't leave individuals with disabilities in their wake.</a:t>
            </a:r>
          </a:p>
          <a:p>
            <a:r>
              <a:rPr lang="en-US" dirty="0" smtClean="0"/>
              <a:t>We acted swiftly on the complaints we received from the National Federation of the Blind about the use of the Amazon Kindle at universities, and we reached agreements with five major universities: Princeton; the University of Arizona; Pace; Case Western; and Reed College. Those institutions have agreed not to use inaccessible electronic readers, and we will continue to make sure other institutions nationwide are aware of their accessibility obligations."</a:t>
            </a:r>
          </a:p>
          <a:p>
            <a:endParaRPr lang="en-US" dirty="0" smtClean="0"/>
          </a:p>
          <a:p>
            <a:r>
              <a:rPr lang="en-US" dirty="0" smtClean="0"/>
              <a:t>http://blog.govdelivery.com/usodep/2010/06/letter-from-department-of-justice-department-of-education-to-college-university-presidents-on-electr.html OPEN LETTER TO PRESIDENTS OF Universities</a:t>
            </a:r>
          </a:p>
          <a:p>
            <a:endParaRPr lang="en-US" dirty="0" smtClean="0"/>
          </a:p>
          <a:p>
            <a:endParaRPr lang="en-US" dirty="0" smtClean="0"/>
          </a:p>
          <a:p>
            <a:r>
              <a:rPr lang="en-US" dirty="0" smtClean="0"/>
              <a:t>May 2009 Pilot </a:t>
            </a:r>
            <a:r>
              <a:rPr lang="en-US" dirty="0" err="1" smtClean="0"/>
              <a:t>progam</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http://www.tuaw.com/2010/06/01/the-ipad-could-be-the-best-mobile-accessibility-device-on-the-ma/</a:t>
            </a:r>
          </a:p>
          <a:p>
            <a:endParaRPr lang="en-US" dirty="0" smtClean="0"/>
          </a:p>
          <a:p>
            <a:r>
              <a:rPr lang="en-US" dirty="0" smtClean="0"/>
              <a:t>From reading rights coalition:</a:t>
            </a:r>
          </a:p>
          <a:p>
            <a:r>
              <a:rPr lang="en-US" dirty="0" smtClean="0"/>
              <a:t>Amazon has just announced its newest Kindle, the Kindle 3, which, according to Amazon, has text-to-speech enabled menus that make the device independently operable. This is a significant victory, directly tied to the advocacy efforts of the Reading Rights Coalition and the work of many of its members.</a:t>
            </a:r>
          </a:p>
          <a:p>
            <a:r>
              <a:rPr lang="en-US" dirty="0" smtClean="0"/>
              <a:t>There is still more work to be done to make the device fully accessible, however. The web browser is not accessible and there is no audible signal or battery strength information. You have to purchase and download the e-books from your PC, rather than directly from the device. However, in a phone call a year ago that included many members of the RRC, we urged Amazon to put speed ahead of perfection. While we would have preferred more speed, we cannot complain about the decision. Amazon is committed to addressing the remaining accessibility issues going forward.</a:t>
            </a:r>
          </a:p>
          <a:p>
            <a:r>
              <a:rPr lang="en-US" dirty="0" smtClean="0"/>
              <a:t>….</a:t>
            </a:r>
          </a:p>
          <a:p>
            <a:endParaRPr lang="en-US" dirty="0" smtClean="0"/>
          </a:p>
          <a:p>
            <a:r>
              <a:rPr lang="en-US" dirty="0" smtClean="0"/>
              <a:t>There have been two transformative moments in my professional career that I associate with gaining equal access to the printed word. The first was in the mid-'90s, when, as a university researcher, my department obtained a </a:t>
            </a:r>
            <a:r>
              <a:rPr lang="en-US" dirty="0" err="1" smtClean="0"/>
              <a:t>braille</a:t>
            </a:r>
            <a:r>
              <a:rPr lang="en-US" dirty="0" smtClean="0"/>
              <a:t> embosser and access to the fledgling Internet. One afternoon, a graduate assistant who worked with me casually dropped a </a:t>
            </a:r>
            <a:r>
              <a:rPr lang="en-US" dirty="0" err="1" smtClean="0"/>
              <a:t>braille</a:t>
            </a:r>
            <a:r>
              <a:rPr lang="en-US" dirty="0" smtClean="0"/>
              <a:t> copy of the cover article from that week's </a:t>
            </a:r>
            <a:r>
              <a:rPr lang="en-US" i="1" dirty="0" smtClean="0"/>
              <a:t>Time</a:t>
            </a:r>
            <a:r>
              <a:rPr lang="en-US" dirty="0" smtClean="0"/>
              <a:t> magazine on my desk. For the first time, I could read the same text as my sighted colleagues at the same time they did.</a:t>
            </a:r>
          </a:p>
          <a:p>
            <a:r>
              <a:rPr lang="en-US" dirty="0" smtClean="0"/>
              <a:t>The second transformative moment took place Monday evening, April 5, 2010. On that night, I purchased a book from a book store, exactly as my sighted neighbors and colleagues would. I then sat in my den and read that book on the same device as my sighted counterparts.</a:t>
            </a:r>
          </a:p>
          <a:p>
            <a:r>
              <a:rPr lang="en-US" dirty="0" smtClean="0"/>
              <a:t>Just as the introduction of </a:t>
            </a:r>
            <a:r>
              <a:rPr lang="en-US" dirty="0" err="1" smtClean="0"/>
              <a:t>VoiceOver</a:t>
            </a:r>
            <a:r>
              <a:rPr lang="en-US" dirty="0" smtClean="0"/>
              <a:t> for the Mac and </a:t>
            </a:r>
            <a:r>
              <a:rPr lang="en-US" dirty="0" err="1" smtClean="0"/>
              <a:t>iPhone</a:t>
            </a:r>
            <a:r>
              <a:rPr lang="en-US" dirty="0" smtClean="0"/>
              <a:t> suddenly and dramatically changed our expectations for ourselves and for those who provide access technology to our community, I believe the advent of accessible </a:t>
            </a:r>
            <a:r>
              <a:rPr lang="en-US" dirty="0" err="1" smtClean="0"/>
              <a:t>iBooks</a:t>
            </a:r>
            <a:r>
              <a:rPr lang="en-US" dirty="0" smtClean="0"/>
              <a:t> will be viewed by future generations as one of the landmark events in the lives of the blind.</a:t>
            </a:r>
          </a:p>
          <a:p>
            <a:r>
              <a:rPr lang="en-US" dirty="0" smtClean="0"/>
              <a:t>In the next several months, technology companies will file written comments to the U.S. Access Board responding to proposed changes in federal standards for technology and information accessibility. It is safe to say that these companies will assert that providing equal access to e-publications is expensive, overly complicated, and generally unworkable. On April 3, Apple wrote a new iBook on accessibility, and thanks to the company's example, all the other commentaries justifying inaccessibility can now be placed in the fiction collection, where they belong.</a:t>
            </a:r>
          </a:p>
          <a:p>
            <a:r>
              <a:rPr lang="en-US" dirty="0" smtClean="0"/>
              <a:t>http://</a:t>
            </a:r>
            <a:r>
              <a:rPr lang="en-US" dirty="0" err="1" smtClean="0"/>
              <a:t>www.afb.org/afbpress/pub.asp?DocID</a:t>
            </a:r>
            <a:r>
              <a:rPr lang="en-US" dirty="0" smtClean="0"/>
              <a:t>=aw110206</a:t>
            </a:r>
          </a:p>
          <a:p>
            <a:endParaRPr lang="en-US" dirty="0" smtClean="0"/>
          </a:p>
          <a:p>
            <a:endParaRPr lang="en-US" dirty="0" smtClean="0"/>
          </a:p>
          <a:p>
            <a:r>
              <a:rPr lang="en-US" dirty="0" smtClean="0"/>
              <a:t>From Kurt</a:t>
            </a:r>
            <a:r>
              <a:rPr lang="en-US" baseline="0" dirty="0" smtClean="0"/>
              <a:t> Schiller, Information Today, Feb 2010</a:t>
            </a:r>
            <a:endParaRPr lang="en-US" dirty="0" smtClean="0"/>
          </a:p>
          <a:p>
            <a:r>
              <a:rPr lang="en-US" dirty="0" smtClean="0"/>
              <a:t>"There are two pieces that need to be accessible," says </a:t>
            </a:r>
            <a:r>
              <a:rPr lang="en-US" dirty="0" err="1" smtClean="0"/>
              <a:t>Kerscher</a:t>
            </a:r>
            <a:r>
              <a:rPr lang="en-US" dirty="0" smtClean="0"/>
              <a:t>, who is also president of the International Digital Publishing Forum, the organization behind the EPUB open ebook standard. "The first piece is the content," he says. "The EPUB specification and the DAISY specification provide full accessibility in terms of the content. The second piece is a reader that delivers the content to the end user in an acceptable way. So this is the handshake that takes place between the content and the reading system. And the problem that we have had since the beginning with ebooks is that the user interfaces for commercial ebooks have not been accessible."</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C55AE-FC2C-9D44-AA6B-F80AEE08CE3D}" type="slidenum">
              <a:rPr lang="en-US"/>
              <a:pPr/>
              <a:t>29</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14400" y="4343400"/>
            <a:ext cx="5029200" cy="4114800"/>
          </a:xfrm>
        </p:spPr>
        <p:txBody>
          <a:bodyPr/>
          <a:lstStyle/>
          <a:p>
            <a:r>
              <a:rPr lang="en-US"/>
              <a:t>http://kali.pse.umass.edu/~cht/personal/photos/travel/Germany-Belgium/222-confessional.jpg</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http://www.nbii.gov/portal/server.pt/gateway/PTARGS_0_2_8116_1106_3528_43/http%3B/cbi-lap7.cbi.cr.usgs.gov%3B7097/publishedcontent/publish/ecological_topics/invasive_species/isin_intro_modeling/wizard.png</a:t>
            </a:r>
          </a:p>
          <a:p>
            <a:endParaRPr lang="en-US" dirty="0" smtClean="0"/>
          </a:p>
          <a:p>
            <a:endParaRPr lang="en-US" dirty="0" smtClean="0"/>
          </a:p>
          <a:p>
            <a:endParaRPr lang="en-US" dirty="0" smtClean="0"/>
          </a:p>
          <a:p>
            <a:r>
              <a:rPr lang="en-US" dirty="0" err="1" smtClean="0"/>
              <a:t>Title:A</a:t>
            </a:r>
            <a:r>
              <a:rPr lang="en-US" dirty="0" smtClean="0"/>
              <a:t> Happy Medium: Ebooks, Licensing, and </a:t>
            </a:r>
            <a:r>
              <a:rPr lang="en-US" dirty="0" err="1" smtClean="0"/>
              <a:t>DRMPersonal</a:t>
            </a:r>
            <a:r>
              <a:rPr lang="en-US" dirty="0" smtClean="0"/>
              <a:t> </a:t>
            </a:r>
            <a:r>
              <a:rPr lang="en-US" dirty="0" err="1" smtClean="0"/>
              <a:t>Author:Schiller</a:t>
            </a:r>
            <a:r>
              <a:rPr lang="en-US" dirty="0" smtClean="0"/>
              <a:t>, </a:t>
            </a:r>
            <a:r>
              <a:rPr lang="en-US" dirty="0" err="1" smtClean="0"/>
              <a:t>KurtJournal</a:t>
            </a:r>
            <a:r>
              <a:rPr lang="en-US" dirty="0" smtClean="0"/>
              <a:t> </a:t>
            </a:r>
            <a:r>
              <a:rPr lang="en-US" dirty="0" err="1" smtClean="0"/>
              <a:t>Name:Information</a:t>
            </a:r>
            <a:r>
              <a:rPr lang="en-US" dirty="0" smtClean="0"/>
              <a:t> </a:t>
            </a:r>
            <a:r>
              <a:rPr lang="en-US" dirty="0" err="1" smtClean="0"/>
              <a:t>TodaySource:Information</a:t>
            </a:r>
            <a:r>
              <a:rPr lang="en-US" dirty="0" smtClean="0"/>
              <a:t> Today v. 27 no. 2 (February 2010) </a:t>
            </a:r>
            <a:r>
              <a:rPr lang="en-US" dirty="0" err="1" smtClean="0"/>
              <a:t>p</a:t>
            </a:r>
            <a:r>
              <a:rPr lang="en-US" dirty="0" smtClean="0"/>
              <a:t>. 1, 42, 44</a:t>
            </a:r>
          </a:p>
          <a:p>
            <a:r>
              <a:rPr lang="en-US" dirty="0" smtClean="0"/>
              <a:t>"One thing initially that has driven [</a:t>
            </a:r>
            <a:r>
              <a:rPr lang="en-US" dirty="0" err="1" smtClean="0"/>
              <a:t>DRM's</a:t>
            </a:r>
            <a:r>
              <a:rPr lang="en-US" dirty="0" smtClean="0"/>
              <a:t>] sometimes-implementation is that everyone sees what has happened in the music industry," says Scott Bain, litigation counsel for the Software &amp; Information Industry Association (SIIA). "When they moved to digital and made the decision to have CDs that were unprotected ... once you let that cat out of the bag, it never goes back in. And I think people have observed that, and I think it's fair to say that people in the publishing industry want to learn from that example."</a:t>
            </a:r>
          </a:p>
          <a:p>
            <a:r>
              <a:rPr lang="en-US" dirty="0" smtClean="0"/>
              <a:t>Comparing ebooks to digital music provides a striking contrast: While the first MP3 players (such as the Diamond Rio, which hit the market more than a decade ago in 1998) made no allowance for DRM or copy protection, the first portable e-readers included DRM provisions from the beginning and were built around the notion of legally purchased books. And while the recording industry was essentially blindsided by the widespread piracy that accompanied the ever-popular MP3s, the publishing industry dug in from the start, anticipating that piracy would quickly become an issue. It secured its content behind a protective layer of rights and encryption.</a:t>
            </a:r>
          </a:p>
          <a:p>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calibre</a:t>
            </a:r>
            <a:r>
              <a:rPr lang="en-US" dirty="0" smtClean="0"/>
              <a:t> is a free and open source e-book library management application developed by users of e-books for users of e-books. It has a cornucopia of features divided into the following main categories: Library Management </a:t>
            </a:r>
            <a:r>
              <a:rPr lang="en-US" dirty="0" err="1" smtClean="0"/>
              <a:t>calibre</a:t>
            </a:r>
            <a:r>
              <a:rPr lang="en-US" dirty="0" smtClean="0"/>
              <a:t> manages your e-book collection for you. It is designed around the concept of the </a:t>
            </a:r>
            <a:r>
              <a:rPr lang="en-US" i="1" dirty="0" smtClean="0"/>
              <a:t>logical book</a:t>
            </a:r>
            <a:r>
              <a:rPr lang="en-US" dirty="0" smtClean="0"/>
              <a:t>, i.e., a single entry in your library that may correspond to actual e-book files in several formats.</a:t>
            </a:r>
          </a:p>
          <a:p>
            <a:r>
              <a:rPr lang="en-US" dirty="0" err="1" smtClean="0"/>
              <a:t>calibre</a:t>
            </a:r>
            <a:r>
              <a:rPr lang="en-US" dirty="0" smtClean="0"/>
              <a:t> can sort the books in your library by: Title, Author, Date added, Date published, Size, Rating, Series, etc. </a:t>
            </a:r>
          </a:p>
          <a:p>
            <a:r>
              <a:rPr lang="en-US" dirty="0" smtClean="0"/>
              <a:t>In addition, it supports extra searchable metadata: </a:t>
            </a:r>
          </a:p>
          <a:p>
            <a:r>
              <a:rPr lang="en-US" dirty="0" smtClean="0"/>
              <a:t>Tags: A flexible system for categorizing your collection however you like</a:t>
            </a:r>
          </a:p>
          <a:p>
            <a:r>
              <a:rPr lang="en-US" dirty="0" smtClean="0"/>
              <a:t>Comments: A long form entry that you can use for book description, notes, reviews, etc.</a:t>
            </a:r>
          </a:p>
          <a:p>
            <a:r>
              <a:rPr lang="en-US" dirty="0" smtClean="0"/>
              <a:t>You can easily search your book collection for a particular book. </a:t>
            </a:r>
            <a:r>
              <a:rPr lang="en-US" dirty="0" err="1" smtClean="0"/>
              <a:t>calibre</a:t>
            </a:r>
            <a:r>
              <a:rPr lang="en-US" dirty="0" smtClean="0"/>
              <a:t> supports searching any and all of the fields mentioned above. You can construct advanced search queries by clicking the helpful "Advanced search" button to the left of the search bar. </a:t>
            </a:r>
          </a:p>
          <a:p>
            <a:r>
              <a:rPr lang="en-US" dirty="0" smtClean="0"/>
              <a:t>You can export arbitrary subsets of your collection to your hard disk arranged in a fully customizable folder structure.</a:t>
            </a:r>
          </a:p>
          <a:p>
            <a:r>
              <a:rPr lang="en-US" dirty="0" smtClean="0"/>
              <a:t>Finally, </a:t>
            </a:r>
            <a:r>
              <a:rPr lang="en-US" dirty="0" err="1" smtClean="0"/>
              <a:t>calibre</a:t>
            </a:r>
            <a:r>
              <a:rPr lang="en-US" dirty="0" smtClean="0"/>
              <a:t> will even go out onto the internet to find book metadata based on existing title/author or ISBN information. It can download various types of metadata and covers for your books, automatically. The metadata system is written using </a:t>
            </a:r>
            <a:r>
              <a:rPr lang="en-US" dirty="0" err="1" smtClean="0"/>
              <a:t>plugins</a:t>
            </a:r>
            <a:r>
              <a:rPr lang="en-US" dirty="0" smtClean="0"/>
              <a:t> so that different types of metadata sources can be supported in the future. </a:t>
            </a:r>
          </a:p>
          <a:p>
            <a:r>
              <a:rPr lang="en-US" dirty="0" smtClean="0"/>
              <a:t>E-book conversion </a:t>
            </a:r>
            <a:r>
              <a:rPr lang="en-US" dirty="0" err="1" smtClean="0"/>
              <a:t>calibre</a:t>
            </a:r>
            <a:r>
              <a:rPr lang="en-US" dirty="0" smtClean="0"/>
              <a:t> can convert </a:t>
            </a:r>
            <a:r>
              <a:rPr lang="en-US" i="1" dirty="0" smtClean="0"/>
              <a:t>from</a:t>
            </a:r>
            <a:r>
              <a:rPr lang="en-US" dirty="0" smtClean="0"/>
              <a:t> a huge number of formats </a:t>
            </a:r>
            <a:r>
              <a:rPr lang="en-US" i="1" dirty="0" smtClean="0"/>
              <a:t>to</a:t>
            </a:r>
            <a:r>
              <a:rPr lang="en-US" dirty="0" smtClean="0"/>
              <a:t> a huge number of formats. It supports all the major e-book formats. The full list of formats can be found </a:t>
            </a:r>
            <a:r>
              <a:rPr lang="en-US" dirty="0" smtClean="0">
                <a:hlinkClick r:id="rId3"/>
              </a:rPr>
              <a:t>here</a:t>
            </a:r>
            <a:r>
              <a:rPr lang="en-US" dirty="0" smtClean="0"/>
              <a:t>.</a:t>
            </a:r>
          </a:p>
          <a:p>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 image http://www.fs.usda.gov/Internet/FSE_MEDIA/stelprdb5035968.jpg</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34B7678-13C8-2746-887F-DF8F2020AB8C}" type="slidenum">
              <a:rPr lang="en-US"/>
              <a:pPr/>
              <a:t>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a:t>http://www.cdc.gov/ncidod/diseases/hanta/images/</a:t>
            </a:r>
            <a:r>
              <a:rPr lang="en-US" dirty="0" smtClean="0"/>
              <a:t>hv119m.jpg</a:t>
            </a:r>
          </a:p>
          <a:p>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FD121D6-DB52-C94F-8FBE-19055C31DF5B}" type="slidenum">
              <a:rPr lang="en-US"/>
              <a:pPr/>
              <a:t>6</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9E8FA05-7D52-0A45-B767-5B61D1E31294}" type="slidenum">
              <a:rPr lang="en-US"/>
              <a:pPr/>
              <a:t>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http://www.fdic.gov/consumers/consumer/news/cnfall08/ money image</a:t>
            </a:r>
          </a:p>
          <a:p>
            <a:r>
              <a:rPr lang="en-US" dirty="0" smtClean="0"/>
              <a:t>Mention author cases</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332A5-708C-6345-B7F9-DC87332E51AB}" type="slidenum">
              <a:rPr lang="en-US"/>
              <a:pPr/>
              <a:t>9</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a:t>http://www.nlm.nih.gov/share/image/circ_desk.jpg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05D403-A1FF-7C4E-9206-016EE1C71C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33C2-6B98-3F4B-B00D-EB8948F57FEB}" type="datetimeFigureOut">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93AF34-9B3E-F345-A82B-F57FFC250EA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133C2-6B98-3F4B-B00D-EB8948F57FEB}"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AF34-9B3E-F345-A82B-F57FFC250E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133C2-6B98-3F4B-B00D-EB8948F57FEB}" type="datetimeFigureOut">
              <a:rPr lang="en-US" smtClean="0"/>
              <a:pPr/>
              <a:t>11/16/2010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3AF34-9B3E-F345-A82B-F57FFC250E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133C2-6B98-3F4B-B00D-EB8948F57FEB}" type="datetimeFigureOut">
              <a:rPr lang="en-US" smtClean="0">
                <a:solidFill>
                  <a:prstClr val="black">
                    <a:tint val="75000"/>
                  </a:prstClr>
                </a:solidFill>
              </a:rPr>
              <a:pPr/>
              <a:t>11/16/2010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3AF34-9B3E-F345-A82B-F57FFC250EA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lickr.com/photos/44282411@N0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flickr.com/photos/redune/5073664/"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www.loc.gov/today/pr/2010/10-169.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tinyurl.com/2eaeqsx" TargetMode="Externa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flickr.com/photos/notionscapital/375436824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tinyurl.com/adakindle"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www.tblc.org" TargetMode="External"/><Relationship Id="rId2" Type="http://schemas.openxmlformats.org/officeDocument/2006/relationships/hyperlink" Target="http://plpinfo.or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flickr.com/photos/notionscapital/37543682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en.wikipedia.org/wiki/2001" TargetMode="External"/><Relationship Id="rId5" Type="http://schemas.openxmlformats.org/officeDocument/2006/relationships/hyperlink" Target="http://en.wikipedia.org/wiki/Case_citation#United_States"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0" y="5334000"/>
            <a:ext cx="5486400" cy="1278812"/>
          </a:xfrm>
          <a:prstGeom prst="rect">
            <a:avLst/>
          </a:prstGeom>
          <a:noFill/>
          <a:ln w="9525">
            <a:noFill/>
            <a:miter lim="800000"/>
            <a:headEnd/>
            <a:tailEnd/>
          </a:ln>
        </p:spPr>
        <p:txBody>
          <a:bodyPr>
            <a:prstTxWarp prst="textNoShape">
              <a:avLst/>
            </a:prstTxWarp>
            <a:spAutoFit/>
          </a:bodyPr>
          <a:lstStyle/>
          <a:p>
            <a:pPr>
              <a:lnSpc>
                <a:spcPct val="110000"/>
              </a:lnSpc>
              <a:spcBef>
                <a:spcPct val="50000"/>
              </a:spcBef>
            </a:pPr>
            <a:r>
              <a:rPr lang="en-US" b="1" dirty="0" smtClean="0"/>
              <a:t>E-Reader Summit &amp; Technology Showcase </a:t>
            </a:r>
          </a:p>
          <a:p>
            <a:pPr>
              <a:lnSpc>
                <a:spcPct val="110000"/>
              </a:lnSpc>
              <a:spcBef>
                <a:spcPct val="50000"/>
              </a:spcBef>
            </a:pPr>
            <a:r>
              <a:rPr lang="en-US" dirty="0" smtClean="0"/>
              <a:t>Arizona State Library, Archives and Public Records</a:t>
            </a:r>
          </a:p>
          <a:p>
            <a:pPr>
              <a:lnSpc>
                <a:spcPct val="110000"/>
              </a:lnSpc>
              <a:spcBef>
                <a:spcPct val="50000"/>
              </a:spcBef>
            </a:pPr>
            <a:r>
              <a:rPr lang="en-US" dirty="0" smtClean="0"/>
              <a:t>Sept 20, 2010</a:t>
            </a:r>
            <a:endParaRPr lang="en-US" sz="1800" dirty="0"/>
          </a:p>
        </p:txBody>
      </p:sp>
      <p:sp>
        <p:nvSpPr>
          <p:cNvPr id="44036" name="Rectangle 5"/>
          <p:cNvSpPr>
            <a:spLocks noGrp="1" noChangeArrowheads="1"/>
          </p:cNvSpPr>
          <p:nvPr>
            <p:ph type="ctrTitle"/>
          </p:nvPr>
        </p:nvSpPr>
        <p:spPr>
          <a:xfrm>
            <a:off x="0" y="304800"/>
            <a:ext cx="4808538" cy="2590800"/>
          </a:xfrm>
          <a:solidFill>
            <a:schemeClr val="accent6">
              <a:lumMod val="40000"/>
              <a:lumOff val="60000"/>
              <a:alpha val="39999"/>
            </a:schemeClr>
          </a:solidFill>
        </p:spPr>
        <p:txBody>
          <a:bodyPr/>
          <a:lstStyle/>
          <a:p>
            <a:pPr algn="l"/>
            <a:r>
              <a:rPr lang="en-US" sz="4800" b="1" dirty="0" smtClean="0"/>
              <a:t>Burning Ideas</a:t>
            </a:r>
            <a:r>
              <a:rPr lang="en-US" sz="3200" b="1" dirty="0" smtClean="0"/>
              <a:t/>
            </a:r>
            <a:br>
              <a:rPr lang="en-US" sz="3200" b="1" dirty="0" smtClean="0"/>
            </a:br>
            <a:r>
              <a:rPr lang="en-US" sz="2400" b="1" dirty="0" smtClean="0"/>
              <a:t/>
            </a:r>
            <a:br>
              <a:rPr lang="en-US" sz="2400" b="1" dirty="0" smtClean="0"/>
            </a:br>
            <a:r>
              <a:rPr lang="en-US" sz="2400" b="1" dirty="0" err="1" smtClean="0"/>
              <a:t>E</a:t>
            </a:r>
            <a:r>
              <a:rPr lang="en-US" sz="2400" b="1" dirty="0" err="1" smtClean="0">
                <a:solidFill>
                  <a:schemeClr val="tx1"/>
                </a:solidFill>
              </a:rPr>
              <a:t>books</a:t>
            </a:r>
            <a:r>
              <a:rPr lang="en-US" sz="2400" b="1" dirty="0" smtClean="0"/>
              <a:t> and Libraries: A Legal Perspective</a:t>
            </a:r>
            <a:endParaRPr lang="en-US" sz="2400" b="1" dirty="0">
              <a:solidFill>
                <a:schemeClr val="tx1"/>
              </a:solidFill>
            </a:endParaRPr>
          </a:p>
        </p:txBody>
      </p:sp>
      <p:sp>
        <p:nvSpPr>
          <p:cNvPr id="8" name="TextBox 7"/>
          <p:cNvSpPr txBox="1"/>
          <p:nvPr/>
        </p:nvSpPr>
        <p:spPr>
          <a:xfrm>
            <a:off x="5733143" y="5972405"/>
            <a:ext cx="2681218" cy="646331"/>
          </a:xfrm>
          <a:prstGeom prst="rect">
            <a:avLst/>
          </a:prstGeom>
          <a:noFill/>
        </p:spPr>
        <p:txBody>
          <a:bodyPr wrap="none" rtlCol="0">
            <a:spAutoFit/>
          </a:bodyPr>
          <a:lstStyle/>
          <a:p>
            <a:r>
              <a:rPr lang="en-US" dirty="0" smtClean="0"/>
              <a:t>Mary Minow, J.D., A.M.L.S.</a:t>
            </a:r>
          </a:p>
          <a:p>
            <a:r>
              <a:rPr lang="en-US" dirty="0" smtClean="0"/>
              <a:t>LibraryLaw.com</a:t>
            </a:r>
          </a:p>
        </p:txBody>
      </p:sp>
      <p:pic>
        <p:nvPicPr>
          <p:cNvPr id="6" name="Picture 5"/>
          <p:cNvPicPr>
            <a:picLocks noChangeAspect="1"/>
          </p:cNvPicPr>
          <p:nvPr/>
        </p:nvPicPr>
        <p:blipFill>
          <a:blip r:embed="rId3"/>
          <a:stretch>
            <a:fillRect/>
          </a:stretch>
        </p:blipFill>
        <p:spPr>
          <a:xfrm>
            <a:off x="3937000" y="0"/>
            <a:ext cx="5206999" cy="4677229"/>
          </a:xfrm>
          <a:prstGeom prst="rect">
            <a:avLst/>
          </a:prstGeom>
        </p:spPr>
      </p:pic>
      <p:sp>
        <p:nvSpPr>
          <p:cNvPr id="7" name="TextBox 6"/>
          <p:cNvSpPr txBox="1"/>
          <p:nvPr/>
        </p:nvSpPr>
        <p:spPr>
          <a:xfrm>
            <a:off x="4590142" y="4677229"/>
            <a:ext cx="4553857" cy="523220"/>
          </a:xfrm>
          <a:prstGeom prst="rect">
            <a:avLst/>
          </a:prstGeom>
          <a:noFill/>
        </p:spPr>
        <p:txBody>
          <a:bodyPr wrap="square" rtlCol="0">
            <a:spAutoFit/>
          </a:bodyPr>
          <a:lstStyle/>
          <a:p>
            <a:pPr algn="just"/>
            <a:r>
              <a:rPr lang="en-US" sz="1400" dirty="0" smtClean="0"/>
              <a:t>Burning</a:t>
            </a:r>
            <a:r>
              <a:rPr lang="en-US" sz="1600" dirty="0" smtClean="0"/>
              <a:t> </a:t>
            </a:r>
            <a:r>
              <a:rPr lang="en-US" sz="1400" dirty="0" smtClean="0">
                <a:hlinkClick r:id="rId4"/>
              </a:rPr>
              <a:t>© LearningLark</a:t>
            </a:r>
            <a:r>
              <a:rPr lang="en-US" dirty="0" smtClean="0"/>
              <a:t> </a:t>
            </a:r>
            <a:r>
              <a:rPr lang="en-US" sz="1000" dirty="0" smtClean="0"/>
              <a:t>2009. Some Rights Reserved.  Attribution 2.0 Generic </a:t>
            </a:r>
            <a:r>
              <a:rPr lang="en-US" sz="1000" b="1" dirty="0" smtClean="0"/>
              <a:t>http://tinyurl.com/24oenrw</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Don’t take for granted! </a:t>
            </a:r>
            <a:br>
              <a:rPr lang="en-US" dirty="0" smtClean="0"/>
            </a:br>
            <a:r>
              <a:rPr lang="en-US" dirty="0" smtClean="0"/>
              <a:t>First Sale Doctrine in United States</a:t>
            </a:r>
            <a:endParaRPr lang="en-US" dirty="0"/>
          </a:p>
        </p:txBody>
      </p:sp>
      <p:sp>
        <p:nvSpPr>
          <p:cNvPr id="3" name="Content Placeholder 2"/>
          <p:cNvSpPr>
            <a:spLocks noGrp="1"/>
          </p:cNvSpPr>
          <p:nvPr>
            <p:ph idx="1"/>
          </p:nvPr>
        </p:nvSpPr>
        <p:spPr/>
        <p:txBody>
          <a:bodyPr/>
          <a:lstStyle/>
          <a:p>
            <a:r>
              <a:rPr lang="en-US" dirty="0" smtClean="0"/>
              <a:t>Public Lending Right</a:t>
            </a:r>
            <a:endParaRPr lang="en-US" dirty="0"/>
          </a:p>
        </p:txBody>
      </p:sp>
      <p:pic>
        <p:nvPicPr>
          <p:cNvPr id="4" name="Picture 3"/>
          <p:cNvPicPr>
            <a:picLocks noChangeAspect="1"/>
          </p:cNvPicPr>
          <p:nvPr/>
        </p:nvPicPr>
        <p:blipFill>
          <a:blip r:embed="rId3"/>
          <a:stretch>
            <a:fillRect/>
          </a:stretch>
        </p:blipFill>
        <p:spPr>
          <a:xfrm>
            <a:off x="0" y="1143000"/>
            <a:ext cx="6032500" cy="9537700"/>
          </a:xfrm>
          <a:prstGeom prst="rect">
            <a:avLst/>
          </a:prstGeom>
        </p:spPr>
      </p:pic>
      <p:sp>
        <p:nvSpPr>
          <p:cNvPr id="5" name="Rectangle 4"/>
          <p:cNvSpPr/>
          <p:nvPr/>
        </p:nvSpPr>
        <p:spPr>
          <a:xfrm>
            <a:off x="6288642" y="6331169"/>
            <a:ext cx="2398158" cy="461665"/>
          </a:xfrm>
          <a:prstGeom prst="rect">
            <a:avLst/>
          </a:prstGeom>
        </p:spPr>
        <p:txBody>
          <a:bodyPr wrap="square">
            <a:spAutoFit/>
          </a:bodyPr>
          <a:lstStyle/>
          <a:p>
            <a:r>
              <a:rPr lang="en-US" sz="800" dirty="0" smtClean="0"/>
              <a:t>Euros </a:t>
            </a:r>
            <a:r>
              <a:rPr lang="en-US" sz="800" u="sng" dirty="0" smtClean="0"/>
              <a:t>©</a:t>
            </a:r>
            <a:r>
              <a:rPr lang="en-US" sz="800" dirty="0" smtClean="0"/>
              <a:t> </a:t>
            </a:r>
            <a:r>
              <a:rPr lang="en-US" sz="800" i="1" dirty="0" smtClean="0">
                <a:hlinkClick r:id="rId4"/>
              </a:rPr>
              <a:t>Will </a:t>
            </a:r>
            <a:r>
              <a:rPr lang="en-US" sz="800" i="1" dirty="0" err="1" smtClean="0">
                <a:hlinkClick r:id="rId4"/>
              </a:rPr>
              <a:t>Spaetzel</a:t>
            </a:r>
            <a:r>
              <a:rPr lang="en-US" sz="800" dirty="0" smtClean="0"/>
              <a:t>  2004. Some Rights Reserved. Attribution-</a:t>
            </a:r>
            <a:r>
              <a:rPr lang="en-US" sz="800" dirty="0" err="1" smtClean="0"/>
              <a:t>NonCommercial-ShareAlike</a:t>
            </a:r>
            <a:r>
              <a:rPr lang="en-US" sz="800" dirty="0" smtClean="0"/>
              <a:t> 2.0 Generic www.flickr.com/photos/redune/5073664/</a:t>
            </a:r>
            <a:endParaRPr lang="en-US" sz="800" dirty="0"/>
          </a:p>
        </p:txBody>
      </p:sp>
      <p:pic>
        <p:nvPicPr>
          <p:cNvPr id="6" name="Picture 5"/>
          <p:cNvPicPr>
            <a:picLocks noChangeAspect="1"/>
          </p:cNvPicPr>
          <p:nvPr/>
        </p:nvPicPr>
        <p:blipFill>
          <a:blip r:embed="rId5"/>
          <a:stretch>
            <a:fillRect/>
          </a:stretch>
        </p:blipFill>
        <p:spPr>
          <a:xfrm>
            <a:off x="6083300" y="4027451"/>
            <a:ext cx="2603500" cy="1952625"/>
          </a:xfrm>
          <a:prstGeom prst="rect">
            <a:avLst/>
          </a:prstGeom>
        </p:spPr>
      </p:pic>
      <p:sp>
        <p:nvSpPr>
          <p:cNvPr id="7" name="TextBox 6"/>
          <p:cNvSpPr txBox="1"/>
          <p:nvPr/>
        </p:nvSpPr>
        <p:spPr>
          <a:xfrm>
            <a:off x="6288642" y="1962257"/>
            <a:ext cx="2398158" cy="1477328"/>
          </a:xfrm>
          <a:prstGeom prst="rect">
            <a:avLst/>
          </a:prstGeom>
          <a:noFill/>
        </p:spPr>
        <p:txBody>
          <a:bodyPr wrap="square" rtlCol="0">
            <a:spAutoFit/>
          </a:bodyPr>
          <a:lstStyle/>
          <a:p>
            <a:r>
              <a:rPr lang="en-US" dirty="0" smtClean="0"/>
              <a:t>Not true </a:t>
            </a:r>
            <a:r>
              <a:rPr lang="en-US" dirty="0" err="1" smtClean="0"/>
              <a:t>everywhere!Public</a:t>
            </a:r>
            <a:r>
              <a:rPr lang="en-US" dirty="0" smtClean="0"/>
              <a:t> Lending Right = libraries pay authors when books are loaned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5"/>
          <p:cNvSpPr>
            <a:spLocks noChangeArrowheads="1"/>
          </p:cNvSpPr>
          <p:nvPr/>
        </p:nvSpPr>
        <p:spPr bwMode="auto">
          <a:xfrm>
            <a:off x="0" y="-228600"/>
            <a:ext cx="9144000" cy="1219200"/>
          </a:xfrm>
          <a:prstGeom prst="rect">
            <a:avLst/>
          </a:prstGeom>
          <a:solidFill>
            <a:srgbClr val="FF9933"/>
          </a:solidFill>
          <a:ln w="9525">
            <a:noFill/>
            <a:miter lim="800000"/>
            <a:headEnd/>
            <a:tailEnd/>
          </a:ln>
        </p:spPr>
        <p:txBody>
          <a:bodyPr anchor="ctr">
            <a:prstTxWarp prst="textNoShape">
              <a:avLst/>
            </a:prstTxWarp>
          </a:bodyPr>
          <a:lstStyle/>
          <a:p>
            <a:pPr algn="ctr"/>
            <a:endParaRPr lang="en-US" sz="4400" b="1">
              <a:solidFill>
                <a:schemeClr val="tx2"/>
              </a:solidFill>
            </a:endParaRPr>
          </a:p>
        </p:txBody>
      </p:sp>
      <p:sp>
        <p:nvSpPr>
          <p:cNvPr id="82948" name="Rectangle 2"/>
          <p:cNvSpPr>
            <a:spLocks noGrp="1" noChangeArrowheads="1"/>
          </p:cNvSpPr>
          <p:nvPr>
            <p:ph type="title"/>
          </p:nvPr>
        </p:nvSpPr>
        <p:spPr>
          <a:xfrm>
            <a:off x="533400" y="0"/>
            <a:ext cx="8305800" cy="1143000"/>
          </a:xfrm>
        </p:spPr>
        <p:txBody>
          <a:bodyPr>
            <a:normAutofit fontScale="90000"/>
          </a:bodyPr>
          <a:lstStyle/>
          <a:p>
            <a:r>
              <a:rPr lang="en-US" b="1" dirty="0" smtClean="0"/>
              <a:t>Third, Control content with licenses</a:t>
            </a:r>
            <a:endParaRPr lang="en-US" dirty="0"/>
          </a:p>
        </p:txBody>
      </p:sp>
      <p:graphicFrame>
        <p:nvGraphicFramePr>
          <p:cNvPr id="82946" name="Object 2"/>
          <p:cNvGraphicFramePr>
            <a:graphicFrameLocks noChangeAspect="1"/>
          </p:cNvGraphicFramePr>
          <p:nvPr>
            <p:ph sz="half" idx="1"/>
          </p:nvPr>
        </p:nvGraphicFramePr>
        <p:xfrm>
          <a:off x="2667000" y="3143250"/>
          <a:ext cx="4953000" cy="3714750"/>
        </p:xfrm>
        <a:graphic>
          <a:graphicData uri="http://schemas.openxmlformats.org/presentationml/2006/ole">
            <p:oleObj spid="_x0000_s57346" name="Bitmap Image" r:id="rId4" imgW="3809524" imgH="2857899" progId="PBrush">
              <p:embed/>
            </p:oleObj>
          </a:graphicData>
        </a:graphic>
      </p:graphicFrame>
      <p:sp>
        <p:nvSpPr>
          <p:cNvPr id="82949" name="Text Box 4"/>
          <p:cNvSpPr txBox="1">
            <a:spLocks noChangeArrowheads="1"/>
          </p:cNvSpPr>
          <p:nvPr/>
        </p:nvSpPr>
        <p:spPr bwMode="auto">
          <a:xfrm>
            <a:off x="0" y="3429000"/>
            <a:ext cx="3505200" cy="1098550"/>
          </a:xfrm>
          <a:prstGeom prst="rect">
            <a:avLst/>
          </a:prstGeom>
          <a:solidFill>
            <a:schemeClr val="bg1">
              <a:alpha val="50195"/>
            </a:schemeClr>
          </a:solidFill>
          <a:ln w="9525">
            <a:noFill/>
            <a:miter lim="800000"/>
            <a:headEnd/>
            <a:tailEnd/>
          </a:ln>
        </p:spPr>
        <p:txBody>
          <a:bodyPr>
            <a:prstTxWarp prst="textNoShape">
              <a:avLst/>
            </a:prstTxWarp>
            <a:spAutoFit/>
          </a:bodyPr>
          <a:lstStyle/>
          <a:p>
            <a:pPr algn="l"/>
            <a:r>
              <a:rPr lang="en-US" sz="6600" b="1">
                <a:solidFill>
                  <a:srgbClr val="FFFFFF"/>
                </a:solidFill>
              </a:rPr>
              <a:t>C</a:t>
            </a:r>
            <a:r>
              <a:rPr lang="en-US" sz="4000" b="1">
                <a:solidFill>
                  <a:srgbClr val="008000"/>
                </a:solidFill>
              </a:rPr>
              <a:t>icense</a:t>
            </a:r>
          </a:p>
        </p:txBody>
      </p:sp>
      <p:pic>
        <p:nvPicPr>
          <p:cNvPr id="82950" name="Picture 6"/>
          <p:cNvPicPr>
            <a:picLocks noChangeAspect="1" noChangeArrowheads="1"/>
          </p:cNvPicPr>
          <p:nvPr/>
        </p:nvPicPr>
        <p:blipFill>
          <a:blip r:embed="rId5"/>
          <a:srcRect/>
          <a:stretch>
            <a:fillRect/>
          </a:stretch>
        </p:blipFill>
        <p:spPr bwMode="auto">
          <a:xfrm>
            <a:off x="4267200" y="1143000"/>
            <a:ext cx="4876800" cy="4953000"/>
          </a:xfrm>
          <a:prstGeom prst="rect">
            <a:avLst/>
          </a:prstGeom>
          <a:noFill/>
          <a:ln w="9525">
            <a:noFill/>
            <a:miter lim="800000"/>
            <a:headEnd/>
            <a:tailEnd/>
          </a:ln>
        </p:spPr>
      </p:pic>
      <p:sp>
        <p:nvSpPr>
          <p:cNvPr id="82951" name="Rectangle 7"/>
          <p:cNvSpPr>
            <a:spLocks noChangeArrowheads="1"/>
          </p:cNvSpPr>
          <p:nvPr/>
        </p:nvSpPr>
        <p:spPr bwMode="auto">
          <a:xfrm>
            <a:off x="0" y="1219200"/>
            <a:ext cx="1084263" cy="5459413"/>
          </a:xfrm>
          <a:prstGeom prst="rect">
            <a:avLst/>
          </a:prstGeom>
          <a:noFill/>
          <a:ln w="9525">
            <a:noFill/>
            <a:miter lim="800000"/>
            <a:headEnd/>
            <a:tailEnd/>
          </a:ln>
        </p:spPr>
        <p:txBody>
          <a:bodyPr>
            <a:prstTxWarp prst="textNoShape">
              <a:avLst/>
            </a:prstTxWarp>
            <a:spAutoFit/>
          </a:bodyPr>
          <a:lstStyle/>
          <a:p>
            <a:pPr algn="l"/>
            <a:r>
              <a:rPr lang="en-US" sz="6600" b="1">
                <a:solidFill>
                  <a:srgbClr val="008000"/>
                </a:solidFill>
              </a:rPr>
              <a:t>P </a:t>
            </a:r>
          </a:p>
          <a:p>
            <a:pPr algn="l"/>
            <a:r>
              <a:rPr lang="en-US" sz="6600" b="1">
                <a:solidFill>
                  <a:srgbClr val="008000"/>
                </a:solidFill>
              </a:rPr>
              <a:t>C </a:t>
            </a:r>
          </a:p>
          <a:p>
            <a:pPr algn="l"/>
            <a:r>
              <a:rPr lang="en-US" sz="8800" b="1">
                <a:solidFill>
                  <a:srgbClr val="66FF33"/>
                </a:solidFill>
              </a:rPr>
              <a:t>L </a:t>
            </a:r>
          </a:p>
          <a:p>
            <a:pPr algn="l"/>
            <a:r>
              <a:rPr lang="en-US" sz="6600" b="1">
                <a:solidFill>
                  <a:srgbClr val="008000"/>
                </a:solidFill>
              </a:rPr>
              <a:t>E</a:t>
            </a:r>
          </a:p>
          <a:p>
            <a:pPr algn="l"/>
            <a:r>
              <a:rPr lang="en-US" sz="6600" b="1">
                <a:solidFill>
                  <a:srgbClr val="008000"/>
                </a:solidFill>
              </a:rPr>
              <a:t>D</a:t>
            </a:r>
          </a:p>
        </p:txBody>
      </p:sp>
      <p:sp>
        <p:nvSpPr>
          <p:cNvPr id="82952" name="Rectangle 8"/>
          <p:cNvSpPr>
            <a:spLocks noChangeArrowheads="1"/>
          </p:cNvSpPr>
          <p:nvPr/>
        </p:nvSpPr>
        <p:spPr bwMode="auto">
          <a:xfrm>
            <a:off x="3810000" y="5334000"/>
            <a:ext cx="4953000" cy="707886"/>
          </a:xfrm>
          <a:prstGeom prst="rect">
            <a:avLst/>
          </a:prstGeom>
          <a:solidFill>
            <a:srgbClr val="FF9933"/>
          </a:solidFill>
          <a:ln w="9525">
            <a:noFill/>
            <a:miter lim="800000"/>
            <a:headEnd/>
            <a:tailEnd/>
          </a:ln>
        </p:spPr>
        <p:txBody>
          <a:bodyPr>
            <a:prstTxWarp prst="textNoShape">
              <a:avLst/>
            </a:prstTxWarp>
            <a:spAutoFit/>
          </a:bodyPr>
          <a:lstStyle/>
          <a:p>
            <a:pPr algn="l"/>
            <a:r>
              <a:rPr lang="en-US" sz="2000" b="1" dirty="0" smtClean="0">
                <a:solidFill>
                  <a:schemeClr val="tx2"/>
                </a:solidFill>
              </a:rPr>
              <a:t>VENDORS NEED LAYER OF CONTROL</a:t>
            </a:r>
          </a:p>
          <a:p>
            <a:pPr algn="l"/>
            <a:r>
              <a:rPr lang="en-US" sz="2000" b="1" dirty="0" smtClean="0">
                <a:solidFill>
                  <a:schemeClr val="tx2"/>
                </a:solidFill>
              </a:rPr>
              <a:t>Copyright only protects authors/publishers</a:t>
            </a:r>
            <a:endParaRPr lang="en-US" sz="2000" b="1" i="1" dirty="0" smtClean="0">
              <a:solidFill>
                <a:schemeClr val="tx2"/>
              </a:solidFill>
            </a:endParaRPr>
          </a:p>
        </p:txBody>
      </p:sp>
      <p:pic>
        <p:nvPicPr>
          <p:cNvPr id="82953" name="Picture 9"/>
          <p:cNvPicPr>
            <a:picLocks noChangeAspect="1" noChangeArrowheads="1"/>
          </p:cNvPicPr>
          <p:nvPr/>
        </p:nvPicPr>
        <p:blipFill>
          <a:blip r:embed="rId6"/>
          <a:srcRect/>
          <a:stretch>
            <a:fillRect/>
          </a:stretch>
        </p:blipFill>
        <p:spPr bwMode="auto">
          <a:xfrm>
            <a:off x="3505200" y="1981200"/>
            <a:ext cx="5257800" cy="2776538"/>
          </a:xfrm>
          <a:prstGeom prst="rect">
            <a:avLst/>
          </a:prstGeom>
          <a:noFill/>
          <a:ln w="9525">
            <a:noFill/>
            <a:miter lim="800000"/>
            <a:headEnd/>
            <a:tailEnd/>
          </a:ln>
        </p:spPr>
      </p:pic>
      <p:sp>
        <p:nvSpPr>
          <p:cNvPr id="10" name="TextBox 9"/>
          <p:cNvSpPr txBox="1"/>
          <p:nvPr/>
        </p:nvSpPr>
        <p:spPr>
          <a:xfrm>
            <a:off x="6400800" y="3824905"/>
            <a:ext cx="1219200" cy="369332"/>
          </a:xfrm>
          <a:prstGeom prst="rect">
            <a:avLst/>
          </a:prstGeom>
          <a:solidFill>
            <a:schemeClr val="bg1"/>
          </a:solidFill>
        </p:spPr>
        <p:txBody>
          <a:bodyPr wrap="square" rtlCol="0">
            <a:spAutoFit/>
          </a:bodyPr>
          <a:lstStyle/>
          <a:p>
            <a:r>
              <a:rPr lang="en-US" dirty="0" smtClean="0"/>
              <a:t>VENDOR</a:t>
            </a:r>
            <a:endParaRPr lang="en-US" dirty="0"/>
          </a:p>
        </p:txBody>
      </p:sp>
      <p:sp>
        <p:nvSpPr>
          <p:cNvPr id="11" name="TextBox 10"/>
          <p:cNvSpPr txBox="1"/>
          <p:nvPr/>
        </p:nvSpPr>
        <p:spPr>
          <a:xfrm>
            <a:off x="4267200" y="3792639"/>
            <a:ext cx="1219200" cy="369332"/>
          </a:xfrm>
          <a:prstGeom prst="rect">
            <a:avLst/>
          </a:prstGeom>
          <a:solidFill>
            <a:schemeClr val="bg1"/>
          </a:solidFill>
        </p:spPr>
        <p:txBody>
          <a:bodyPr wrap="square" rtlCol="0">
            <a:spAutoFit/>
          </a:bodyPr>
          <a:lstStyle/>
          <a:p>
            <a:r>
              <a:rPr lang="en-US" dirty="0" smtClean="0"/>
              <a:t>LIBRARIAN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iterate type="wd">
                                    <p:tmPct val="10000"/>
                                  </p:iterate>
                                  <p:childTnLst>
                                    <p:set>
                                      <p:cBhvr>
                                        <p:cTn id="6" dur="1" fill="hold">
                                          <p:stCondLst>
                                            <p:cond delay="0"/>
                                          </p:stCondLst>
                                        </p:cTn>
                                        <p:tgtEl>
                                          <p:spTgt spid="82952"/>
                                        </p:tgtEl>
                                        <p:attrNameLst>
                                          <p:attrName>style.visibility</p:attrName>
                                        </p:attrNameLst>
                                      </p:cBhvr>
                                      <p:to>
                                        <p:strVal val="visible"/>
                                      </p:to>
                                    </p:set>
                                    <p:animEffect transition="in" filter="fade">
                                      <p:cBhvr>
                                        <p:cTn id="7" dur="3000"/>
                                        <p:tgtEl>
                                          <p:spTgt spid="82952"/>
                                        </p:tgtEl>
                                      </p:cBhvr>
                                    </p:animEffect>
                                    <p:anim calcmode="lin" valueType="num">
                                      <p:cBhvr>
                                        <p:cTn id="8" dur="3000" fill="hold"/>
                                        <p:tgtEl>
                                          <p:spTgt spid="82952"/>
                                        </p:tgtEl>
                                        <p:attrNameLst>
                                          <p:attrName>ppt_x</p:attrName>
                                        </p:attrNameLst>
                                      </p:cBhvr>
                                      <p:tavLst>
                                        <p:tav tm="0">
                                          <p:val>
                                            <p:strVal val="#ppt_x"/>
                                          </p:val>
                                        </p:tav>
                                        <p:tav tm="100000">
                                          <p:val>
                                            <p:strVal val="#ppt_x"/>
                                          </p:val>
                                        </p:tav>
                                      </p:tavLst>
                                    </p:anim>
                                    <p:anim calcmode="lin" valueType="num">
                                      <p:cBhvr>
                                        <p:cTn id="9" dur="2700" decel="100000" fill="hold"/>
                                        <p:tgtEl>
                                          <p:spTgt spid="8295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829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F7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License Trumps First Sale</a:t>
            </a:r>
            <a:br>
              <a:rPr lang="en-US" b="1" dirty="0" smtClean="0"/>
            </a:br>
            <a:r>
              <a:rPr lang="en-US" b="1" dirty="0" smtClean="0"/>
              <a:t>TERMS OF SERVICE</a:t>
            </a:r>
            <a:endParaRPr lang="en-US" b="1" dirty="0"/>
          </a:p>
        </p:txBody>
      </p:sp>
      <p:sp>
        <p:nvSpPr>
          <p:cNvPr id="3" name="Content Placeholder 2"/>
          <p:cNvSpPr>
            <a:spLocks noGrp="1"/>
          </p:cNvSpPr>
          <p:nvPr>
            <p:ph sz="half" idx="1"/>
          </p:nvPr>
        </p:nvSpPr>
        <p:spPr>
          <a:xfrm>
            <a:off x="266700" y="1600200"/>
            <a:ext cx="4038600" cy="4525963"/>
          </a:xfrm>
        </p:spPr>
        <p:txBody>
          <a:bodyPr>
            <a:noAutofit/>
          </a:bodyPr>
          <a:lstStyle/>
          <a:p>
            <a:pPr>
              <a:buNone/>
            </a:pPr>
            <a:r>
              <a:rPr lang="en-US" sz="2000" dirty="0" smtClean="0"/>
              <a:t>Recent federal appellate court case:</a:t>
            </a:r>
          </a:p>
          <a:p>
            <a:pPr>
              <a:buNone/>
            </a:pPr>
            <a:endParaRPr lang="en-US" sz="2000" dirty="0" smtClean="0"/>
          </a:p>
          <a:p>
            <a:pPr>
              <a:buNone/>
            </a:pPr>
            <a:r>
              <a:rPr lang="en-US" sz="2000" dirty="0" smtClean="0"/>
              <a:t>Man sold </a:t>
            </a:r>
            <a:r>
              <a:rPr lang="en-US" sz="2000" b="1" dirty="0" smtClean="0"/>
              <a:t> sealed </a:t>
            </a:r>
            <a:r>
              <a:rPr lang="en-US" sz="2000" dirty="0" smtClean="0"/>
              <a:t>software package from garage sale - on </a:t>
            </a:r>
            <a:r>
              <a:rPr lang="en-US" sz="2000" dirty="0" err="1" smtClean="0"/>
              <a:t>eBAY</a:t>
            </a:r>
            <a:endParaRPr lang="en-US" sz="2000" dirty="0" smtClean="0"/>
          </a:p>
          <a:p>
            <a:pPr>
              <a:buNone/>
            </a:pPr>
            <a:endParaRPr lang="en-US" sz="2000" dirty="0" smtClean="0"/>
          </a:p>
          <a:p>
            <a:pPr>
              <a:buNone/>
            </a:pPr>
            <a:r>
              <a:rPr lang="en-US" sz="2000" dirty="0" smtClean="0"/>
              <a:t>Court: He did not have legitimate title (ownership) to the software, no right of First Sale</a:t>
            </a:r>
          </a:p>
          <a:p>
            <a:pPr>
              <a:buNone/>
            </a:pPr>
            <a:endParaRPr lang="en-US" sz="1050" dirty="0" smtClean="0"/>
          </a:p>
          <a:p>
            <a:pPr>
              <a:buNone/>
            </a:pPr>
            <a:r>
              <a:rPr lang="en-US" sz="2400" b="1" dirty="0" smtClean="0"/>
              <a:t>LIBRARIES?  We don’t have title to our titles. Limited uses. </a:t>
            </a:r>
          </a:p>
          <a:p>
            <a:pPr>
              <a:buNone/>
            </a:pPr>
            <a:endParaRPr lang="en-US" sz="1100" dirty="0" smtClean="0"/>
          </a:p>
          <a:p>
            <a:pPr>
              <a:buNone/>
            </a:pPr>
            <a:endParaRPr lang="en-US" sz="2000" dirty="0" smtClean="0"/>
          </a:p>
        </p:txBody>
      </p:sp>
      <p:sp>
        <p:nvSpPr>
          <p:cNvPr id="5" name="TextBox 4"/>
          <p:cNvSpPr txBox="1"/>
          <p:nvPr/>
        </p:nvSpPr>
        <p:spPr>
          <a:xfrm>
            <a:off x="3564468" y="6383867"/>
            <a:ext cx="5223932" cy="276999"/>
          </a:xfrm>
          <a:prstGeom prst="rect">
            <a:avLst/>
          </a:prstGeom>
          <a:noFill/>
        </p:spPr>
        <p:txBody>
          <a:bodyPr wrap="square" rtlCol="0">
            <a:spAutoFit/>
          </a:bodyPr>
          <a:lstStyle/>
          <a:p>
            <a:r>
              <a:rPr lang="en-US" sz="1200" i="1" dirty="0" err="1" smtClean="0"/>
              <a:t>Vernor</a:t>
            </a:r>
            <a:r>
              <a:rPr lang="en-US" sz="1200" i="1" dirty="0" smtClean="0"/>
              <a:t> </a:t>
            </a:r>
            <a:r>
              <a:rPr lang="en-US" sz="1200" i="1" dirty="0" err="1" smtClean="0"/>
              <a:t>v</a:t>
            </a:r>
            <a:r>
              <a:rPr lang="en-US" sz="1200" i="1" dirty="0" smtClean="0"/>
              <a:t>. Autodesk, </a:t>
            </a:r>
            <a:r>
              <a:rPr lang="en-US" sz="1200" dirty="0" smtClean="0"/>
              <a:t>2010 U.S. App. LEXIS 18957 (9th Cir. Wash. Sept. 10, 2010) </a:t>
            </a:r>
            <a:endParaRPr lang="en-US" sz="1200" i="1" dirty="0"/>
          </a:p>
        </p:txBody>
      </p:sp>
      <p:pic>
        <p:nvPicPr>
          <p:cNvPr id="6" name="Picture 5"/>
          <p:cNvPicPr>
            <a:picLocks noChangeAspect="1"/>
          </p:cNvPicPr>
          <p:nvPr/>
        </p:nvPicPr>
        <p:blipFill>
          <a:blip r:embed="rId3"/>
          <a:stretch>
            <a:fillRect/>
          </a:stretch>
        </p:blipFill>
        <p:spPr>
          <a:xfrm>
            <a:off x="4140201" y="1828800"/>
            <a:ext cx="5003800" cy="38227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Licenses</a:t>
            </a:r>
            <a:endParaRPr lang="en-US" dirty="0"/>
          </a:p>
        </p:txBody>
      </p:sp>
      <p:sp>
        <p:nvSpPr>
          <p:cNvPr id="3" name="Content Placeholder 2"/>
          <p:cNvSpPr>
            <a:spLocks noGrp="1"/>
          </p:cNvSpPr>
          <p:nvPr>
            <p:ph sz="half" idx="1"/>
          </p:nvPr>
        </p:nvSpPr>
        <p:spPr>
          <a:xfrm>
            <a:off x="457200" y="1600200"/>
            <a:ext cx="6591300" cy="4525963"/>
          </a:xfrm>
        </p:spPr>
        <p:txBody>
          <a:bodyPr>
            <a:normAutofit/>
          </a:bodyPr>
          <a:lstStyle/>
          <a:p>
            <a:pPr>
              <a:buNone/>
            </a:pPr>
            <a:r>
              <a:rPr lang="en-US" dirty="0" smtClean="0"/>
              <a:t>We just buy it once and put it on 6 kindles!</a:t>
            </a:r>
          </a:p>
          <a:p>
            <a:pPr>
              <a:buNone/>
            </a:pPr>
            <a:r>
              <a:rPr lang="en-US" dirty="0" smtClean="0"/>
              <a:t>We buy ebooks to keep forever</a:t>
            </a:r>
          </a:p>
          <a:p>
            <a:pPr>
              <a:buNone/>
            </a:pPr>
            <a:r>
              <a:rPr lang="en-US" dirty="0" smtClean="0"/>
              <a:t>We license ebooks on an annual basis</a:t>
            </a:r>
          </a:p>
          <a:p>
            <a:pPr>
              <a:buNone/>
            </a:pPr>
            <a:r>
              <a:rPr lang="en-US" dirty="0" smtClean="0"/>
              <a:t>We license books for one user at a time</a:t>
            </a:r>
          </a:p>
          <a:p>
            <a:pPr>
              <a:buNone/>
            </a:pPr>
            <a:r>
              <a:rPr lang="en-US" dirty="0" smtClean="0"/>
              <a:t>We license simultaneous uses</a:t>
            </a:r>
          </a:p>
          <a:p>
            <a:pPr>
              <a:buNone/>
            </a:pPr>
            <a:endParaRPr lang="en-US" dirty="0" smtClean="0"/>
          </a:p>
        </p:txBody>
      </p:sp>
      <p:sp>
        <p:nvSpPr>
          <p:cNvPr id="5" name="TextBox 4"/>
          <p:cNvSpPr txBox="1"/>
          <p:nvPr/>
        </p:nvSpPr>
        <p:spPr>
          <a:xfrm>
            <a:off x="3898900" y="5486400"/>
            <a:ext cx="3149600" cy="369332"/>
          </a:xfrm>
          <a:prstGeom prst="rect">
            <a:avLst/>
          </a:prstGeom>
          <a:solidFill>
            <a:srgbClr val="FFFF00"/>
          </a:solidFill>
        </p:spPr>
        <p:txBody>
          <a:bodyPr wrap="square" rtlCol="0">
            <a:spAutoFit/>
          </a:bodyPr>
          <a:lstStyle/>
          <a:p>
            <a:r>
              <a:rPr lang="en-US" dirty="0" smtClean="0"/>
              <a:t>it depends on the license terms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2660" y="6375400"/>
            <a:ext cx="8705065" cy="369332"/>
          </a:xfrm>
          <a:prstGeom prst="rect">
            <a:avLst/>
          </a:prstGeom>
          <a:noFill/>
        </p:spPr>
        <p:txBody>
          <a:bodyPr wrap="none" rtlCol="0">
            <a:spAutoFit/>
          </a:bodyPr>
          <a:lstStyle/>
          <a:p>
            <a:r>
              <a:rPr lang="en-US" dirty="0" err="1" smtClean="0"/>
              <a:t>msl.state.mt.us/For_Librarians/For_All_Librarians/Downloadable_E-Content/default.asp</a:t>
            </a:r>
            <a:endParaRPr lang="en-US" dirty="0"/>
          </a:p>
        </p:txBody>
      </p:sp>
      <p:pic>
        <p:nvPicPr>
          <p:cNvPr id="4" name="Picture 3"/>
          <p:cNvPicPr>
            <a:picLocks noChangeAspect="1"/>
          </p:cNvPicPr>
          <p:nvPr/>
        </p:nvPicPr>
        <p:blipFill>
          <a:blip r:embed="rId3"/>
          <a:stretch>
            <a:fillRect/>
          </a:stretch>
        </p:blipFill>
        <p:spPr>
          <a:xfrm>
            <a:off x="232660" y="140280"/>
            <a:ext cx="8515350" cy="66044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Can We Loan Out Ebook READERS?</a:t>
            </a:r>
            <a:endParaRPr lang="en-US" dirty="0"/>
          </a:p>
        </p:txBody>
      </p:sp>
      <p:sp>
        <p:nvSpPr>
          <p:cNvPr id="6" name="Content Placeholder 5"/>
          <p:cNvSpPr>
            <a:spLocks noGrp="1"/>
          </p:cNvSpPr>
          <p:nvPr>
            <p:ph idx="1"/>
          </p:nvPr>
        </p:nvSpPr>
        <p:spPr>
          <a:xfrm>
            <a:off x="0" y="1600200"/>
            <a:ext cx="4617726" cy="4525963"/>
          </a:xfrm>
        </p:spPr>
        <p:txBody>
          <a:bodyPr>
            <a:normAutofit lnSpcReduction="10000"/>
          </a:bodyPr>
          <a:lstStyle/>
          <a:p>
            <a:pPr>
              <a:buNone/>
            </a:pPr>
            <a:r>
              <a:rPr lang="en-US" dirty="0" smtClean="0"/>
              <a:t>Kindle and Kobo: Not clear</a:t>
            </a:r>
          </a:p>
          <a:p>
            <a:pPr>
              <a:buNone/>
            </a:pPr>
            <a:r>
              <a:rPr lang="en-US" sz="2800" dirty="0" smtClean="0"/>
              <a:t>Deciding factor:</a:t>
            </a:r>
          </a:p>
          <a:p>
            <a:pPr>
              <a:buNone/>
            </a:pPr>
            <a:r>
              <a:rPr lang="en-US" sz="2800" dirty="0" smtClean="0"/>
              <a:t>     risk tolerance</a:t>
            </a:r>
          </a:p>
          <a:p>
            <a:pPr>
              <a:buNone/>
            </a:pPr>
            <a:r>
              <a:rPr lang="en-US" sz="2800" dirty="0" smtClean="0"/>
              <a:t>Libraries doing it</a:t>
            </a:r>
          </a:p>
          <a:p>
            <a:pPr>
              <a:buNone/>
            </a:pPr>
            <a:r>
              <a:rPr lang="en-US" sz="2800" dirty="0" smtClean="0"/>
              <a:t>…</a:t>
            </a:r>
            <a:r>
              <a:rPr lang="en-US" sz="2800" b="1" dirty="0" smtClean="0"/>
              <a:t>  you  may  not  sell,  rent,  lease,   distribute,  or  otherwise  assign  any  rights  to  the  Digital  Content  to  any  third  party…</a:t>
            </a:r>
            <a:endParaRPr lang="en-US" sz="2800" dirty="0" smtClean="0"/>
          </a:p>
        </p:txBody>
      </p:sp>
      <p:pic>
        <p:nvPicPr>
          <p:cNvPr id="8" name="Picture 7"/>
          <p:cNvPicPr>
            <a:picLocks noChangeAspect="1"/>
          </p:cNvPicPr>
          <p:nvPr/>
        </p:nvPicPr>
        <p:blipFill>
          <a:blip r:embed="rId3"/>
          <a:stretch>
            <a:fillRect/>
          </a:stretch>
        </p:blipFill>
        <p:spPr>
          <a:xfrm>
            <a:off x="4497009" y="2634723"/>
            <a:ext cx="4555727" cy="3491440"/>
          </a:xfrm>
          <a:prstGeom prst="rect">
            <a:avLst/>
          </a:prstGeom>
        </p:spPr>
      </p:pic>
      <p:sp>
        <p:nvSpPr>
          <p:cNvPr id="12" name="TextBox 11"/>
          <p:cNvSpPr txBox="1"/>
          <p:nvPr/>
        </p:nvSpPr>
        <p:spPr>
          <a:xfrm>
            <a:off x="5074926" y="1417638"/>
            <a:ext cx="3611874" cy="646331"/>
          </a:xfrm>
          <a:prstGeom prst="rect">
            <a:avLst/>
          </a:prstGeom>
          <a:noFill/>
        </p:spPr>
        <p:txBody>
          <a:bodyPr wrap="none" rtlCol="0">
            <a:spAutoFit/>
          </a:bodyPr>
          <a:lstStyle/>
          <a:p>
            <a:r>
              <a:rPr lang="en-US" b="1" dirty="0" smtClean="0"/>
              <a:t>SONY IS CLEAR: </a:t>
            </a:r>
          </a:p>
          <a:p>
            <a:r>
              <a:rPr lang="en-US" b="1" dirty="0" smtClean="0"/>
              <a:t>ADVERTISES LIBRARY PARTICIPANTS</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1371600"/>
          </a:xfrm>
          <a:prstGeom prst="rect">
            <a:avLst/>
          </a:prstGeom>
          <a:solidFill>
            <a:srgbClr val="FF9933"/>
          </a:solidFill>
          <a:ln w="9525">
            <a:noFill/>
            <a:miter lim="800000"/>
            <a:headEnd/>
            <a:tailEnd/>
          </a:ln>
        </p:spPr>
        <p:txBody>
          <a:bodyPr anchor="ctr">
            <a:prstTxWarp prst="textNoShape">
              <a:avLst/>
            </a:prstTxWarp>
          </a:bodyPr>
          <a:lstStyle/>
          <a:p>
            <a:pPr algn="ctr"/>
            <a:r>
              <a:rPr lang="en-US" sz="4400" b="1" dirty="0">
                <a:solidFill>
                  <a:schemeClr val="tx2"/>
                </a:solidFill>
              </a:rPr>
              <a:t>Fourth Layer: </a:t>
            </a:r>
            <a:r>
              <a:rPr lang="en-US" sz="4400" b="1" dirty="0" smtClean="0">
                <a:solidFill>
                  <a:schemeClr val="tx2"/>
                </a:solidFill>
              </a:rPr>
              <a:t>Encryption, Passwords…</a:t>
            </a:r>
            <a:endParaRPr lang="en-US" sz="4400" b="1" dirty="0">
              <a:solidFill>
                <a:schemeClr val="tx2"/>
              </a:solidFill>
            </a:endParaRPr>
          </a:p>
        </p:txBody>
      </p:sp>
      <p:sp>
        <p:nvSpPr>
          <p:cNvPr id="87043" name="Rectangle 3"/>
          <p:cNvSpPr>
            <a:spLocks noChangeArrowheads="1"/>
          </p:cNvSpPr>
          <p:nvPr/>
        </p:nvSpPr>
        <p:spPr bwMode="auto">
          <a:xfrm>
            <a:off x="381000" y="1295400"/>
            <a:ext cx="1084263" cy="5551488"/>
          </a:xfrm>
          <a:prstGeom prst="rect">
            <a:avLst/>
          </a:prstGeom>
          <a:noFill/>
          <a:ln w="9525">
            <a:noFill/>
            <a:miter lim="800000"/>
            <a:headEnd/>
            <a:tailEnd/>
          </a:ln>
        </p:spPr>
        <p:txBody>
          <a:bodyPr wrap="none">
            <a:prstTxWarp prst="textNoShape">
              <a:avLst/>
            </a:prstTxWarp>
            <a:spAutoFit/>
          </a:bodyPr>
          <a:lstStyle/>
          <a:p>
            <a:pPr algn="l"/>
            <a:r>
              <a:rPr lang="en-US" sz="6600" b="1">
                <a:solidFill>
                  <a:srgbClr val="008000"/>
                </a:solidFill>
              </a:rPr>
              <a:t>P </a:t>
            </a:r>
          </a:p>
          <a:p>
            <a:pPr algn="l"/>
            <a:r>
              <a:rPr lang="en-US" sz="6600" b="1">
                <a:solidFill>
                  <a:srgbClr val="008000"/>
                </a:solidFill>
              </a:rPr>
              <a:t>C </a:t>
            </a:r>
          </a:p>
          <a:p>
            <a:pPr algn="l"/>
            <a:r>
              <a:rPr lang="en-US" sz="6600" b="1">
                <a:solidFill>
                  <a:srgbClr val="008000"/>
                </a:solidFill>
              </a:rPr>
              <a:t>L </a:t>
            </a:r>
          </a:p>
          <a:p>
            <a:pPr algn="l"/>
            <a:endParaRPr lang="en-US" sz="6600" b="1">
              <a:solidFill>
                <a:srgbClr val="008000"/>
              </a:solidFill>
            </a:endParaRPr>
          </a:p>
          <a:p>
            <a:pPr algn="l"/>
            <a:endParaRPr lang="en-US" b="1">
              <a:solidFill>
                <a:srgbClr val="008000"/>
              </a:solidFill>
            </a:endParaRPr>
          </a:p>
          <a:p>
            <a:pPr algn="l"/>
            <a:r>
              <a:rPr lang="en-US" sz="6600" b="1">
                <a:solidFill>
                  <a:srgbClr val="008000"/>
                </a:solidFill>
              </a:rPr>
              <a:t>D</a:t>
            </a:r>
          </a:p>
        </p:txBody>
      </p:sp>
      <p:sp>
        <p:nvSpPr>
          <p:cNvPr id="87044" name="Text Box 4"/>
          <p:cNvSpPr txBox="1">
            <a:spLocks noChangeArrowheads="1"/>
          </p:cNvSpPr>
          <p:nvPr/>
        </p:nvSpPr>
        <p:spPr bwMode="auto">
          <a:xfrm>
            <a:off x="8518525" y="4984750"/>
            <a:ext cx="184150" cy="641350"/>
          </a:xfrm>
          <a:prstGeom prst="rect">
            <a:avLst/>
          </a:prstGeom>
          <a:noFill/>
          <a:ln w="9525">
            <a:noFill/>
            <a:miter lim="800000"/>
            <a:headEnd/>
            <a:tailEnd/>
          </a:ln>
        </p:spPr>
        <p:txBody>
          <a:bodyPr wrap="none">
            <a:prstTxWarp prst="textNoShape">
              <a:avLst/>
            </a:prstTxWarp>
            <a:spAutoFit/>
          </a:bodyPr>
          <a:lstStyle/>
          <a:p>
            <a:endParaRPr lang="en-US" sz="3600" b="1">
              <a:solidFill>
                <a:schemeClr val="tx2"/>
              </a:solidFill>
            </a:endParaRPr>
          </a:p>
        </p:txBody>
      </p:sp>
      <p:pic>
        <p:nvPicPr>
          <p:cNvPr id="87045" name="Picture 5"/>
          <p:cNvPicPr>
            <a:picLocks noChangeAspect="1" noChangeArrowheads="1"/>
          </p:cNvPicPr>
          <p:nvPr/>
        </p:nvPicPr>
        <p:blipFill>
          <a:blip r:embed="rId3"/>
          <a:srcRect/>
          <a:stretch>
            <a:fillRect/>
          </a:stretch>
        </p:blipFill>
        <p:spPr bwMode="auto">
          <a:xfrm>
            <a:off x="3619500" y="1752600"/>
            <a:ext cx="5027613" cy="5105400"/>
          </a:xfrm>
          <a:prstGeom prst="rect">
            <a:avLst/>
          </a:prstGeom>
          <a:noFill/>
          <a:ln w="9525">
            <a:noFill/>
            <a:miter lim="800000"/>
            <a:headEnd/>
            <a:tailEnd/>
          </a:ln>
        </p:spPr>
      </p:pic>
      <p:pic>
        <p:nvPicPr>
          <p:cNvPr id="87046" name="Picture 6"/>
          <p:cNvPicPr>
            <a:picLocks noChangeAspect="1" noChangeArrowheads="1"/>
          </p:cNvPicPr>
          <p:nvPr/>
        </p:nvPicPr>
        <p:blipFill>
          <a:blip r:embed="rId4"/>
          <a:srcRect/>
          <a:stretch>
            <a:fillRect/>
          </a:stretch>
        </p:blipFill>
        <p:spPr bwMode="auto">
          <a:xfrm>
            <a:off x="4038600" y="2476500"/>
            <a:ext cx="4648200" cy="2614613"/>
          </a:xfrm>
          <a:prstGeom prst="rect">
            <a:avLst/>
          </a:prstGeom>
          <a:noFill/>
          <a:ln w="9525">
            <a:noFill/>
            <a:miter lim="800000"/>
            <a:headEnd/>
            <a:tailEnd/>
          </a:ln>
        </p:spPr>
      </p:pic>
      <p:pic>
        <p:nvPicPr>
          <p:cNvPr id="87047" name="Picture 7"/>
          <p:cNvPicPr>
            <a:picLocks noChangeAspect="1" noChangeArrowheads="1"/>
          </p:cNvPicPr>
          <p:nvPr/>
        </p:nvPicPr>
        <p:blipFill>
          <a:blip r:embed="rId5"/>
          <a:srcRect/>
          <a:stretch>
            <a:fillRect/>
          </a:stretch>
        </p:blipFill>
        <p:spPr bwMode="auto">
          <a:xfrm>
            <a:off x="5500688" y="2613025"/>
            <a:ext cx="2413000" cy="2325688"/>
          </a:xfrm>
          <a:prstGeom prst="rect">
            <a:avLst/>
          </a:prstGeom>
          <a:noFill/>
          <a:ln w="9525">
            <a:noFill/>
            <a:miter lim="800000"/>
            <a:headEnd/>
            <a:tailEnd/>
          </a:ln>
        </p:spPr>
      </p:pic>
      <p:sp>
        <p:nvSpPr>
          <p:cNvPr id="87048" name="Text Box 8"/>
          <p:cNvSpPr txBox="1">
            <a:spLocks noChangeArrowheads="1"/>
          </p:cNvSpPr>
          <p:nvPr/>
        </p:nvSpPr>
        <p:spPr bwMode="auto">
          <a:xfrm>
            <a:off x="274638" y="4492625"/>
            <a:ext cx="3954462" cy="1433513"/>
          </a:xfrm>
          <a:prstGeom prst="rect">
            <a:avLst/>
          </a:prstGeom>
          <a:solidFill>
            <a:schemeClr val="bg1">
              <a:alpha val="39999"/>
            </a:schemeClr>
          </a:solidFill>
          <a:ln w="9525">
            <a:noFill/>
            <a:miter lim="800000"/>
            <a:headEnd/>
            <a:tailEnd/>
          </a:ln>
        </p:spPr>
        <p:txBody>
          <a:bodyPr>
            <a:prstTxWarp prst="textNoShape">
              <a:avLst/>
            </a:prstTxWarp>
            <a:spAutoFit/>
          </a:bodyPr>
          <a:lstStyle/>
          <a:p>
            <a:pPr algn="l"/>
            <a:r>
              <a:rPr lang="en-US" sz="8800" b="1">
                <a:solidFill>
                  <a:srgbClr val="66FF33"/>
                </a:solidFill>
              </a:rPr>
              <a:t>E</a:t>
            </a:r>
            <a:r>
              <a:rPr lang="en-US" sz="4400" b="1">
                <a:solidFill>
                  <a:srgbClr val="008000"/>
                </a:solidFill>
              </a:rPr>
              <a:t>ncryption</a:t>
            </a:r>
            <a:endParaRPr lang="en-US" sz="2400" b="1">
              <a:solidFill>
                <a:srgbClr val="008000"/>
              </a:solidFill>
            </a:endParaRPr>
          </a:p>
        </p:txBody>
      </p:sp>
      <p:sp>
        <p:nvSpPr>
          <p:cNvPr id="87049" name="Text Box 9"/>
          <p:cNvSpPr txBox="1">
            <a:spLocks noChangeArrowheads="1"/>
          </p:cNvSpPr>
          <p:nvPr/>
        </p:nvSpPr>
        <p:spPr bwMode="auto">
          <a:xfrm>
            <a:off x="3127829" y="5091113"/>
            <a:ext cx="5804218" cy="1261884"/>
          </a:xfrm>
          <a:prstGeom prst="rect">
            <a:avLst/>
          </a:prstGeom>
          <a:solidFill>
            <a:schemeClr val="bg1"/>
          </a:solidFill>
          <a:ln w="9525">
            <a:noFill/>
            <a:miter lim="800000"/>
            <a:headEnd/>
            <a:tailEnd/>
          </a:ln>
        </p:spPr>
        <p:txBody>
          <a:bodyPr wrap="none">
            <a:prstTxWarp prst="textNoShape">
              <a:avLst/>
            </a:prstTxWarp>
            <a:spAutoFit/>
          </a:bodyPr>
          <a:lstStyle/>
          <a:p>
            <a:pPr algn="l"/>
            <a:r>
              <a:rPr lang="en-US" sz="3600" b="1" dirty="0" smtClean="0">
                <a:solidFill>
                  <a:srgbClr val="008000"/>
                </a:solidFill>
                <a:latin typeface="Tahoma" charset="0"/>
              </a:rPr>
              <a:t>and Digital Rights Mgmt </a:t>
            </a:r>
          </a:p>
          <a:p>
            <a:pPr algn="l"/>
            <a:r>
              <a:rPr lang="en-US" sz="3600" b="1" dirty="0" smtClean="0">
                <a:solidFill>
                  <a:srgbClr val="008000"/>
                </a:solidFill>
                <a:latin typeface="Tahoma" charset="0"/>
              </a:rPr>
              <a:t>                  </a:t>
            </a:r>
            <a:r>
              <a:rPr lang="en-US" sz="4000" b="1" dirty="0" smtClean="0">
                <a:solidFill>
                  <a:srgbClr val="008000"/>
                </a:solidFill>
                <a:latin typeface="Tahoma" charset="0"/>
              </a:rPr>
              <a:t>(DRM)</a:t>
            </a:r>
            <a:endParaRPr lang="en-US" sz="2400" dirty="0">
              <a:latin typeface="Tahoma"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alphaModFix amt="29000"/>
          </a:blip>
          <a:srcRect/>
          <a:stretch>
            <a:fillRect/>
          </a:stretch>
        </p:blipFill>
        <p:spPr bwMode="auto">
          <a:xfrm>
            <a:off x="-194352" y="0"/>
            <a:ext cx="9575800" cy="7111709"/>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lstStyle/>
          <a:p>
            <a:r>
              <a:rPr lang="en-US" b="1" dirty="0" smtClean="0"/>
              <a:t>What is DRM?</a:t>
            </a:r>
            <a:endParaRPr lang="en-US" b="1" dirty="0"/>
          </a:p>
        </p:txBody>
      </p:sp>
      <p:sp>
        <p:nvSpPr>
          <p:cNvPr id="4" name="Content Placeholder 3"/>
          <p:cNvSpPr>
            <a:spLocks noGrp="1"/>
          </p:cNvSpPr>
          <p:nvPr>
            <p:ph idx="1"/>
          </p:nvPr>
        </p:nvSpPr>
        <p:spPr>
          <a:xfrm>
            <a:off x="1739900" y="1417638"/>
            <a:ext cx="8229600" cy="4525963"/>
          </a:xfrm>
        </p:spPr>
        <p:txBody>
          <a:bodyPr>
            <a:normAutofit fontScale="77500" lnSpcReduction="20000"/>
          </a:bodyPr>
          <a:lstStyle/>
          <a:p>
            <a:pPr>
              <a:buNone/>
            </a:pPr>
            <a:r>
              <a:rPr lang="en-US" dirty="0" smtClean="0"/>
              <a:t>Digital Rights Management</a:t>
            </a:r>
          </a:p>
          <a:p>
            <a:pPr>
              <a:buNone/>
            </a:pPr>
            <a:endParaRPr lang="en-US" dirty="0" smtClean="0"/>
          </a:p>
          <a:p>
            <a:pPr>
              <a:buNone/>
            </a:pPr>
            <a:r>
              <a:rPr lang="en-US" dirty="0" smtClean="0"/>
              <a:t>Digital padlock used to control</a:t>
            </a:r>
          </a:p>
          <a:p>
            <a:pPr>
              <a:buNone/>
            </a:pPr>
            <a:r>
              <a:rPr lang="en-US" dirty="0" smtClean="0"/>
              <a:t>   viewing, copying, printing</a:t>
            </a:r>
          </a:p>
          <a:p>
            <a:pPr>
              <a:buNone/>
            </a:pPr>
            <a:endParaRPr lang="en-US" sz="4000" b="1" dirty="0" smtClean="0"/>
          </a:p>
          <a:p>
            <a:pPr>
              <a:buNone/>
            </a:pPr>
            <a:r>
              <a:rPr lang="en-US" sz="4000" b="1" dirty="0" smtClean="0"/>
              <a:t>SELF HELP – PROTECTS CONTENT</a:t>
            </a:r>
          </a:p>
          <a:p>
            <a:pPr>
              <a:buNone/>
            </a:pPr>
            <a:r>
              <a:rPr lang="en-US" sz="4000" b="1" dirty="0" smtClean="0"/>
              <a:t>Not the same as Copyright</a:t>
            </a:r>
          </a:p>
          <a:p>
            <a:pPr>
              <a:buNone/>
            </a:pPr>
            <a:endParaRPr lang="en-US" sz="4000" b="1" i="1" dirty="0" smtClean="0"/>
          </a:p>
          <a:p>
            <a:pPr>
              <a:buNone/>
            </a:pPr>
            <a:endParaRPr lang="en-US" sz="4000" b="1" i="1" dirty="0" smtClean="0"/>
          </a:p>
          <a:p>
            <a:pPr>
              <a:buNone/>
            </a:pPr>
            <a:r>
              <a:rPr lang="en-US" sz="4000" b="1" i="1" dirty="0" smtClean="0"/>
              <a:t> … a layering of content controls</a:t>
            </a:r>
          </a:p>
        </p:txBody>
      </p:sp>
      <p:sp>
        <p:nvSpPr>
          <p:cNvPr id="8" name="Rectangle 7"/>
          <p:cNvSpPr/>
          <p:nvPr/>
        </p:nvSpPr>
        <p:spPr>
          <a:xfrm>
            <a:off x="5715000" y="6488668"/>
            <a:ext cx="2650448" cy="369332"/>
          </a:xfrm>
          <a:prstGeom prst="rect">
            <a:avLst/>
          </a:prstGeom>
        </p:spPr>
        <p:txBody>
          <a:bodyPr wrap="none">
            <a:spAutoFit/>
          </a:bodyPr>
          <a:lstStyle/>
          <a:p>
            <a:r>
              <a:rPr lang="en-US" b="1" dirty="0" smtClean="0"/>
              <a:t>File types are a tiny battle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269396"/>
            <a:ext cx="9129183" cy="5424033"/>
          </a:xfrm>
          <a:prstGeom prst="rect">
            <a:avLst/>
          </a:prstGeom>
        </p:spPr>
      </p:pic>
      <p:sp>
        <p:nvSpPr>
          <p:cNvPr id="2" name="Title 1"/>
          <p:cNvSpPr>
            <a:spLocks noGrp="1"/>
          </p:cNvSpPr>
          <p:nvPr>
            <p:ph type="title"/>
          </p:nvPr>
        </p:nvSpPr>
        <p:spPr/>
        <p:txBody>
          <a:bodyPr/>
          <a:lstStyle/>
          <a:p>
            <a:r>
              <a:rPr lang="en-US" b="1" dirty="0" smtClean="0"/>
              <a:t>Why so many flavors of DRM?</a:t>
            </a:r>
            <a:endParaRPr lang="en-US" b="1" dirty="0"/>
          </a:p>
        </p:txBody>
      </p:sp>
      <p:graphicFrame>
        <p:nvGraphicFramePr>
          <p:cNvPr id="7" name="Content Placeholder 6"/>
          <p:cNvGraphicFramePr>
            <a:graphicFrameLocks noGrp="1"/>
          </p:cNvGraphicFramePr>
          <p:nvPr>
            <p:ph sz="half" idx="1"/>
          </p:nvPr>
        </p:nvGraphicFramePr>
        <p:xfrm>
          <a:off x="609600" y="3863976"/>
          <a:ext cx="2997200" cy="3106369"/>
        </p:xfrm>
        <a:graphic>
          <a:graphicData uri="http://schemas.openxmlformats.org/drawingml/2006/table">
            <a:tbl>
              <a:tblPr firstRow="1" bandRow="1">
                <a:tableStyleId>{5C22544A-7EE6-4342-B048-85BDC9FD1C3A}</a:tableStyleId>
              </a:tblPr>
              <a:tblGrid>
                <a:gridCol w="2997200"/>
              </a:tblGrid>
              <a:tr h="1441818">
                <a:tc>
                  <a:txBody>
                    <a:bodyPr/>
                    <a:lstStyle/>
                    <a:p>
                      <a:r>
                        <a:rPr lang="en-US" dirty="0" smtClean="0"/>
                        <a:t>Keep customers from shopping</a:t>
                      </a:r>
                      <a:r>
                        <a:rPr lang="en-US" baseline="0" dirty="0" smtClean="0"/>
                        <a:t> elsewhere</a:t>
                      </a:r>
                    </a:p>
                    <a:p>
                      <a:endParaRPr lang="en-US" baseline="0" dirty="0" smtClean="0"/>
                    </a:p>
                    <a:p>
                      <a:r>
                        <a:rPr lang="en-US" baseline="0" dirty="0" smtClean="0"/>
                        <a:t>Not a library model</a:t>
                      </a:r>
                    </a:p>
                    <a:p>
                      <a:endParaRPr lang="en-US" baseline="0" dirty="0" smtClean="0"/>
                    </a:p>
                    <a:p>
                      <a:r>
                        <a:rPr lang="en-US" baseline="0" dirty="0" smtClean="0"/>
                        <a:t>Winner? May be cloud-based </a:t>
                      </a:r>
                    </a:p>
                    <a:p>
                      <a:r>
                        <a:rPr lang="en-US" baseline="0" dirty="0" smtClean="0"/>
                        <a:t>Work on any device</a:t>
                      </a:r>
                    </a:p>
                    <a:p>
                      <a:endParaRPr lang="en-US" dirty="0"/>
                    </a:p>
                  </a:txBody>
                  <a:tcPr/>
                </a:tc>
              </a:tr>
              <a:tr h="820369">
                <a:tc>
                  <a:txBody>
                    <a:bodyPr/>
                    <a:lstStyle/>
                    <a:p>
                      <a:endParaRPr lang="en-US" dirty="0"/>
                    </a:p>
                  </a:txBody>
                  <a:tcPr/>
                </a:tc>
              </a:tr>
            </a:tbl>
          </a:graphicData>
        </a:graphic>
      </p:graphicFrame>
      <p:sp>
        <p:nvSpPr>
          <p:cNvPr id="4" name="Content Placeholder 3"/>
          <p:cNvSpPr>
            <a:spLocks noGrp="1"/>
          </p:cNvSpPr>
          <p:nvPr>
            <p:ph sz="half" idx="2"/>
          </p:nvPr>
        </p:nvSpPr>
        <p:spPr/>
        <p:txBody>
          <a:bodyPr>
            <a:normAutofit/>
          </a:bodyPr>
          <a:lstStyle/>
          <a:p>
            <a:pPr>
              <a:buNone/>
            </a:pPr>
            <a:endParaRPr lang="en-US" dirty="0"/>
          </a:p>
        </p:txBody>
      </p:sp>
      <p:pic>
        <p:nvPicPr>
          <p:cNvPr id="6" name="Picture 5"/>
          <p:cNvPicPr>
            <a:picLocks noChangeAspect="1"/>
          </p:cNvPicPr>
          <p:nvPr/>
        </p:nvPicPr>
        <p:blipFill>
          <a:blip r:embed="rId4"/>
          <a:stretch>
            <a:fillRect/>
          </a:stretch>
        </p:blipFill>
        <p:spPr>
          <a:xfrm>
            <a:off x="457200" y="1617133"/>
            <a:ext cx="2156883" cy="172550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DRM Removal – Is it Legal?</a:t>
            </a:r>
            <a:endParaRPr lang="en-US" b="1" dirty="0"/>
          </a:p>
        </p:txBody>
      </p:sp>
      <p:sp>
        <p:nvSpPr>
          <p:cNvPr id="3" name="Content Placeholder 2"/>
          <p:cNvSpPr>
            <a:spLocks noGrp="1"/>
          </p:cNvSpPr>
          <p:nvPr>
            <p:ph idx="1"/>
          </p:nvPr>
        </p:nvSpPr>
        <p:spPr/>
        <p:txBody>
          <a:bodyPr/>
          <a:lstStyle/>
          <a:p>
            <a:r>
              <a:rPr lang="en-US" dirty="0" err="1" smtClean="0"/>
              <a:t>ITIItwoudIIItI</a:t>
            </a:r>
            <a:endParaRPr lang="en-US" dirty="0"/>
          </a:p>
        </p:txBody>
      </p:sp>
      <p:pic>
        <p:nvPicPr>
          <p:cNvPr id="5" name="Picture 4"/>
          <p:cNvPicPr>
            <a:picLocks noChangeAspect="1"/>
          </p:cNvPicPr>
          <p:nvPr/>
        </p:nvPicPr>
        <p:blipFill>
          <a:blip r:embed="rId2"/>
          <a:stretch>
            <a:fillRect/>
          </a:stretch>
        </p:blipFill>
        <p:spPr>
          <a:xfrm>
            <a:off x="0" y="1600200"/>
            <a:ext cx="9144000" cy="2743200"/>
          </a:xfrm>
          <a:prstGeom prst="rect">
            <a:avLst/>
          </a:prstGeom>
        </p:spPr>
      </p:pic>
      <p:sp>
        <p:nvSpPr>
          <p:cNvPr id="6" name="TextBox 5"/>
          <p:cNvSpPr txBox="1"/>
          <p:nvPr/>
        </p:nvSpPr>
        <p:spPr>
          <a:xfrm>
            <a:off x="698500" y="5791200"/>
            <a:ext cx="5321300" cy="369332"/>
          </a:xfrm>
          <a:prstGeom prst="rect">
            <a:avLst/>
          </a:prstGeom>
          <a:noFill/>
        </p:spPr>
        <p:txBody>
          <a:bodyPr wrap="square" rtlCol="0">
            <a:spAutoFit/>
          </a:bodyPr>
          <a:lstStyle/>
          <a:p>
            <a:r>
              <a:rPr lang="en-US" dirty="0" smtClean="0"/>
              <a:t>It would be …  if it weren’t for the </a:t>
            </a:r>
            <a:r>
              <a:rPr lang="en-US" b="1" dirty="0" smtClean="0"/>
              <a:t>DMCA</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a:t>Legal Disclaimer</a:t>
            </a:r>
            <a:endParaRPr lang="en-US"/>
          </a:p>
        </p:txBody>
      </p:sp>
      <p:sp>
        <p:nvSpPr>
          <p:cNvPr id="46083" name="Rectangle 3"/>
          <p:cNvSpPr>
            <a:spLocks noGrp="1" noChangeArrowheads="1"/>
          </p:cNvSpPr>
          <p:nvPr>
            <p:ph type="body" idx="1"/>
          </p:nvPr>
        </p:nvSpPr>
        <p:spPr/>
        <p:txBody>
          <a:bodyPr/>
          <a:lstStyle/>
          <a:p>
            <a:endParaRPr lang="en-US"/>
          </a:p>
          <a:p>
            <a:r>
              <a:rPr lang="en-US"/>
              <a:t>Legal information</a:t>
            </a:r>
          </a:p>
          <a:p>
            <a:endParaRPr lang="en-US"/>
          </a:p>
          <a:p>
            <a:r>
              <a:rPr lang="en-US" sz="3600" b="1"/>
              <a:t>Not</a:t>
            </a:r>
            <a:r>
              <a:rPr lang="en-US"/>
              <a:t> legal advice!</a:t>
            </a:r>
          </a:p>
          <a:p>
            <a:endParaRPr lang="en-US"/>
          </a:p>
          <a:p>
            <a:endParaRPr lang="en-US"/>
          </a:p>
        </p:txBody>
      </p:sp>
      <p:pic>
        <p:nvPicPr>
          <p:cNvPr id="46084" name="Picture 6" descr="handshake"/>
          <p:cNvPicPr>
            <a:picLocks noChangeAspect="1" noChangeArrowheads="1"/>
          </p:cNvPicPr>
          <p:nvPr/>
        </p:nvPicPr>
        <p:blipFill>
          <a:blip r:embed="rId3"/>
          <a:srcRect/>
          <a:stretch>
            <a:fillRect/>
          </a:stretch>
        </p:blipFill>
        <p:spPr bwMode="auto">
          <a:xfrm>
            <a:off x="5181600" y="3048000"/>
            <a:ext cx="3571875" cy="2384425"/>
          </a:xfrm>
          <a:prstGeom prst="rect">
            <a:avLst/>
          </a:prstGeom>
          <a:noFill/>
          <a:ln w="9525">
            <a:noFill/>
            <a:miter lim="800000"/>
            <a:headEnd/>
            <a:tailEnd/>
          </a:ln>
        </p:spPr>
      </p:pic>
      <p:pic>
        <p:nvPicPr>
          <p:cNvPr id="5" name="Picture 4"/>
          <p:cNvPicPr>
            <a:picLocks noChangeAspect="1"/>
          </p:cNvPicPr>
          <p:nvPr/>
        </p:nvPicPr>
        <p:blipFill>
          <a:blip r:embed="rId4">
            <a:alphaModFix amt="24000"/>
          </a:blip>
          <a:stretch>
            <a:fillRect/>
          </a:stretch>
        </p:blipFill>
        <p:spPr>
          <a:xfrm>
            <a:off x="0" y="-3742"/>
            <a:ext cx="9148989" cy="686174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1371600"/>
          </a:xfrm>
          <a:prstGeom prst="rect">
            <a:avLst/>
          </a:prstGeom>
          <a:solidFill>
            <a:srgbClr val="FF9933"/>
          </a:solidFill>
          <a:ln w="9525">
            <a:noFill/>
            <a:miter lim="800000"/>
            <a:headEnd/>
            <a:tailEnd/>
          </a:ln>
        </p:spPr>
        <p:txBody>
          <a:bodyPr anchor="ctr">
            <a:prstTxWarp prst="textNoShape">
              <a:avLst/>
            </a:prstTxWarp>
          </a:bodyPr>
          <a:lstStyle/>
          <a:p>
            <a:pPr algn="ctr"/>
            <a:r>
              <a:rPr lang="en-US" sz="4400" b="1" dirty="0">
                <a:solidFill>
                  <a:schemeClr val="tx2"/>
                </a:solidFill>
              </a:rPr>
              <a:t>Fifth Layer:</a:t>
            </a:r>
            <a:r>
              <a:rPr lang="en-US" sz="4400" b="1" dirty="0" smtClean="0">
                <a:solidFill>
                  <a:schemeClr val="tx2"/>
                </a:solidFill>
              </a:rPr>
              <a:t> </a:t>
            </a:r>
          </a:p>
          <a:p>
            <a:pPr algn="ctr"/>
            <a:r>
              <a:rPr lang="en-US" sz="4400" b="1" dirty="0" smtClean="0">
                <a:solidFill>
                  <a:schemeClr val="tx2"/>
                </a:solidFill>
              </a:rPr>
              <a:t>Digital</a:t>
            </a:r>
            <a:r>
              <a:rPr lang="en-US" sz="4400" b="1" dirty="0">
                <a:solidFill>
                  <a:schemeClr val="tx2"/>
                </a:solidFill>
              </a:rPr>
              <a:t> </a:t>
            </a:r>
            <a:r>
              <a:rPr lang="en-US" sz="4400" b="1" dirty="0" smtClean="0">
                <a:solidFill>
                  <a:schemeClr val="tx2"/>
                </a:solidFill>
              </a:rPr>
              <a:t>Millennium </a:t>
            </a:r>
            <a:r>
              <a:rPr lang="en-US" sz="4400" b="1" dirty="0">
                <a:solidFill>
                  <a:schemeClr val="tx2"/>
                </a:solidFill>
              </a:rPr>
              <a:t>Copyright Act</a:t>
            </a:r>
          </a:p>
        </p:txBody>
      </p:sp>
      <p:sp>
        <p:nvSpPr>
          <p:cNvPr id="89091" name="Rectangle 3"/>
          <p:cNvSpPr>
            <a:spLocks noChangeArrowheads="1"/>
          </p:cNvSpPr>
          <p:nvPr/>
        </p:nvSpPr>
        <p:spPr bwMode="auto">
          <a:xfrm>
            <a:off x="381000" y="1295400"/>
            <a:ext cx="1111250" cy="5459413"/>
          </a:xfrm>
          <a:prstGeom prst="rect">
            <a:avLst/>
          </a:prstGeom>
          <a:noFill/>
          <a:ln w="9525">
            <a:noFill/>
            <a:miter lim="800000"/>
            <a:headEnd/>
            <a:tailEnd/>
          </a:ln>
        </p:spPr>
        <p:txBody>
          <a:bodyPr wrap="none">
            <a:prstTxWarp prst="textNoShape">
              <a:avLst/>
            </a:prstTxWarp>
            <a:spAutoFit/>
          </a:bodyPr>
          <a:lstStyle/>
          <a:p>
            <a:pPr algn="l"/>
            <a:r>
              <a:rPr lang="en-US" sz="6600" b="1">
                <a:solidFill>
                  <a:srgbClr val="008000"/>
                </a:solidFill>
              </a:rPr>
              <a:t>P </a:t>
            </a:r>
          </a:p>
          <a:p>
            <a:pPr algn="l"/>
            <a:r>
              <a:rPr lang="en-US" sz="6600" b="1">
                <a:solidFill>
                  <a:srgbClr val="008000"/>
                </a:solidFill>
              </a:rPr>
              <a:t>C </a:t>
            </a:r>
          </a:p>
          <a:p>
            <a:pPr algn="l"/>
            <a:r>
              <a:rPr lang="en-US" sz="6600" b="1">
                <a:solidFill>
                  <a:srgbClr val="008000"/>
                </a:solidFill>
              </a:rPr>
              <a:t>L</a:t>
            </a:r>
          </a:p>
          <a:p>
            <a:pPr algn="l"/>
            <a:r>
              <a:rPr lang="en-US" sz="6600" b="1">
                <a:solidFill>
                  <a:srgbClr val="008000"/>
                </a:solidFill>
              </a:rPr>
              <a:t>E </a:t>
            </a:r>
            <a:endParaRPr lang="en-US" sz="2000" b="1">
              <a:solidFill>
                <a:srgbClr val="66FF33"/>
              </a:solidFill>
            </a:endParaRPr>
          </a:p>
          <a:p>
            <a:pPr algn="l"/>
            <a:r>
              <a:rPr lang="en-US" sz="8800" b="1">
                <a:solidFill>
                  <a:srgbClr val="66FF33"/>
                </a:solidFill>
              </a:rPr>
              <a:t>D</a:t>
            </a:r>
          </a:p>
        </p:txBody>
      </p:sp>
      <p:sp>
        <p:nvSpPr>
          <p:cNvPr id="89092" name="Text Box 4"/>
          <p:cNvSpPr txBox="1">
            <a:spLocks noChangeArrowheads="1"/>
          </p:cNvSpPr>
          <p:nvPr/>
        </p:nvSpPr>
        <p:spPr bwMode="auto">
          <a:xfrm>
            <a:off x="8518525" y="4984750"/>
            <a:ext cx="184150" cy="641350"/>
          </a:xfrm>
          <a:prstGeom prst="rect">
            <a:avLst/>
          </a:prstGeom>
          <a:noFill/>
          <a:ln w="9525">
            <a:noFill/>
            <a:miter lim="800000"/>
            <a:headEnd/>
            <a:tailEnd/>
          </a:ln>
        </p:spPr>
        <p:txBody>
          <a:bodyPr wrap="none">
            <a:prstTxWarp prst="textNoShape">
              <a:avLst/>
            </a:prstTxWarp>
            <a:spAutoFit/>
          </a:bodyPr>
          <a:lstStyle/>
          <a:p>
            <a:endParaRPr lang="en-US" sz="3600" b="1">
              <a:solidFill>
                <a:schemeClr val="tx2"/>
              </a:solidFill>
            </a:endParaRPr>
          </a:p>
        </p:txBody>
      </p:sp>
      <p:pic>
        <p:nvPicPr>
          <p:cNvPr id="89093" name="Picture 5"/>
          <p:cNvPicPr>
            <a:picLocks noChangeAspect="1" noChangeArrowheads="1"/>
          </p:cNvPicPr>
          <p:nvPr/>
        </p:nvPicPr>
        <p:blipFill>
          <a:blip r:embed="rId3"/>
          <a:srcRect/>
          <a:stretch>
            <a:fillRect/>
          </a:stretch>
        </p:blipFill>
        <p:spPr bwMode="auto">
          <a:xfrm>
            <a:off x="3657600" y="1752600"/>
            <a:ext cx="5027613" cy="5105400"/>
          </a:xfrm>
          <a:prstGeom prst="rect">
            <a:avLst/>
          </a:prstGeom>
          <a:noFill/>
          <a:ln w="9525">
            <a:noFill/>
            <a:miter lim="800000"/>
            <a:headEnd/>
            <a:tailEnd/>
          </a:ln>
        </p:spPr>
      </p:pic>
      <p:pic>
        <p:nvPicPr>
          <p:cNvPr id="89094" name="Picture 6"/>
          <p:cNvPicPr>
            <a:picLocks noChangeAspect="1" noChangeArrowheads="1"/>
          </p:cNvPicPr>
          <p:nvPr/>
        </p:nvPicPr>
        <p:blipFill>
          <a:blip r:embed="rId4"/>
          <a:srcRect/>
          <a:stretch>
            <a:fillRect/>
          </a:stretch>
        </p:blipFill>
        <p:spPr bwMode="auto">
          <a:xfrm>
            <a:off x="4038600" y="2476500"/>
            <a:ext cx="4648200" cy="2614613"/>
          </a:xfrm>
          <a:prstGeom prst="rect">
            <a:avLst/>
          </a:prstGeom>
          <a:noFill/>
          <a:ln w="9525">
            <a:noFill/>
            <a:miter lim="800000"/>
            <a:headEnd/>
            <a:tailEnd/>
          </a:ln>
        </p:spPr>
      </p:pic>
      <p:pic>
        <p:nvPicPr>
          <p:cNvPr id="89095" name="Picture 7"/>
          <p:cNvPicPr>
            <a:picLocks noChangeAspect="1" noChangeArrowheads="1"/>
          </p:cNvPicPr>
          <p:nvPr/>
        </p:nvPicPr>
        <p:blipFill>
          <a:blip r:embed="rId5"/>
          <a:srcRect/>
          <a:stretch>
            <a:fillRect/>
          </a:stretch>
        </p:blipFill>
        <p:spPr bwMode="auto">
          <a:xfrm>
            <a:off x="5500688" y="2613025"/>
            <a:ext cx="2413000" cy="2325688"/>
          </a:xfrm>
          <a:prstGeom prst="rect">
            <a:avLst/>
          </a:prstGeom>
          <a:noFill/>
          <a:ln w="9525">
            <a:noFill/>
            <a:miter lim="800000"/>
            <a:headEnd/>
            <a:tailEnd/>
          </a:ln>
        </p:spPr>
      </p:pic>
      <p:sp>
        <p:nvSpPr>
          <p:cNvPr id="89096" name="Text Box 8"/>
          <p:cNvSpPr txBox="1">
            <a:spLocks noChangeArrowheads="1"/>
          </p:cNvSpPr>
          <p:nvPr/>
        </p:nvSpPr>
        <p:spPr bwMode="auto">
          <a:xfrm>
            <a:off x="533400" y="5715000"/>
            <a:ext cx="3954463" cy="914400"/>
          </a:xfrm>
          <a:prstGeom prst="rect">
            <a:avLst/>
          </a:prstGeom>
          <a:solidFill>
            <a:schemeClr val="bg1">
              <a:alpha val="39999"/>
            </a:schemeClr>
          </a:solidFill>
          <a:ln w="9525">
            <a:noFill/>
            <a:miter lim="800000"/>
            <a:headEnd/>
            <a:tailEnd/>
          </a:ln>
        </p:spPr>
        <p:txBody>
          <a:bodyPr>
            <a:prstTxWarp prst="textNoShape">
              <a:avLst/>
            </a:prstTxWarp>
            <a:spAutoFit/>
          </a:bodyPr>
          <a:lstStyle/>
          <a:p>
            <a:pPr algn="l"/>
            <a:r>
              <a:rPr lang="en-US" sz="2400" b="1">
                <a:solidFill>
                  <a:srgbClr val="008000"/>
                </a:solidFill>
              </a:rPr>
              <a:t>        </a:t>
            </a:r>
            <a:r>
              <a:rPr lang="en-US" sz="5400" b="1">
                <a:solidFill>
                  <a:srgbClr val="008000"/>
                </a:solidFill>
              </a:rPr>
              <a:t>MCA</a:t>
            </a:r>
          </a:p>
        </p:txBody>
      </p:sp>
      <p:pic>
        <p:nvPicPr>
          <p:cNvPr id="89097" name="Picture 10"/>
          <p:cNvPicPr>
            <a:picLocks noChangeAspect="1" noChangeArrowheads="1"/>
          </p:cNvPicPr>
          <p:nvPr/>
        </p:nvPicPr>
        <p:blipFill>
          <a:blip r:embed="rId3"/>
          <a:srcRect/>
          <a:stretch>
            <a:fillRect/>
          </a:stretch>
        </p:blipFill>
        <p:spPr bwMode="auto">
          <a:xfrm>
            <a:off x="4503738" y="3505200"/>
            <a:ext cx="2625725"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0"/>
            <a:ext cx="9144000" cy="1143000"/>
          </a:xfrm>
          <a:solidFill>
            <a:srgbClr val="FFCC66"/>
          </a:solidFill>
        </p:spPr>
        <p:txBody>
          <a:bodyPr/>
          <a:lstStyle/>
          <a:p>
            <a:r>
              <a:rPr lang="en-US" sz="2800" b="1" dirty="0" smtClean="0"/>
              <a:t>DMCA:  law that </a:t>
            </a:r>
            <a:r>
              <a:rPr lang="en-US" sz="2800" b="1" i="1" dirty="0"/>
              <a:t>criminalizes</a:t>
            </a:r>
            <a:r>
              <a:rPr lang="en-US" sz="2800" b="1" i="1" dirty="0" smtClean="0"/>
              <a:t> </a:t>
            </a:r>
            <a:r>
              <a:rPr lang="en-US" sz="2800" b="1" dirty="0" smtClean="0"/>
              <a:t>tampering </a:t>
            </a:r>
            <a:r>
              <a:rPr lang="en-US" sz="2800" b="1" dirty="0"/>
              <a:t>with digital locks</a:t>
            </a:r>
          </a:p>
        </p:txBody>
      </p:sp>
      <p:sp>
        <p:nvSpPr>
          <p:cNvPr id="91139" name="Rectangle 3"/>
          <p:cNvSpPr>
            <a:spLocks noGrp="1" noChangeArrowheads="1"/>
          </p:cNvSpPr>
          <p:nvPr>
            <p:ph type="body" sz="half" idx="1"/>
          </p:nvPr>
        </p:nvSpPr>
        <p:spPr>
          <a:xfrm>
            <a:off x="0" y="1484496"/>
            <a:ext cx="9144000" cy="4525963"/>
          </a:xfrm>
        </p:spPr>
        <p:txBody>
          <a:bodyPr/>
          <a:lstStyle/>
          <a:p>
            <a:pPr>
              <a:buFontTx/>
              <a:buNone/>
            </a:pPr>
            <a:r>
              <a:rPr lang="en-US" sz="3600" dirty="0"/>
              <a:t>1998 Digital Millennium Copyright Act </a:t>
            </a:r>
            <a:r>
              <a:rPr lang="en-US" sz="4400" b="1" dirty="0">
                <a:solidFill>
                  <a:srgbClr val="FF0000"/>
                </a:solidFill>
              </a:rPr>
              <a:t>DMCA</a:t>
            </a:r>
          </a:p>
          <a:p>
            <a:pPr>
              <a:buFontTx/>
              <a:buNone/>
            </a:pPr>
            <a:endParaRPr lang="en-US" sz="4400" b="1" dirty="0">
              <a:solidFill>
                <a:srgbClr val="FF0000"/>
              </a:solidFill>
            </a:endParaRPr>
          </a:p>
          <a:p>
            <a:pPr>
              <a:buFontTx/>
              <a:buNone/>
            </a:pPr>
            <a:endParaRPr lang="en-US" sz="4400" b="1" dirty="0">
              <a:solidFill>
                <a:srgbClr val="FF0000"/>
              </a:solidFill>
            </a:endParaRPr>
          </a:p>
          <a:p>
            <a:pPr>
              <a:buFontTx/>
              <a:buNone/>
            </a:pPr>
            <a:endParaRPr lang="en-US" sz="2400" b="1" dirty="0"/>
          </a:p>
        </p:txBody>
      </p:sp>
      <p:pic>
        <p:nvPicPr>
          <p:cNvPr id="91140" name="Picture 4"/>
          <p:cNvPicPr>
            <a:picLocks noChangeAspect="1" noChangeArrowheads="1"/>
          </p:cNvPicPr>
          <p:nvPr/>
        </p:nvPicPr>
        <p:blipFill>
          <a:blip r:embed="rId3"/>
          <a:srcRect/>
          <a:stretch>
            <a:fillRect/>
          </a:stretch>
        </p:blipFill>
        <p:spPr bwMode="auto">
          <a:xfrm>
            <a:off x="5410200" y="2971800"/>
            <a:ext cx="3379788" cy="3257550"/>
          </a:xfrm>
          <a:prstGeom prst="rect">
            <a:avLst/>
          </a:prstGeom>
          <a:noFill/>
          <a:ln w="9525">
            <a:noFill/>
            <a:miter lim="800000"/>
            <a:headEnd/>
            <a:tailEnd/>
          </a:ln>
        </p:spPr>
      </p:pic>
      <p:pic>
        <p:nvPicPr>
          <p:cNvPr id="1675270" name="Picture 6" descr="maninjail"/>
          <p:cNvPicPr>
            <a:picLocks noChangeAspect="1" noChangeArrowheads="1"/>
          </p:cNvPicPr>
          <p:nvPr/>
        </p:nvPicPr>
        <p:blipFill>
          <a:blip r:embed="rId4"/>
          <a:srcRect/>
          <a:stretch>
            <a:fillRect/>
          </a:stretch>
        </p:blipFill>
        <p:spPr bwMode="auto">
          <a:xfrm>
            <a:off x="5334000" y="2362200"/>
            <a:ext cx="3810000" cy="4724400"/>
          </a:xfrm>
          <a:prstGeom prst="rect">
            <a:avLst/>
          </a:prstGeom>
          <a:noFill/>
          <a:ln w="9525">
            <a:noFill/>
            <a:miter lim="800000"/>
            <a:headEnd/>
            <a:tailEnd/>
          </a:ln>
        </p:spPr>
      </p:pic>
      <p:sp>
        <p:nvSpPr>
          <p:cNvPr id="7" name="TextBox 6"/>
          <p:cNvSpPr txBox="1"/>
          <p:nvPr/>
        </p:nvSpPr>
        <p:spPr>
          <a:xfrm>
            <a:off x="304800" y="2971800"/>
            <a:ext cx="4102100" cy="1200329"/>
          </a:xfrm>
          <a:prstGeom prst="rect">
            <a:avLst/>
          </a:prstGeom>
          <a:noFill/>
        </p:spPr>
        <p:txBody>
          <a:bodyPr wrap="square" rtlCol="0">
            <a:spAutoFit/>
          </a:bodyPr>
          <a:lstStyle/>
          <a:p>
            <a:endParaRPr lang="en-US" dirty="0" smtClean="0"/>
          </a:p>
          <a:p>
            <a:r>
              <a:rPr lang="en-US" dirty="0" smtClean="0"/>
              <a:t>2001 Dmitry </a:t>
            </a:r>
            <a:r>
              <a:rPr lang="en-US" dirty="0" err="1" smtClean="0"/>
              <a:t>Sklyarov</a:t>
            </a:r>
            <a:r>
              <a:rPr lang="en-US" dirty="0" smtClean="0"/>
              <a:t> arrested at </a:t>
            </a:r>
            <a:r>
              <a:rPr lang="en-US" dirty="0" err="1" smtClean="0"/>
              <a:t>Defcon</a:t>
            </a:r>
            <a:r>
              <a:rPr lang="en-US" dirty="0" smtClean="0"/>
              <a:t> conference after speech on hacking Adobe eBooks DRM </a:t>
            </a:r>
            <a:endParaRPr lang="en-US" dirty="0"/>
          </a:p>
        </p:txBody>
      </p:sp>
      <p:sp>
        <p:nvSpPr>
          <p:cNvPr id="8" name="TextBox 7"/>
          <p:cNvSpPr txBox="1"/>
          <p:nvPr/>
        </p:nvSpPr>
        <p:spPr>
          <a:xfrm>
            <a:off x="304800" y="4495800"/>
            <a:ext cx="3959588" cy="369332"/>
          </a:xfrm>
          <a:prstGeom prst="rect">
            <a:avLst/>
          </a:prstGeom>
          <a:noFill/>
        </p:spPr>
        <p:txBody>
          <a:bodyPr wrap="none" rtlCol="0">
            <a:spAutoFit/>
          </a:bodyPr>
          <a:lstStyle/>
          <a:p>
            <a:r>
              <a:rPr lang="en-US" dirty="0" smtClean="0"/>
              <a:t>2002 Acquitted. No intent to violate law.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75270"/>
                                        </p:tgtEl>
                                        <p:attrNameLst>
                                          <p:attrName>style.visibility</p:attrName>
                                        </p:attrNameLst>
                                      </p:cBhvr>
                                      <p:to>
                                        <p:strVal val="visible"/>
                                      </p:to>
                                    </p:set>
                                    <p:animEffect transition="in" filter="checkerboard(across)">
                                      <p:cBhvr>
                                        <p:cTn id="7" dur="500"/>
                                        <p:tgtEl>
                                          <p:spTgt spid="16752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Current Exemptions</a:t>
            </a:r>
            <a:r>
              <a:rPr lang="en-US" sz="5333" b="1" dirty="0" smtClean="0"/>
              <a:t> </a:t>
            </a:r>
            <a:r>
              <a:rPr lang="en-US" sz="4000" b="1" dirty="0" smtClean="0"/>
              <a:t>(OKAY TO TAMPER)*</a:t>
            </a:r>
            <a:br>
              <a:rPr lang="en-US" sz="4000" b="1" dirty="0" smtClean="0"/>
            </a:br>
            <a:r>
              <a:rPr lang="en-US" sz="2222" b="1" dirty="0" smtClean="0"/>
              <a:t>issued by Librarian of Congress July 26, 2010 – expire in 3 yrs</a:t>
            </a:r>
            <a:endParaRPr lang="en-US" b="1" dirty="0"/>
          </a:p>
        </p:txBody>
      </p:sp>
      <p:sp>
        <p:nvSpPr>
          <p:cNvPr id="5" name="Content Placeholder 4"/>
          <p:cNvSpPr>
            <a:spLocks noGrp="1"/>
          </p:cNvSpPr>
          <p:nvPr>
            <p:ph sz="half" idx="2"/>
          </p:nvPr>
        </p:nvSpPr>
        <p:spPr>
          <a:xfrm>
            <a:off x="-1" y="1953305"/>
            <a:ext cx="5646116" cy="3951288"/>
          </a:xfrm>
        </p:spPr>
        <p:txBody>
          <a:bodyPr>
            <a:normAutofit fontScale="92500"/>
          </a:bodyPr>
          <a:lstStyle/>
          <a:p>
            <a:pPr>
              <a:buNone/>
            </a:pPr>
            <a:r>
              <a:rPr lang="en-US" dirty="0" smtClean="0"/>
              <a:t>Ebook controls on read-aloud functions</a:t>
            </a:r>
          </a:p>
          <a:p>
            <a:pPr>
              <a:buNone/>
            </a:pPr>
            <a:r>
              <a:rPr lang="en-US" dirty="0" smtClean="0"/>
              <a:t>   … when all existing editions block accessibility</a:t>
            </a:r>
          </a:p>
          <a:p>
            <a:pPr>
              <a:buNone/>
            </a:pPr>
            <a:r>
              <a:rPr lang="en-US" dirty="0" smtClean="0"/>
              <a:t>Cell phone apps interoperability</a:t>
            </a:r>
          </a:p>
          <a:p>
            <a:pPr>
              <a:buNone/>
            </a:pPr>
            <a:endParaRPr lang="en-US" dirty="0" smtClean="0"/>
          </a:p>
          <a:p>
            <a:pPr>
              <a:buNone/>
            </a:pPr>
            <a:endParaRPr lang="en-US" dirty="0" smtClean="0"/>
          </a:p>
          <a:p>
            <a:pPr>
              <a:buNone/>
            </a:pPr>
            <a:r>
              <a:rPr lang="en-US" sz="1800" dirty="0" smtClean="0"/>
              <a:t>Cell phones carriers (e.g. ATT, Verizon)</a:t>
            </a:r>
          </a:p>
          <a:p>
            <a:pPr>
              <a:buNone/>
            </a:pPr>
            <a:r>
              <a:rPr lang="en-US" sz="1800" dirty="0" smtClean="0"/>
              <a:t>DVD clips</a:t>
            </a:r>
          </a:p>
          <a:p>
            <a:pPr>
              <a:buNone/>
            </a:pPr>
            <a:r>
              <a:rPr lang="en-US" sz="1800" dirty="0" smtClean="0"/>
              <a:t>Video game testing</a:t>
            </a:r>
          </a:p>
          <a:p>
            <a:pPr>
              <a:buNone/>
            </a:pPr>
            <a:r>
              <a:rPr lang="en-US" sz="1800" dirty="0" smtClean="0"/>
              <a:t>Obsolete dongles</a:t>
            </a:r>
          </a:p>
          <a:p>
            <a:pPr>
              <a:buNone/>
            </a:pPr>
            <a:r>
              <a:rPr lang="en-US" dirty="0" smtClean="0"/>
              <a:t>	</a:t>
            </a:r>
          </a:p>
          <a:p>
            <a:pPr>
              <a:buNone/>
            </a:pPr>
            <a:endParaRPr lang="en-US" dirty="0"/>
          </a:p>
        </p:txBody>
      </p:sp>
      <p:sp>
        <p:nvSpPr>
          <p:cNvPr id="6" name="TextBox 5"/>
          <p:cNvSpPr txBox="1"/>
          <p:nvPr/>
        </p:nvSpPr>
        <p:spPr>
          <a:xfrm>
            <a:off x="342673" y="6126163"/>
            <a:ext cx="8344127" cy="646331"/>
          </a:xfrm>
          <a:prstGeom prst="rect">
            <a:avLst/>
          </a:prstGeom>
          <a:noFill/>
        </p:spPr>
        <p:txBody>
          <a:bodyPr wrap="square" rtlCol="0">
            <a:spAutoFit/>
          </a:bodyPr>
          <a:lstStyle/>
          <a:p>
            <a:r>
              <a:rPr lang="en-US" dirty="0" smtClean="0"/>
              <a:t>*For conditions, see </a:t>
            </a:r>
            <a:r>
              <a:rPr lang="en-US" dirty="0" smtClean="0">
                <a:hlinkClick r:id="rId3"/>
              </a:rPr>
              <a:t>www.loc.gov/today/pr/2010/10-169.html</a:t>
            </a:r>
            <a:endParaRPr lang="en-US" dirty="0" smtClean="0"/>
          </a:p>
          <a:p>
            <a:r>
              <a:rPr lang="en-US" dirty="0" smtClean="0"/>
              <a:t>**Still illegal to sell </a:t>
            </a:r>
            <a:r>
              <a:rPr lang="en-US" b="1" i="1" dirty="0" smtClean="0"/>
              <a:t>tampering tools</a:t>
            </a:r>
            <a:endParaRPr lang="en-US" b="1" dirty="0"/>
          </a:p>
        </p:txBody>
      </p:sp>
      <p:sp>
        <p:nvSpPr>
          <p:cNvPr id="7" name="TextBox 6"/>
          <p:cNvSpPr txBox="1"/>
          <p:nvPr/>
        </p:nvSpPr>
        <p:spPr>
          <a:xfrm>
            <a:off x="5515429" y="4626429"/>
            <a:ext cx="3171371" cy="646331"/>
          </a:xfrm>
          <a:prstGeom prst="rect">
            <a:avLst/>
          </a:prstGeom>
          <a:noFill/>
        </p:spPr>
        <p:txBody>
          <a:bodyPr wrap="square" rtlCol="0">
            <a:spAutoFit/>
          </a:bodyPr>
          <a:lstStyle/>
          <a:p>
            <a:r>
              <a:rPr lang="en-US" dirty="0" smtClean="0"/>
              <a:t>“wireless telephone handsets”</a:t>
            </a:r>
          </a:p>
          <a:p>
            <a:endParaRPr lang="en-US" dirty="0"/>
          </a:p>
        </p:txBody>
      </p:sp>
      <p:pic>
        <p:nvPicPr>
          <p:cNvPr id="8" name="Picture 7"/>
          <p:cNvPicPr>
            <a:picLocks noChangeAspect="1"/>
          </p:cNvPicPr>
          <p:nvPr/>
        </p:nvPicPr>
        <p:blipFill>
          <a:blip r:embed="rId4"/>
          <a:stretch>
            <a:fillRect/>
          </a:stretch>
        </p:blipFill>
        <p:spPr>
          <a:xfrm>
            <a:off x="5646115" y="1953305"/>
            <a:ext cx="3040685" cy="3114448"/>
          </a:xfrm>
          <a:prstGeom prst="rect">
            <a:avLst/>
          </a:prstGeom>
        </p:spPr>
      </p:pic>
      <p:sp>
        <p:nvSpPr>
          <p:cNvPr id="12" name="TextBox 11"/>
          <p:cNvSpPr txBox="1"/>
          <p:nvPr/>
        </p:nvSpPr>
        <p:spPr>
          <a:xfrm>
            <a:off x="5646115" y="5272760"/>
            <a:ext cx="3497885"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5">
            <a:alphaModFix amt="27000"/>
          </a:blip>
          <a:stretch>
            <a:fillRect/>
          </a:stretch>
        </p:blipFill>
        <p:spPr>
          <a:xfrm>
            <a:off x="-1" y="0"/>
            <a:ext cx="9144001"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67829"/>
            <a:ext cx="8229600" cy="1143000"/>
          </a:xfrm>
          <a:solidFill>
            <a:schemeClr val="accent6">
              <a:lumMod val="40000"/>
              <a:lumOff val="60000"/>
            </a:schemeClr>
          </a:solidFill>
        </p:spPr>
        <p:txBody>
          <a:bodyPr>
            <a:noAutofit/>
          </a:bodyPr>
          <a:lstStyle/>
          <a:p>
            <a:pPr algn="l"/>
            <a:r>
              <a:rPr lang="en-US" sz="2400" b="1" dirty="0" smtClean="0"/>
              <a:t>Doctorow's First Law: </a:t>
            </a:r>
            <a:r>
              <a:rPr lang="en-US" sz="2000" dirty="0" smtClean="0"/>
              <a:t>Any time someone puts a lock on something that belongs to you, and won't give you a key, they're not doing it for your benefit. </a:t>
            </a:r>
            <a:endParaRPr lang="en-US" sz="2000" dirty="0"/>
          </a:p>
        </p:txBody>
      </p:sp>
      <p:sp>
        <p:nvSpPr>
          <p:cNvPr id="3" name="Content Placeholder 2"/>
          <p:cNvSpPr>
            <a:spLocks noGrp="1"/>
          </p:cNvSpPr>
          <p:nvPr>
            <p:ph idx="4294967295"/>
          </p:nvPr>
        </p:nvSpPr>
        <p:spPr>
          <a:xfrm>
            <a:off x="2596243" y="762000"/>
            <a:ext cx="6547758" cy="4906963"/>
          </a:xfrm>
        </p:spPr>
        <p:txBody>
          <a:bodyPr>
            <a:normAutofit fontScale="47500" lnSpcReduction="20000"/>
          </a:bodyPr>
          <a:lstStyle/>
          <a:p>
            <a:pPr>
              <a:buNone/>
            </a:pPr>
            <a:endParaRPr lang="en-US" b="1" dirty="0" smtClean="0"/>
          </a:p>
          <a:p>
            <a:pPr>
              <a:buNone/>
            </a:pPr>
            <a:endParaRPr lang="en-US" b="1" dirty="0" smtClean="0"/>
          </a:p>
          <a:p>
            <a:pPr>
              <a:buNone/>
            </a:pPr>
            <a:r>
              <a:rPr lang="en-US" b="1" dirty="0" smtClean="0"/>
              <a:t>P</a:t>
            </a:r>
            <a:r>
              <a:rPr lang="en-US" dirty="0" smtClean="0"/>
              <a:t>hysical book – (what’s that?)</a:t>
            </a:r>
          </a:p>
          <a:p>
            <a:pPr>
              <a:buNone/>
            </a:pPr>
            <a:endParaRPr lang="en-US" dirty="0" smtClean="0"/>
          </a:p>
          <a:p>
            <a:pPr>
              <a:buNone/>
            </a:pPr>
            <a:r>
              <a:rPr lang="en-US" b="1" dirty="0" smtClean="0"/>
              <a:t>C</a:t>
            </a:r>
            <a:r>
              <a:rPr lang="en-US" dirty="0" smtClean="0"/>
              <a:t>opyright – Doctorow/Random House</a:t>
            </a:r>
          </a:p>
          <a:p>
            <a:pPr>
              <a:buNone/>
            </a:pPr>
            <a:r>
              <a:rPr lang="en-US" dirty="0" smtClean="0"/>
              <a:t>      OK with free downloads</a:t>
            </a:r>
          </a:p>
          <a:p>
            <a:pPr>
              <a:buNone/>
            </a:pPr>
            <a:endParaRPr lang="en-US" b="1" dirty="0" smtClean="0"/>
          </a:p>
          <a:p>
            <a:pPr>
              <a:buNone/>
            </a:pPr>
            <a:r>
              <a:rPr lang="en-US" b="1" dirty="0" smtClean="0"/>
              <a:t>L</a:t>
            </a:r>
            <a:r>
              <a:rPr lang="en-US" dirty="0" smtClean="0"/>
              <a:t>icense – Doctorow wanted to allow “anything that is permitted by your local copyright law.” No.</a:t>
            </a:r>
          </a:p>
          <a:p>
            <a:pPr>
              <a:buNone/>
            </a:pPr>
            <a:endParaRPr lang="en-US" b="1" dirty="0" smtClean="0"/>
          </a:p>
          <a:p>
            <a:pPr>
              <a:buNone/>
            </a:pPr>
            <a:r>
              <a:rPr lang="en-US" b="1" dirty="0" err="1" smtClean="0"/>
              <a:t>E</a:t>
            </a:r>
            <a:r>
              <a:rPr lang="en-US" dirty="0" err="1" smtClean="0"/>
              <a:t>cryption</a:t>
            </a:r>
            <a:r>
              <a:rPr lang="en-US" dirty="0" smtClean="0"/>
              <a:t>/DRM- Audible insisted on </a:t>
            </a:r>
            <a:r>
              <a:rPr lang="en-US" i="1" dirty="0" smtClean="0"/>
              <a:t>Little Brother</a:t>
            </a:r>
          </a:p>
          <a:p>
            <a:pPr>
              <a:buNone/>
            </a:pPr>
            <a:r>
              <a:rPr lang="en-US" dirty="0" smtClean="0"/>
              <a:t>           Audible okayed DRM-free </a:t>
            </a:r>
            <a:r>
              <a:rPr lang="en-US" i="1" dirty="0" smtClean="0"/>
              <a:t>Makers</a:t>
            </a:r>
          </a:p>
          <a:p>
            <a:pPr>
              <a:buNone/>
            </a:pPr>
            <a:r>
              <a:rPr lang="en-US" i="1" dirty="0" smtClean="0"/>
              <a:t>   </a:t>
            </a:r>
            <a:r>
              <a:rPr lang="en-US" dirty="0" smtClean="0"/>
              <a:t>     </a:t>
            </a:r>
            <a:r>
              <a:rPr lang="en-US" i="1" dirty="0" smtClean="0"/>
              <a:t>   </a:t>
            </a:r>
            <a:r>
              <a:rPr lang="en-US" dirty="0" smtClean="0"/>
              <a:t>Apple insisted on DRM in iTunes store</a:t>
            </a:r>
            <a:endParaRPr lang="en-US" i="1" dirty="0" smtClean="0"/>
          </a:p>
          <a:p>
            <a:pPr>
              <a:buNone/>
            </a:pPr>
            <a:endParaRPr lang="en-US" b="1" dirty="0" smtClean="0"/>
          </a:p>
          <a:p>
            <a:pPr>
              <a:buNone/>
            </a:pPr>
            <a:r>
              <a:rPr lang="en-US" b="1" dirty="0" smtClean="0"/>
              <a:t>D</a:t>
            </a:r>
            <a:r>
              <a:rPr lang="en-US" dirty="0" smtClean="0"/>
              <a:t>MCA  -  criminal to tamper…</a:t>
            </a:r>
          </a:p>
          <a:p>
            <a:pPr>
              <a:buNone/>
            </a:pPr>
            <a:endParaRPr lang="en-US" dirty="0" smtClean="0"/>
          </a:p>
          <a:p>
            <a:pPr>
              <a:buNone/>
            </a:pPr>
            <a:endParaRPr lang="en-US" dirty="0" smtClean="0"/>
          </a:p>
          <a:p>
            <a:pPr>
              <a:buNone/>
            </a:pPr>
            <a:r>
              <a:rPr lang="en-US" dirty="0" smtClean="0"/>
              <a:t/>
            </a:r>
            <a:br>
              <a:rPr lang="en-US" dirty="0" smtClean="0"/>
            </a:br>
            <a:endParaRPr lang="en-US" dirty="0"/>
          </a:p>
        </p:txBody>
      </p:sp>
      <p:pic>
        <p:nvPicPr>
          <p:cNvPr id="4" name="Picture 3"/>
          <p:cNvPicPr>
            <a:picLocks noChangeAspect="1"/>
          </p:cNvPicPr>
          <p:nvPr/>
        </p:nvPicPr>
        <p:blipFill>
          <a:blip r:embed="rId3"/>
          <a:stretch>
            <a:fillRect/>
          </a:stretch>
        </p:blipFill>
        <p:spPr>
          <a:xfrm>
            <a:off x="272142" y="1439472"/>
            <a:ext cx="2324100" cy="3492500"/>
          </a:xfrm>
          <a:prstGeom prst="rect">
            <a:avLst/>
          </a:prstGeom>
        </p:spPr>
      </p:pic>
      <p:sp>
        <p:nvSpPr>
          <p:cNvPr id="5" name="TextBox 4"/>
          <p:cNvSpPr txBox="1"/>
          <p:nvPr/>
        </p:nvSpPr>
        <p:spPr>
          <a:xfrm>
            <a:off x="272142" y="6310829"/>
            <a:ext cx="8671615" cy="307777"/>
          </a:xfrm>
          <a:prstGeom prst="rect">
            <a:avLst/>
          </a:prstGeom>
          <a:noFill/>
        </p:spPr>
        <p:txBody>
          <a:bodyPr wrap="none" rtlCol="0">
            <a:spAutoFit/>
          </a:bodyPr>
          <a:lstStyle/>
          <a:p>
            <a:r>
              <a:rPr lang="en-US" sz="1400" dirty="0" smtClean="0"/>
              <a:t>www.publishersweekly.com/pw/by-topic/columns-and-blogs/cory-doctorow/article/44012-doctorow-s-first-law.html</a:t>
            </a:r>
            <a:endParaRPr lang="en-US" sz="1400" dirty="0"/>
          </a:p>
        </p:txBody>
      </p:sp>
      <p:sp>
        <p:nvSpPr>
          <p:cNvPr id="6" name="Title 1"/>
          <p:cNvSpPr txBox="1">
            <a:spLocks/>
          </p:cNvSpPr>
          <p:nvPr/>
        </p:nvSpPr>
        <p:spPr>
          <a:xfrm>
            <a:off x="272142" y="0"/>
            <a:ext cx="8229600"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0" y="0"/>
            <a:ext cx="8839200" cy="584776"/>
          </a:xfrm>
          <a:prstGeom prst="rect">
            <a:avLst/>
          </a:prstGeom>
          <a:noFill/>
        </p:spPr>
        <p:txBody>
          <a:bodyPr wrap="square" rtlCol="0">
            <a:spAutoFit/>
          </a:bodyPr>
          <a:lstStyle/>
          <a:p>
            <a:r>
              <a:rPr lang="en-US" sz="3200" b="1" dirty="0" smtClean="0"/>
              <a:t>Real Example: Cory Doctorow’s story                       </a:t>
            </a:r>
            <a:endParaRPr lang="en-US" sz="3200" b="1" dirty="0"/>
          </a:p>
        </p:txBody>
      </p:sp>
      <p:pic>
        <p:nvPicPr>
          <p:cNvPr id="8" name="Picture 7"/>
          <p:cNvPicPr>
            <a:picLocks noChangeAspect="1"/>
          </p:cNvPicPr>
          <p:nvPr/>
        </p:nvPicPr>
        <p:blipFill>
          <a:blip r:embed="rId4"/>
          <a:stretch>
            <a:fillRect/>
          </a:stretch>
        </p:blipFill>
        <p:spPr>
          <a:xfrm>
            <a:off x="7171292" y="0"/>
            <a:ext cx="1772465" cy="1817913"/>
          </a:xfrm>
          <a:prstGeom prst="rect">
            <a:avLst/>
          </a:prstGeom>
        </p:spPr>
      </p:pic>
      <p:sp>
        <p:nvSpPr>
          <p:cNvPr id="10" name="TextBox 9"/>
          <p:cNvSpPr txBox="1"/>
          <p:nvPr/>
        </p:nvSpPr>
        <p:spPr>
          <a:xfrm>
            <a:off x="5577568" y="1817913"/>
            <a:ext cx="3566432" cy="430887"/>
          </a:xfrm>
          <a:prstGeom prst="rect">
            <a:avLst/>
          </a:prstGeom>
          <a:noFill/>
        </p:spPr>
        <p:txBody>
          <a:bodyPr wrap="square" rtlCol="0">
            <a:spAutoFit/>
          </a:bodyPr>
          <a:lstStyle/>
          <a:p>
            <a:pPr algn="r"/>
            <a:r>
              <a:rPr lang="en-US" sz="1100" dirty="0" smtClean="0"/>
              <a:t>Doctorow </a:t>
            </a:r>
            <a:r>
              <a:rPr lang="en-US" sz="1100" dirty="0" smtClean="0">
                <a:hlinkClick r:id="rId5"/>
              </a:rPr>
              <a:t>© Jonathan Worth</a:t>
            </a:r>
            <a:r>
              <a:rPr lang="en-US" sz="1100" dirty="0" smtClean="0"/>
              <a:t>, </a:t>
            </a:r>
            <a:r>
              <a:rPr lang="en-US" sz="1100" dirty="0" err="1" smtClean="0"/>
              <a:t>n.d</a:t>
            </a:r>
            <a:r>
              <a:rPr lang="en-US" sz="1100" dirty="0" smtClean="0"/>
              <a:t>. Some Rights Reserved. </a:t>
            </a:r>
            <a:r>
              <a:rPr lang="en-US" sz="1100" b="1" dirty="0" smtClean="0"/>
              <a:t>http://tinyurl.com/2eaeqsx</a:t>
            </a:r>
            <a:endParaRPr lang="en-US" sz="1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srcRect l="20370" t="21115" b="41935"/>
          <a:stretch>
            <a:fillRect/>
          </a:stretch>
        </p:blipFill>
        <p:spPr bwMode="auto">
          <a:xfrm>
            <a:off x="246743" y="1516063"/>
            <a:ext cx="4368800" cy="1600200"/>
          </a:xfrm>
          <a:prstGeom prst="rect">
            <a:avLst/>
          </a:prstGeom>
          <a:noFill/>
          <a:ln w="9525">
            <a:noFill/>
            <a:miter lim="800000"/>
            <a:headEnd/>
            <a:tailEnd/>
          </a:ln>
        </p:spPr>
      </p:pic>
      <p:pic>
        <p:nvPicPr>
          <p:cNvPr id="76802" name="Picture 2"/>
          <p:cNvPicPr>
            <a:picLocks noChangeAspect="1" noChangeArrowheads="1"/>
          </p:cNvPicPr>
          <p:nvPr/>
        </p:nvPicPr>
        <p:blipFill>
          <a:blip r:embed="rId4"/>
          <a:srcRect/>
          <a:stretch>
            <a:fillRect/>
          </a:stretch>
        </p:blipFill>
        <p:spPr bwMode="auto">
          <a:xfrm>
            <a:off x="5426075" y="1447800"/>
            <a:ext cx="3717925" cy="3276600"/>
          </a:xfrm>
          <a:prstGeom prst="rect">
            <a:avLst/>
          </a:prstGeom>
          <a:noFill/>
          <a:ln w="9525">
            <a:noFill/>
            <a:miter lim="800000"/>
            <a:headEnd/>
            <a:tailEnd/>
          </a:ln>
        </p:spPr>
      </p:pic>
      <p:sp>
        <p:nvSpPr>
          <p:cNvPr id="76804" name="Text Box 5"/>
          <p:cNvSpPr txBox="1">
            <a:spLocks noChangeArrowheads="1"/>
          </p:cNvSpPr>
          <p:nvPr/>
        </p:nvSpPr>
        <p:spPr bwMode="auto">
          <a:xfrm>
            <a:off x="2955925" y="1860550"/>
            <a:ext cx="184150" cy="641350"/>
          </a:xfrm>
          <a:prstGeom prst="rect">
            <a:avLst/>
          </a:prstGeom>
          <a:noFill/>
          <a:ln w="9525">
            <a:noFill/>
            <a:miter lim="800000"/>
            <a:headEnd/>
            <a:tailEnd/>
          </a:ln>
        </p:spPr>
        <p:txBody>
          <a:bodyPr wrap="none">
            <a:prstTxWarp prst="textNoShape">
              <a:avLst/>
            </a:prstTxWarp>
            <a:spAutoFit/>
          </a:bodyPr>
          <a:lstStyle/>
          <a:p>
            <a:endParaRPr lang="en-US" sz="3600" b="1">
              <a:solidFill>
                <a:schemeClr val="tx2"/>
              </a:solidFill>
            </a:endParaRPr>
          </a:p>
        </p:txBody>
      </p:sp>
      <p:sp>
        <p:nvSpPr>
          <p:cNvPr id="76805" name="Text Box 6"/>
          <p:cNvSpPr txBox="1">
            <a:spLocks noChangeArrowheads="1"/>
          </p:cNvSpPr>
          <p:nvPr/>
        </p:nvSpPr>
        <p:spPr bwMode="auto">
          <a:xfrm>
            <a:off x="0" y="1408113"/>
            <a:ext cx="6153150" cy="1708150"/>
          </a:xfrm>
          <a:prstGeom prst="rect">
            <a:avLst/>
          </a:prstGeom>
          <a:noFill/>
          <a:ln w="9525">
            <a:noFill/>
            <a:miter lim="800000"/>
            <a:headEnd/>
            <a:tailEnd/>
          </a:ln>
        </p:spPr>
        <p:txBody>
          <a:bodyPr>
            <a:prstTxWarp prst="textNoShape">
              <a:avLst/>
            </a:prstTxWarp>
            <a:spAutoFit/>
          </a:bodyPr>
          <a:lstStyle/>
          <a:p>
            <a:pPr algn="l"/>
            <a:r>
              <a:rPr lang="en-US" sz="10600" b="1" dirty="0">
                <a:solidFill>
                  <a:srgbClr val="66FF33"/>
                </a:solidFill>
              </a:rPr>
              <a:t>PCLED</a:t>
            </a:r>
            <a:endParaRPr lang="en-US" sz="7200" b="1" dirty="0">
              <a:solidFill>
                <a:srgbClr val="66FF33"/>
              </a:solidFill>
            </a:endParaRPr>
          </a:p>
        </p:txBody>
      </p:sp>
      <p:sp>
        <p:nvSpPr>
          <p:cNvPr id="76806" name="Rectangle 7"/>
          <p:cNvSpPr>
            <a:spLocks noChangeArrowheads="1"/>
          </p:cNvSpPr>
          <p:nvPr/>
        </p:nvSpPr>
        <p:spPr bwMode="auto">
          <a:xfrm>
            <a:off x="228600" y="3376613"/>
            <a:ext cx="5715000" cy="2647950"/>
          </a:xfrm>
          <a:prstGeom prst="rect">
            <a:avLst/>
          </a:prstGeom>
          <a:noFill/>
          <a:ln w="9525">
            <a:noFill/>
            <a:miter lim="800000"/>
            <a:headEnd/>
            <a:tailEnd/>
          </a:ln>
        </p:spPr>
        <p:txBody>
          <a:bodyPr>
            <a:prstTxWarp prst="textNoShape">
              <a:avLst/>
            </a:prstTxWarp>
            <a:spAutoFit/>
          </a:bodyPr>
          <a:lstStyle/>
          <a:p>
            <a:pPr algn="l"/>
            <a:r>
              <a:rPr lang="en-US" sz="1800" b="1">
                <a:solidFill>
                  <a:srgbClr val="33CC33"/>
                </a:solidFill>
                <a:latin typeface="Tahoma" charset="0"/>
              </a:rPr>
              <a:t> </a:t>
            </a:r>
            <a:r>
              <a:rPr lang="en-US" sz="2400" b="1">
                <a:solidFill>
                  <a:srgbClr val="33CC33"/>
                </a:solidFill>
              </a:rPr>
              <a:t>P</a:t>
            </a:r>
            <a:r>
              <a:rPr lang="en-US" sz="2400"/>
              <a:t>hysical Ownership</a:t>
            </a:r>
            <a:endParaRPr lang="en-US" sz="2400" b="1">
              <a:solidFill>
                <a:srgbClr val="33CC33"/>
              </a:solidFill>
            </a:endParaRPr>
          </a:p>
          <a:p>
            <a:pPr algn="l"/>
            <a:r>
              <a:rPr lang="en-US" sz="2400" b="1">
                <a:solidFill>
                  <a:srgbClr val="33CC33"/>
                </a:solidFill>
              </a:rPr>
              <a:t> C</a:t>
            </a:r>
            <a:r>
              <a:rPr lang="en-US" sz="2400"/>
              <a:t>opyright</a:t>
            </a:r>
            <a:endParaRPr lang="en-US" sz="2400" b="1">
              <a:solidFill>
                <a:srgbClr val="33CC33"/>
              </a:solidFill>
            </a:endParaRPr>
          </a:p>
          <a:p>
            <a:pPr algn="l"/>
            <a:r>
              <a:rPr lang="en-US" sz="2400" b="1">
                <a:solidFill>
                  <a:srgbClr val="33CC33"/>
                </a:solidFill>
              </a:rPr>
              <a:t> L</a:t>
            </a:r>
            <a:r>
              <a:rPr lang="en-US" sz="2400"/>
              <a:t>icenses and agreements</a:t>
            </a:r>
          </a:p>
          <a:p>
            <a:pPr algn="l"/>
            <a:r>
              <a:rPr lang="en-US" sz="2400" b="1">
                <a:solidFill>
                  <a:srgbClr val="33CC33"/>
                </a:solidFill>
              </a:rPr>
              <a:t> E</a:t>
            </a:r>
            <a:r>
              <a:rPr lang="en-US" sz="2400"/>
              <a:t>ncryption and Digital Rights</a:t>
            </a:r>
          </a:p>
          <a:p>
            <a:pPr algn="l"/>
            <a:r>
              <a:rPr lang="en-US" sz="2400"/>
              <a:t>   Management</a:t>
            </a:r>
          </a:p>
          <a:p>
            <a:pPr algn="l"/>
            <a:r>
              <a:rPr lang="en-US" sz="2400" b="1">
                <a:solidFill>
                  <a:srgbClr val="33CC33"/>
                </a:solidFill>
              </a:rPr>
              <a:t> D</a:t>
            </a:r>
            <a:r>
              <a:rPr lang="en-US" sz="2400"/>
              <a:t>igital Millennium Copyright Act </a:t>
            </a:r>
          </a:p>
          <a:p>
            <a:pPr algn="l"/>
            <a:r>
              <a:rPr lang="en-US" sz="2400"/>
              <a:t>   (DMCA)</a:t>
            </a:r>
          </a:p>
        </p:txBody>
      </p:sp>
      <p:sp>
        <p:nvSpPr>
          <p:cNvPr id="76807" name="Rectangle 10"/>
          <p:cNvSpPr>
            <a:spLocks noGrp="1" noChangeArrowheads="1"/>
          </p:cNvSpPr>
          <p:nvPr>
            <p:ph type="title"/>
          </p:nvPr>
        </p:nvSpPr>
        <p:spPr>
          <a:xfrm>
            <a:off x="0" y="0"/>
            <a:ext cx="9144000" cy="1143000"/>
          </a:xfrm>
          <a:solidFill>
            <a:srgbClr val="FF9933"/>
          </a:solidFill>
          <a:ln>
            <a:solidFill>
              <a:schemeClr val="tx2"/>
            </a:solidFill>
          </a:ln>
        </p:spPr>
        <p:txBody>
          <a:bodyPr/>
          <a:lstStyle/>
          <a:p>
            <a:r>
              <a:rPr lang="en-US" sz="3200" b="1" dirty="0" smtClean="0"/>
              <a:t>REVIEW: Content Controls</a:t>
            </a:r>
            <a:endParaRPr lang="en-US" sz="3200" b="1" dirty="0"/>
          </a:p>
        </p:txBody>
      </p:sp>
      <p:sp>
        <p:nvSpPr>
          <p:cNvPr id="11" name="TextBox 10"/>
          <p:cNvSpPr txBox="1"/>
          <p:nvPr/>
        </p:nvSpPr>
        <p:spPr>
          <a:xfrm>
            <a:off x="3140074" y="3524474"/>
            <a:ext cx="2803525" cy="492443"/>
          </a:xfrm>
          <a:prstGeom prst="rect">
            <a:avLst/>
          </a:prstGeom>
          <a:noFill/>
        </p:spPr>
        <p:txBody>
          <a:bodyPr wrap="square" rtlCol="0">
            <a:spAutoFit/>
          </a:bodyPr>
          <a:lstStyle/>
          <a:p>
            <a:r>
              <a:rPr lang="en-US" sz="800" i="1" dirty="0" smtClean="0"/>
              <a:t>Attribution-</a:t>
            </a:r>
            <a:r>
              <a:rPr lang="en-US" sz="800" i="1" dirty="0" err="1" smtClean="0"/>
              <a:t>NonCommercial-NoDerivs</a:t>
            </a:r>
            <a:r>
              <a:rPr lang="en-US" sz="800" i="1" dirty="0" smtClean="0"/>
              <a:t> 2.0 Generic</a:t>
            </a:r>
          </a:p>
          <a:p>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Ebooks</a:t>
            </a:r>
            <a:r>
              <a:rPr lang="en-US" dirty="0" smtClean="0"/>
              <a:t> and Libraries: Legal Issues</a:t>
            </a:r>
            <a:endParaRPr lang="en-US" dirty="0"/>
          </a:p>
        </p:txBody>
      </p:sp>
      <p:sp>
        <p:nvSpPr>
          <p:cNvPr id="3" name="Content Placeholder 2"/>
          <p:cNvSpPr>
            <a:spLocks noGrp="1"/>
          </p:cNvSpPr>
          <p:nvPr>
            <p:ph idx="1"/>
          </p:nvPr>
        </p:nvSpPr>
        <p:spPr/>
        <p:txBody>
          <a:bodyPr>
            <a:normAutofit/>
          </a:bodyPr>
          <a:lstStyle/>
          <a:p>
            <a:pPr>
              <a:buNone/>
            </a:pPr>
            <a:r>
              <a:rPr lang="en-US" sz="2000" dirty="0" smtClean="0"/>
              <a:t>Control Your Content – Let me count the ways…</a:t>
            </a:r>
          </a:p>
          <a:p>
            <a:pPr>
              <a:buNone/>
            </a:pPr>
            <a:r>
              <a:rPr lang="en-US" sz="2000" dirty="0" smtClean="0"/>
              <a:t>    Licenses</a:t>
            </a:r>
          </a:p>
          <a:p>
            <a:pPr>
              <a:buNone/>
            </a:pPr>
            <a:r>
              <a:rPr lang="en-US" sz="2000" dirty="0" smtClean="0"/>
              <a:t>    DRM</a:t>
            </a:r>
          </a:p>
          <a:p>
            <a:pPr>
              <a:buNone/>
            </a:pPr>
            <a:endParaRPr lang="en-US" dirty="0" smtClean="0"/>
          </a:p>
          <a:p>
            <a:pPr>
              <a:buNone/>
            </a:pPr>
            <a:r>
              <a:rPr lang="en-US" dirty="0" smtClean="0"/>
              <a:t>Rising issues</a:t>
            </a:r>
          </a:p>
          <a:p>
            <a:pPr>
              <a:buNone/>
            </a:pPr>
            <a:r>
              <a:rPr lang="en-US" dirty="0" smtClean="0"/>
              <a:t>     Disability Access</a:t>
            </a:r>
          </a:p>
          <a:p>
            <a:pPr>
              <a:buNone/>
            </a:pPr>
            <a:r>
              <a:rPr lang="en-US" dirty="0" smtClean="0"/>
              <a:t>     Privacy</a:t>
            </a:r>
          </a:p>
          <a:p>
            <a:pPr>
              <a:buNone/>
            </a:pPr>
            <a:r>
              <a:rPr lang="en-US" dirty="0" smtClean="0"/>
              <a:t>     The Future</a:t>
            </a:r>
          </a:p>
        </p:txBody>
      </p:sp>
      <p:sp>
        <p:nvSpPr>
          <p:cNvPr id="4" name="TextBox 3"/>
          <p:cNvSpPr txBox="1"/>
          <p:nvPr/>
        </p:nvSpPr>
        <p:spPr>
          <a:xfrm flipH="1">
            <a:off x="5486916" y="-4159250"/>
            <a:ext cx="3199884" cy="2798207"/>
          </a:xfrm>
          <a:prstGeom prst="rect">
            <a:avLst/>
          </a:prstGeom>
          <a:noFill/>
        </p:spPr>
        <p:txBody>
          <a:bodyPr wrap="square" rtlCol="0">
            <a:spAutoFit/>
          </a:bodyPr>
          <a:lstStyle/>
          <a:p>
            <a:endParaRPr lang="en-US" dirty="0"/>
          </a:p>
        </p:txBody>
      </p:sp>
      <p:sp>
        <p:nvSpPr>
          <p:cNvPr id="7" name="TextBox 6"/>
          <p:cNvSpPr txBox="1"/>
          <p:nvPr/>
        </p:nvSpPr>
        <p:spPr>
          <a:xfrm>
            <a:off x="5222875" y="-904875"/>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p:nvPicPr>
        <p:blipFill>
          <a:blip r:embed="rId3">
            <a:alphaModFix amt="24000"/>
          </a:blip>
          <a:stretch>
            <a:fillRect/>
          </a:stretch>
        </p:blipFill>
        <p:spPr>
          <a:xfrm>
            <a:off x="-4989" y="0"/>
            <a:ext cx="9148989" cy="6861742"/>
          </a:xfrm>
          <a:prstGeom prst="rect">
            <a:avLst/>
          </a:prstGeom>
        </p:spPr>
      </p:pic>
      <p:pic>
        <p:nvPicPr>
          <p:cNvPr id="19" name="Picture 18"/>
          <p:cNvPicPr>
            <a:picLocks noChangeAspect="1"/>
          </p:cNvPicPr>
          <p:nvPr/>
        </p:nvPicPr>
        <p:blipFill>
          <a:blip r:embed="rId4"/>
          <a:stretch>
            <a:fillRect/>
          </a:stretch>
        </p:blipFill>
        <p:spPr>
          <a:xfrm>
            <a:off x="4597400" y="3873500"/>
            <a:ext cx="1524000" cy="1917700"/>
          </a:xfrm>
          <a:prstGeom prst="rect">
            <a:avLst/>
          </a:prstGeom>
        </p:spPr>
      </p:pic>
      <p:pic>
        <p:nvPicPr>
          <p:cNvPr id="17" name="Picture 16"/>
          <p:cNvPicPr>
            <a:picLocks noChangeAspect="1"/>
          </p:cNvPicPr>
          <p:nvPr/>
        </p:nvPicPr>
        <p:blipFill>
          <a:blip r:embed="rId5"/>
          <a:stretch>
            <a:fillRect/>
          </a:stretch>
        </p:blipFill>
        <p:spPr>
          <a:xfrm>
            <a:off x="7283451" y="3754778"/>
            <a:ext cx="1403349" cy="2155143"/>
          </a:xfrm>
          <a:prstGeom prst="rect">
            <a:avLst/>
          </a:prstGeom>
        </p:spPr>
      </p:pic>
      <p:sp>
        <p:nvSpPr>
          <p:cNvPr id="10" name="TextBox 9"/>
          <p:cNvSpPr txBox="1"/>
          <p:nvPr/>
        </p:nvSpPr>
        <p:spPr>
          <a:xfrm>
            <a:off x="6121400" y="6211669"/>
            <a:ext cx="2870200" cy="830997"/>
          </a:xfrm>
          <a:prstGeom prst="rect">
            <a:avLst/>
          </a:prstGeom>
          <a:noFill/>
        </p:spPr>
        <p:txBody>
          <a:bodyPr wrap="square" rtlCol="0">
            <a:spAutoFit/>
          </a:bodyPr>
          <a:lstStyle/>
          <a:p>
            <a:r>
              <a:rPr lang="en-US" sz="1200" dirty="0" smtClean="0"/>
              <a:t>Big Brother</a:t>
            </a:r>
            <a:r>
              <a:rPr lang="en-US" sz="1200" dirty="0" smtClean="0">
                <a:hlinkClick r:id="rId6"/>
              </a:rPr>
              <a:t> © Mike Licht 2009 </a:t>
            </a:r>
            <a:r>
              <a:rPr lang="en-US" sz="1200" dirty="0" smtClean="0"/>
              <a:t>Some Rights Reserved Attribution 2.0 Generic </a:t>
            </a:r>
            <a:r>
              <a:rPr lang="en-US" sz="1200" b="1" dirty="0" smtClean="0"/>
              <a:t>http://tinyurl.com/2dheq5h</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0"/>
            <a:ext cx="8229600" cy="1143000"/>
          </a:xfrm>
        </p:spPr>
        <p:txBody>
          <a:bodyPr>
            <a:noAutofit/>
          </a:bodyPr>
          <a:lstStyle/>
          <a:p>
            <a:r>
              <a:rPr lang="en-US" sz="3200" dirty="0" smtClean="0"/>
              <a:t>Disability Access at Universities</a:t>
            </a:r>
            <a:br>
              <a:rPr lang="en-US" sz="3200" dirty="0" smtClean="0"/>
            </a:br>
            <a:r>
              <a:rPr lang="en-US" sz="3200" dirty="0" smtClean="0"/>
              <a:t>Department of Justice settlements</a:t>
            </a:r>
            <a:endParaRPr lang="en-US" sz="3200" dirty="0"/>
          </a:p>
        </p:txBody>
      </p:sp>
      <p:sp>
        <p:nvSpPr>
          <p:cNvPr id="3" name="Content Placeholder 2"/>
          <p:cNvSpPr>
            <a:spLocks noGrp="1"/>
          </p:cNvSpPr>
          <p:nvPr>
            <p:ph sz="half" idx="1"/>
          </p:nvPr>
        </p:nvSpPr>
        <p:spPr>
          <a:xfrm>
            <a:off x="235857" y="1334180"/>
            <a:ext cx="5067300" cy="4525963"/>
          </a:xfrm>
        </p:spPr>
        <p:txBody>
          <a:bodyPr>
            <a:normAutofit fontScale="77500" lnSpcReduction="20000"/>
          </a:bodyPr>
          <a:lstStyle/>
          <a:p>
            <a:pPr>
              <a:buNone/>
            </a:pPr>
            <a:r>
              <a:rPr lang="en-US" dirty="0" smtClean="0"/>
              <a:t>“We acted swiftly on the complaints we received from the National Federation of the Blind about the use of the Amazon Kindle”</a:t>
            </a:r>
          </a:p>
          <a:p>
            <a:pPr>
              <a:buNone/>
            </a:pPr>
            <a:endParaRPr lang="en-US" dirty="0" smtClean="0"/>
          </a:p>
          <a:p>
            <a:pPr>
              <a:buNone/>
            </a:pPr>
            <a:r>
              <a:rPr lang="en-US" dirty="0" smtClean="0"/>
              <a:t>“… we will continue to make sure other institutions nationwide are aware of their accessibility obligations.”</a:t>
            </a:r>
          </a:p>
          <a:p>
            <a:pPr>
              <a:buNone/>
            </a:pPr>
            <a:endParaRPr lang="en-US" dirty="0" smtClean="0"/>
          </a:p>
          <a:p>
            <a:pPr>
              <a:buNone/>
            </a:pPr>
            <a:r>
              <a:rPr lang="en-US" dirty="0" smtClean="0"/>
              <a:t>Arizona State University and others agree not to use inaccessible e-readers</a:t>
            </a:r>
          </a:p>
          <a:p>
            <a:pPr>
              <a:buNone/>
            </a:pPr>
            <a:endParaRPr lang="en-US" dirty="0" smtClean="0"/>
          </a:p>
          <a:p>
            <a:pPr>
              <a:buNone/>
            </a:pPr>
            <a:r>
              <a:rPr lang="en-US" sz="2323" dirty="0" err="1" smtClean="0"/>
              <a:t>www.ada.gov/arizona_state_university.htm</a:t>
            </a:r>
            <a:endParaRPr lang="en-US" sz="2323" dirty="0"/>
          </a:p>
        </p:txBody>
      </p:sp>
      <p:graphicFrame>
        <p:nvGraphicFramePr>
          <p:cNvPr id="6" name="Content Placeholder 5"/>
          <p:cNvGraphicFramePr>
            <a:graphicFrameLocks noGrp="1"/>
          </p:cNvGraphicFramePr>
          <p:nvPr>
            <p:ph sz="half" idx="2"/>
          </p:nvPr>
        </p:nvGraphicFramePr>
        <p:xfrm>
          <a:off x="5526217" y="5669281"/>
          <a:ext cx="3383642" cy="1188719"/>
        </p:xfrm>
        <a:graphic>
          <a:graphicData uri="http://schemas.openxmlformats.org/drawingml/2006/table">
            <a:tbl>
              <a:tblPr firstRow="1" bandRow="1">
                <a:tableStyleId>{5C22544A-7EE6-4342-B048-85BDC9FD1C3A}</a:tableStyleId>
              </a:tblPr>
              <a:tblGrid>
                <a:gridCol w="3383642"/>
              </a:tblGrid>
              <a:tr h="1188719">
                <a:tc>
                  <a:txBody>
                    <a:bodyPr/>
                    <a:lstStyle/>
                    <a:p>
                      <a:pPr algn="ctr"/>
                      <a:r>
                        <a:rPr lang="en-US" sz="1600" baseline="0" dirty="0" smtClean="0"/>
                        <a:t>Thomas E. Perez</a:t>
                      </a:r>
                    </a:p>
                    <a:p>
                      <a:pPr algn="ctr"/>
                      <a:r>
                        <a:rPr lang="en-US" sz="1600" dirty="0" smtClean="0"/>
                        <a:t>Assistant Attorney</a:t>
                      </a:r>
                      <a:r>
                        <a:rPr lang="en-US" sz="1600" baseline="0" dirty="0" smtClean="0"/>
                        <a:t> General  remarks</a:t>
                      </a:r>
                    </a:p>
                    <a:p>
                      <a:pPr algn="ctr"/>
                      <a:r>
                        <a:rPr lang="en-US" sz="1600" baseline="0" dirty="0" smtClean="0"/>
                        <a:t>June 10, 2010 </a:t>
                      </a:r>
                    </a:p>
                    <a:p>
                      <a:pPr algn="ctr"/>
                      <a:r>
                        <a:rPr lang="en-US" sz="1400" b="1" dirty="0" smtClean="0">
                          <a:hlinkClick r:id="rId3"/>
                        </a:rPr>
                        <a:t>tinyurl.com/adakindle</a:t>
                      </a:r>
                      <a:endParaRPr lang="en-US" sz="1400" baseline="0" dirty="0" smtClean="0"/>
                    </a:p>
                  </a:txBody>
                  <a:tcPr/>
                </a:tc>
              </a:tr>
            </a:tbl>
          </a:graphicData>
        </a:graphic>
      </p:graphicFrame>
      <p:pic>
        <p:nvPicPr>
          <p:cNvPr id="5" name="Picture 4"/>
          <p:cNvPicPr>
            <a:picLocks noChangeAspect="1"/>
          </p:cNvPicPr>
          <p:nvPr/>
        </p:nvPicPr>
        <p:blipFill>
          <a:blip r:embed="rId4"/>
          <a:stretch>
            <a:fillRect/>
          </a:stretch>
        </p:blipFill>
        <p:spPr>
          <a:xfrm>
            <a:off x="5526217" y="1890486"/>
            <a:ext cx="2857500" cy="3568700"/>
          </a:xfrm>
          <a:prstGeom prst="rect">
            <a:avLst/>
          </a:prstGeom>
        </p:spPr>
      </p:pic>
      <p:sp>
        <p:nvSpPr>
          <p:cNvPr id="7" name="Rectangle 6"/>
          <p:cNvSpPr/>
          <p:nvPr/>
        </p:nvSpPr>
        <p:spPr>
          <a:xfrm>
            <a:off x="6217654" y="2483922"/>
            <a:ext cx="264691" cy="369332"/>
          </a:xfrm>
          <a:prstGeom prst="rect">
            <a:avLst/>
          </a:prstGeom>
        </p:spPr>
        <p:txBody>
          <a:bodyPr wrap="none">
            <a:spAutoFit/>
          </a:bodyPr>
          <a:lstStyle/>
          <a:p>
            <a:r>
              <a:rPr lang="en-US" b="1" dirty="0" err="1" smtClean="0">
                <a:solidFill>
                  <a:prstClr val="white"/>
                </a:solidFill>
              </a:rPr>
              <a:t>t</a:t>
            </a:r>
            <a:endParaRPr lang="en-US" dirty="0"/>
          </a:p>
        </p:txBody>
      </p:sp>
      <p:sp>
        <p:nvSpPr>
          <p:cNvPr id="8" name="TextBox 7"/>
          <p:cNvSpPr txBox="1"/>
          <p:nvPr/>
        </p:nvSpPr>
        <p:spPr>
          <a:xfrm>
            <a:off x="1868714" y="3011714"/>
            <a:ext cx="184666" cy="369332"/>
          </a:xfrm>
          <a:prstGeom prst="rect">
            <a:avLst/>
          </a:prstGeom>
          <a:noFill/>
        </p:spPr>
        <p:txBody>
          <a:bodyPr wrap="none" rtlCol="0">
            <a:spAutoFit/>
          </a:bodyPr>
          <a:lstStyle/>
          <a:p>
            <a:endParaRPr lang="en-US" dirty="0"/>
          </a:p>
        </p:txBody>
      </p:sp>
      <p:sp>
        <p:nvSpPr>
          <p:cNvPr id="9" name="TextBox 8"/>
          <p:cNvSpPr txBox="1"/>
          <p:nvPr/>
        </p:nvSpPr>
        <p:spPr>
          <a:xfrm>
            <a:off x="235857" y="5860143"/>
            <a:ext cx="4657876" cy="646331"/>
          </a:xfrm>
          <a:prstGeom prst="rect">
            <a:avLst/>
          </a:prstGeom>
          <a:noFill/>
        </p:spPr>
        <p:txBody>
          <a:bodyPr wrap="square" rtlCol="0">
            <a:spAutoFit/>
          </a:bodyPr>
          <a:lstStyle/>
          <a:p>
            <a:r>
              <a:rPr lang="en-US" i="1" dirty="0" smtClean="0"/>
              <a:t>National Federation of the Blind and American Council of the Blind v Arizona State University</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Library Lessons: Evaluate Accessibility</a:t>
            </a:r>
            <a:endParaRPr lang="en-US" dirty="0"/>
          </a:p>
        </p:txBody>
      </p:sp>
      <p:sp>
        <p:nvSpPr>
          <p:cNvPr id="3" name="Content Placeholder 2"/>
          <p:cNvSpPr>
            <a:spLocks noGrp="1"/>
          </p:cNvSpPr>
          <p:nvPr>
            <p:ph sz="half" idx="1"/>
          </p:nvPr>
        </p:nvSpPr>
        <p:spPr>
          <a:xfrm>
            <a:off x="457200" y="1587500"/>
            <a:ext cx="4038600" cy="4525963"/>
          </a:xfrm>
        </p:spPr>
        <p:txBody>
          <a:bodyPr/>
          <a:lstStyle/>
          <a:p>
            <a:endParaRPr lang="en-US" dirty="0" smtClean="0"/>
          </a:p>
          <a:p>
            <a:endParaRPr lang="en-US" dirty="0"/>
          </a:p>
        </p:txBody>
      </p:sp>
      <p:pic>
        <p:nvPicPr>
          <p:cNvPr id="5" name="Picture 4"/>
          <p:cNvPicPr>
            <a:picLocks noChangeAspect="1"/>
          </p:cNvPicPr>
          <p:nvPr/>
        </p:nvPicPr>
        <p:blipFill>
          <a:blip r:embed="rId3"/>
          <a:srcRect l="13902" t="11733" r="13716" b="4267"/>
          <a:stretch>
            <a:fillRect/>
          </a:stretch>
        </p:blipFill>
        <p:spPr>
          <a:xfrm>
            <a:off x="254000" y="1358900"/>
            <a:ext cx="6083300" cy="4000500"/>
          </a:xfrm>
          <a:prstGeom prst="rect">
            <a:avLst/>
          </a:prstGeom>
        </p:spPr>
      </p:pic>
      <p:sp>
        <p:nvSpPr>
          <p:cNvPr id="6" name="TextBox 5"/>
          <p:cNvSpPr txBox="1"/>
          <p:nvPr/>
        </p:nvSpPr>
        <p:spPr>
          <a:xfrm>
            <a:off x="6819900" y="1143000"/>
            <a:ext cx="1689100" cy="4493538"/>
          </a:xfrm>
          <a:prstGeom prst="rect">
            <a:avLst/>
          </a:prstGeom>
          <a:noFill/>
        </p:spPr>
        <p:txBody>
          <a:bodyPr wrap="square" rtlCol="0">
            <a:spAutoFit/>
          </a:bodyPr>
          <a:lstStyle/>
          <a:p>
            <a:r>
              <a:rPr lang="en-US" dirty="0" smtClean="0"/>
              <a:t>Choose accessible readers</a:t>
            </a:r>
          </a:p>
          <a:p>
            <a:endParaRPr lang="en-US" dirty="0" smtClean="0"/>
          </a:p>
          <a:p>
            <a:r>
              <a:rPr lang="en-US" dirty="0" smtClean="0"/>
              <a:t>or</a:t>
            </a:r>
          </a:p>
          <a:p>
            <a:endParaRPr lang="en-US" dirty="0" smtClean="0"/>
          </a:p>
          <a:p>
            <a:r>
              <a:rPr lang="en-US" dirty="0" smtClean="0"/>
              <a:t>choose titles that library already has in accessible format (including print)</a:t>
            </a:r>
          </a:p>
          <a:p>
            <a:endParaRPr lang="en-US" sz="1400" dirty="0" smtClean="0"/>
          </a:p>
          <a:p>
            <a:r>
              <a:rPr lang="en-US" sz="1400" dirty="0" smtClean="0"/>
              <a:t>Remember: OKAY to remove DRM </a:t>
            </a:r>
            <a:r>
              <a:rPr lang="en-US" sz="1400" i="1" dirty="0" smtClean="0"/>
              <a:t>if </a:t>
            </a:r>
            <a:r>
              <a:rPr lang="en-US" sz="1400" dirty="0" smtClean="0"/>
              <a:t>no accessible copies on the market</a:t>
            </a:r>
            <a:endParaRPr lang="en-US" sz="1400" dirty="0"/>
          </a:p>
        </p:txBody>
      </p:sp>
      <p:pic>
        <p:nvPicPr>
          <p:cNvPr id="9" name="Picture 8"/>
          <p:cNvPicPr>
            <a:picLocks noChangeAspect="1"/>
          </p:cNvPicPr>
          <p:nvPr/>
        </p:nvPicPr>
        <p:blipFill>
          <a:blip r:embed="rId4"/>
          <a:stretch>
            <a:fillRect/>
          </a:stretch>
        </p:blipFill>
        <p:spPr>
          <a:xfrm>
            <a:off x="635000" y="5770563"/>
            <a:ext cx="7874000" cy="685800"/>
          </a:xfrm>
          <a:prstGeom prst="rect">
            <a:avLst/>
          </a:prstGeom>
        </p:spPr>
      </p:pic>
      <p:sp>
        <p:nvSpPr>
          <p:cNvPr id="11" name="TextBox 10"/>
          <p:cNvSpPr txBox="1"/>
          <p:nvPr/>
        </p:nvSpPr>
        <p:spPr>
          <a:xfrm>
            <a:off x="635000" y="6456363"/>
            <a:ext cx="3714103" cy="369332"/>
          </a:xfrm>
          <a:prstGeom prst="rect">
            <a:avLst/>
          </a:prstGeom>
          <a:noFill/>
        </p:spPr>
        <p:txBody>
          <a:bodyPr wrap="none" rtlCol="0">
            <a:spAutoFit/>
          </a:bodyPr>
          <a:lstStyle/>
          <a:p>
            <a:r>
              <a:rPr lang="en-US" dirty="0" smtClean="0"/>
              <a:t>Stay up to date with </a:t>
            </a:r>
            <a:r>
              <a:rPr lang="en-US" dirty="0" err="1" smtClean="0"/>
              <a:t>readingrights.org</a:t>
            </a:r>
            <a:endParaRPr lang="en-US" dirty="0"/>
          </a:p>
        </p:txBody>
      </p:sp>
      <p:sp>
        <p:nvSpPr>
          <p:cNvPr id="12" name="TextBox 11"/>
          <p:cNvSpPr txBox="1"/>
          <p:nvPr/>
        </p:nvSpPr>
        <p:spPr>
          <a:xfrm>
            <a:off x="5038467" y="6488668"/>
            <a:ext cx="1870712" cy="369332"/>
          </a:xfrm>
          <a:prstGeom prst="rect">
            <a:avLst/>
          </a:prstGeom>
          <a:noFill/>
        </p:spPr>
        <p:txBody>
          <a:bodyPr wrap="none" rtlCol="0">
            <a:spAutoFit/>
          </a:bodyPr>
          <a:lstStyle/>
          <a:p>
            <a:r>
              <a:rPr lang="en-US" dirty="0" smtClean="0"/>
              <a:t>Evaluates Kindle 3</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Accessibility Law undergoing change NOW</a:t>
            </a:r>
            <a:br>
              <a:rPr lang="en-US" sz="3600" dirty="0" smtClean="0"/>
            </a:br>
            <a:r>
              <a:rPr lang="en-US" sz="3600" dirty="0" smtClean="0"/>
              <a:t>Public Comments due Jan. 24, 2011</a:t>
            </a:r>
            <a:endParaRPr lang="en-US" sz="3600"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1282168" y="1438298"/>
            <a:ext cx="6732064" cy="5419701"/>
          </a:xfrm>
          <a:prstGeom prst="rect">
            <a:avLst/>
          </a:prstGeom>
        </p:spPr>
      </p:pic>
      <p:sp>
        <p:nvSpPr>
          <p:cNvPr id="6" name="TextBox 5"/>
          <p:cNvSpPr txBox="1"/>
          <p:nvPr/>
        </p:nvSpPr>
        <p:spPr>
          <a:xfrm>
            <a:off x="5461000" y="5638800"/>
            <a:ext cx="3225800" cy="369332"/>
          </a:xfrm>
          <a:prstGeom prst="rect">
            <a:avLst/>
          </a:prstGeom>
          <a:solidFill>
            <a:schemeClr val="accent6">
              <a:lumMod val="60000"/>
              <a:lumOff val="40000"/>
            </a:schemeClr>
          </a:solidFill>
        </p:spPr>
        <p:txBody>
          <a:bodyPr wrap="square" rtlCol="0">
            <a:spAutoFit/>
          </a:bodyPr>
          <a:lstStyle/>
          <a:p>
            <a:r>
              <a:rPr lang="en-US" dirty="0" smtClean="0"/>
              <a:t>www.ada.gov/anprm2010.htm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0" y="0"/>
            <a:ext cx="9144000" cy="1143000"/>
          </a:xfrm>
          <a:solidFill>
            <a:schemeClr val="folHlink"/>
          </a:solidFill>
          <a:ln/>
        </p:spPr>
        <p:txBody>
          <a:bodyPr/>
          <a:lstStyle/>
          <a:p>
            <a:r>
              <a:rPr lang="en-US" sz="4000" b="1" dirty="0" smtClean="0"/>
              <a:t>Privacy: Librarian </a:t>
            </a:r>
            <a:r>
              <a:rPr lang="en-US" sz="4000" b="1" dirty="0"/>
              <a:t>as holy confidant</a:t>
            </a:r>
          </a:p>
        </p:txBody>
      </p:sp>
      <p:sp>
        <p:nvSpPr>
          <p:cNvPr id="148483" name="Rectangle 3"/>
          <p:cNvSpPr>
            <a:spLocks noGrp="1" noChangeArrowheads="1"/>
          </p:cNvSpPr>
          <p:nvPr>
            <p:ph type="body" idx="1"/>
          </p:nvPr>
        </p:nvSpPr>
        <p:spPr bwMode="auto">
          <a:xfrm>
            <a:off x="4114800" y="990600"/>
            <a:ext cx="5029200" cy="5516563"/>
          </a:xfrm>
          <a:noFill/>
          <a:ln>
            <a:miter lim="800000"/>
            <a:headEnd/>
            <a:tailEnd/>
          </a:ln>
        </p:spPr>
        <p:txBody>
          <a:bodyPr wrap="square" lIns="91440" tIns="45720" rIns="91440" bIns="45720" numCol="1" anchor="t" anchorCtr="0" compatLnSpc="1">
            <a:prstTxWarp prst="textNoShape">
              <a:avLst/>
            </a:prstTxWarp>
          </a:bodyPr>
          <a:lstStyle/>
          <a:p>
            <a:pPr marL="55563" indent="-55563">
              <a:buFontTx/>
              <a:buNone/>
            </a:pPr>
            <a:endParaRPr lang="en-US" sz="1400"/>
          </a:p>
          <a:p>
            <a:pPr marL="55563" indent="-55563" algn="ctr">
              <a:buFontTx/>
              <a:buNone/>
            </a:pPr>
            <a:endParaRPr lang="en-US" sz="1200"/>
          </a:p>
          <a:p>
            <a:pPr marL="55563" indent="-55563">
              <a:buFontTx/>
              <a:buNone/>
            </a:pPr>
            <a:r>
              <a:rPr lang="en-US" sz="2800"/>
              <a:t>“A librarian's </a:t>
            </a:r>
            <a:r>
              <a:rPr lang="en-US" sz="2800" b="1"/>
              <a:t>sacred duty</a:t>
            </a:r>
            <a:r>
              <a:rPr lang="en-US" sz="2800"/>
              <a:t> is to the library patron. When you speak with a librarian, it is similar to speaking with a holy person.” </a:t>
            </a:r>
          </a:p>
          <a:p>
            <a:pPr marL="55563" indent="-55563">
              <a:buFontTx/>
              <a:buNone/>
            </a:pPr>
            <a:endParaRPr lang="en-US" sz="1200"/>
          </a:p>
        </p:txBody>
      </p:sp>
      <p:sp>
        <p:nvSpPr>
          <p:cNvPr id="148484" name="Text Box 4"/>
          <p:cNvSpPr txBox="1">
            <a:spLocks noChangeArrowheads="1"/>
          </p:cNvSpPr>
          <p:nvPr/>
        </p:nvSpPr>
        <p:spPr bwMode="auto">
          <a:xfrm>
            <a:off x="4033838" y="5029200"/>
            <a:ext cx="5110162" cy="517525"/>
          </a:xfrm>
          <a:prstGeom prst="rect">
            <a:avLst/>
          </a:prstGeom>
          <a:noFill/>
          <a:ln w="9525">
            <a:noFill/>
            <a:miter lim="800000"/>
            <a:headEnd/>
            <a:tailEnd/>
          </a:ln>
          <a:effectLst/>
        </p:spPr>
        <p:txBody>
          <a:bodyPr>
            <a:prstTxWarp prst="textNoShape">
              <a:avLst/>
            </a:prstTxWarp>
            <a:spAutoFit/>
          </a:bodyPr>
          <a:lstStyle/>
          <a:p>
            <a:pPr algn="r" eaLnBrk="0" hangingPunct="0"/>
            <a:r>
              <a:rPr lang="en-US" sz="1400">
                <a:latin typeface="Verdana" charset="0"/>
              </a:rPr>
              <a:t>Eric Kaufman, “Firm Librarians: How They Enrich Your Experience,” </a:t>
            </a:r>
            <a:r>
              <a:rPr lang="en-US" sz="1400" i="1">
                <a:latin typeface="Verdana" charset="0"/>
              </a:rPr>
              <a:t>New York Law Journal </a:t>
            </a:r>
            <a:r>
              <a:rPr lang="en-US" sz="1400">
                <a:latin typeface="Verdana" charset="0"/>
              </a:rPr>
              <a:t>(June 5, 2000).</a:t>
            </a:r>
          </a:p>
        </p:txBody>
      </p:sp>
      <p:pic>
        <p:nvPicPr>
          <p:cNvPr id="148485" name="Picture 5" descr="222-confessional"/>
          <p:cNvPicPr>
            <a:picLocks noChangeAspect="1" noChangeArrowheads="1"/>
          </p:cNvPicPr>
          <p:nvPr/>
        </p:nvPicPr>
        <p:blipFill>
          <a:blip r:embed="rId3"/>
          <a:srcRect b="8098"/>
          <a:stretch>
            <a:fillRect/>
          </a:stretch>
        </p:blipFill>
        <p:spPr bwMode="auto">
          <a:xfrm>
            <a:off x="0" y="1066800"/>
            <a:ext cx="3962400" cy="4648200"/>
          </a:xfrm>
          <a:prstGeom prst="rect">
            <a:avLst/>
          </a:prstGeom>
          <a:noFill/>
        </p:spPr>
      </p:pic>
      <p:sp>
        <p:nvSpPr>
          <p:cNvPr id="148486" name="Text Box 6"/>
          <p:cNvSpPr txBox="1">
            <a:spLocks noChangeArrowheads="1"/>
          </p:cNvSpPr>
          <p:nvPr/>
        </p:nvSpPr>
        <p:spPr bwMode="auto">
          <a:xfrm>
            <a:off x="0" y="5867400"/>
            <a:ext cx="2819400" cy="517525"/>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1400">
                <a:latin typeface="Verdana" charset="0"/>
              </a:rPr>
              <a:t>Photo by Chester Liu, used with permission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Can’t We All Just Get Along?</a:t>
            </a:r>
            <a:endParaRPr lang="en-US" b="1"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0" y="1269396"/>
            <a:ext cx="9129183" cy="5424033"/>
          </a:xfrm>
          <a:prstGeom prst="rect">
            <a:avLst/>
          </a:prstGeom>
        </p:spPr>
      </p:pic>
      <p:sp>
        <p:nvSpPr>
          <p:cNvPr id="7" name="Oval 6"/>
          <p:cNvSpPr/>
          <p:nvPr/>
        </p:nvSpPr>
        <p:spPr>
          <a:xfrm>
            <a:off x="-880532" y="5816600"/>
            <a:ext cx="10009716" cy="876829"/>
          </a:xfrm>
          <a:prstGeom prst="ellipse">
            <a:avLst/>
          </a:prstGeom>
          <a:solidFill>
            <a:schemeClr val="accent6">
              <a:lumMod val="75000"/>
              <a:alpha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655733" y="4775200"/>
            <a:ext cx="3488267" cy="261610"/>
          </a:xfrm>
          <a:prstGeom prst="rect">
            <a:avLst/>
          </a:prstGeom>
          <a:solidFill>
            <a:schemeClr val="accent6">
              <a:lumMod val="60000"/>
              <a:lumOff val="40000"/>
            </a:schemeClr>
          </a:solidFill>
        </p:spPr>
        <p:txBody>
          <a:bodyPr wrap="square" rtlCol="0">
            <a:spAutoFit/>
          </a:bodyPr>
          <a:lstStyle/>
          <a:p>
            <a:r>
              <a:rPr lang="en-US" sz="1100" dirty="0" err="1" smtClean="0"/>
              <a:t>wiki.mobileread.com/wiki/E-book_Reader_Matrix</a:t>
            </a:r>
            <a:endParaRPr lang="en-US" sz="1100" dirty="0"/>
          </a:p>
        </p:txBody>
      </p:sp>
      <p:sp>
        <p:nvSpPr>
          <p:cNvPr id="9" name="TextBox 8"/>
          <p:cNvSpPr txBox="1"/>
          <p:nvPr/>
        </p:nvSpPr>
        <p:spPr>
          <a:xfrm>
            <a:off x="567266" y="5207000"/>
            <a:ext cx="6811433" cy="646331"/>
          </a:xfrm>
          <a:prstGeom prst="rect">
            <a:avLst/>
          </a:prstGeom>
          <a:solidFill>
            <a:schemeClr val="bg1">
              <a:alpha val="91000"/>
            </a:schemeClr>
          </a:solidFill>
        </p:spPr>
        <p:txBody>
          <a:bodyPr wrap="square" rtlCol="0">
            <a:spAutoFit/>
          </a:bodyPr>
          <a:lstStyle/>
          <a:p>
            <a:r>
              <a:rPr lang="en-US" dirty="0" smtClean="0"/>
              <a:t>Formats are small part of the battle –can convert e.g. </a:t>
            </a:r>
            <a:r>
              <a:rPr lang="en-US" dirty="0" err="1" smtClean="0"/>
              <a:t>Calibre</a:t>
            </a:r>
            <a:endParaRPr lang="en-US" dirty="0" smtClean="0"/>
          </a:p>
          <a:p>
            <a:r>
              <a:rPr lang="en-US" dirty="0" smtClean="0"/>
              <a:t>DRM is bigger hurdle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solidFill>
                  <a:schemeClr val="tx1">
                    <a:lumMod val="75000"/>
                    <a:lumOff val="25000"/>
                  </a:schemeClr>
                </a:solidFill>
              </a:rPr>
              <a:t>Kindle – Popular Highlights</a:t>
            </a:r>
            <a:endParaRPr lang="en-US" dirty="0">
              <a:solidFill>
                <a:schemeClr val="tx1">
                  <a:lumMod val="75000"/>
                  <a:lumOff val="25000"/>
                </a:schemeClr>
              </a:solidFil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3219" y="1770064"/>
            <a:ext cx="8624882" cy="43560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 in our hands?</a:t>
            </a:r>
            <a:endParaRPr lang="en-US" dirty="0"/>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a:xfrm>
            <a:off x="3674533" y="1600200"/>
            <a:ext cx="5469467" cy="4525963"/>
          </a:xfrm>
        </p:spPr>
        <p:txBody>
          <a:bodyPr>
            <a:normAutofit/>
          </a:bodyPr>
          <a:lstStyle/>
          <a:p>
            <a:pPr>
              <a:buNone/>
            </a:pPr>
            <a:r>
              <a:rPr lang="en-US" dirty="0" smtClean="0"/>
              <a:t>PCLED</a:t>
            </a:r>
          </a:p>
          <a:p>
            <a:pPr>
              <a:buNone/>
            </a:pPr>
            <a:endParaRPr lang="en-US" sz="1600" dirty="0" smtClean="0"/>
          </a:p>
          <a:p>
            <a:pPr>
              <a:buNone/>
            </a:pPr>
            <a:r>
              <a:rPr lang="en-US" dirty="0" smtClean="0"/>
              <a:t>Privacy – need to authenticate without tracking</a:t>
            </a:r>
          </a:p>
          <a:p>
            <a:pPr>
              <a:buNone/>
            </a:pPr>
            <a:r>
              <a:rPr lang="en-US" dirty="0" smtClean="0"/>
              <a:t>Accessibility –  comment now</a:t>
            </a:r>
          </a:p>
          <a:p>
            <a:pPr>
              <a:buNone/>
            </a:pPr>
            <a:endParaRPr lang="en-US" dirty="0" smtClean="0"/>
          </a:p>
          <a:p>
            <a:pPr>
              <a:buNone/>
            </a:pPr>
            <a:r>
              <a:rPr lang="en-US" dirty="0" smtClean="0"/>
              <a:t>… MOVING TO CLOUD COMPUTING</a:t>
            </a:r>
          </a:p>
        </p:txBody>
      </p:sp>
      <p:pic>
        <p:nvPicPr>
          <p:cNvPr id="5" name="Picture 4"/>
          <p:cNvPicPr>
            <a:picLocks noChangeAspect="1"/>
          </p:cNvPicPr>
          <p:nvPr/>
        </p:nvPicPr>
        <p:blipFill>
          <a:blip r:embed="rId3"/>
          <a:stretch>
            <a:fillRect/>
          </a:stretch>
        </p:blipFill>
        <p:spPr>
          <a:xfrm>
            <a:off x="457200" y="1600200"/>
            <a:ext cx="2919236" cy="280246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9482667" cy="9629458"/>
          </a:xfrm>
          <a:prstGeom prst="rect">
            <a:avLst/>
          </a:prstGeom>
        </p:spPr>
      </p:pic>
      <p:sp>
        <p:nvSpPr>
          <p:cNvPr id="2" name="Title 1"/>
          <p:cNvSpPr>
            <a:spLocks noGrp="1"/>
          </p:cNvSpPr>
          <p:nvPr>
            <p:ph type="title"/>
          </p:nvPr>
        </p:nvSpPr>
        <p:spPr/>
        <p:txBody>
          <a:bodyPr/>
          <a:lstStyle/>
          <a:p>
            <a:r>
              <a:rPr lang="en-US" dirty="0" smtClean="0"/>
              <a:t>The Future: In the CLOUD</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Gmail</a:t>
            </a:r>
          </a:p>
          <a:p>
            <a:r>
              <a:rPr lang="en-US" dirty="0" err="1" smtClean="0"/>
              <a:t>Facebook</a:t>
            </a:r>
            <a:endParaRPr lang="en-US" dirty="0" smtClean="0"/>
          </a:p>
          <a:p>
            <a:pPr>
              <a:buNone/>
            </a:pPr>
            <a:r>
              <a:rPr lang="en-US" dirty="0" smtClean="0"/>
              <a:t>And next…</a:t>
            </a:r>
          </a:p>
          <a:p>
            <a:pPr>
              <a:buNone/>
            </a:pPr>
            <a:endParaRPr lang="en-US" dirty="0" smtClean="0"/>
          </a:p>
        </p:txBody>
      </p:sp>
      <p:pic>
        <p:nvPicPr>
          <p:cNvPr id="5" name="Picture 4"/>
          <p:cNvPicPr>
            <a:picLocks noChangeAspect="1"/>
          </p:cNvPicPr>
          <p:nvPr/>
        </p:nvPicPr>
        <p:blipFill>
          <a:blip r:embed="rId3"/>
          <a:stretch>
            <a:fillRect/>
          </a:stretch>
        </p:blipFill>
        <p:spPr>
          <a:xfrm>
            <a:off x="457200" y="1600200"/>
            <a:ext cx="3848100" cy="26797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274638"/>
            <a:ext cx="8229600" cy="1143000"/>
          </a:xfrm>
        </p:spPr>
        <p:txBody>
          <a:bodyPr>
            <a:normAutofit/>
          </a:bodyPr>
          <a:lstStyle/>
          <a:p>
            <a:r>
              <a:rPr lang="en-US" b="1" dirty="0" smtClean="0"/>
              <a:t>Google Editions</a:t>
            </a:r>
            <a:endParaRPr lang="en-US" b="1" dirty="0"/>
          </a:p>
        </p:txBody>
      </p:sp>
      <p:sp>
        <p:nvSpPr>
          <p:cNvPr id="3" name="Content Placeholder 2"/>
          <p:cNvSpPr>
            <a:spLocks noGrp="1"/>
          </p:cNvSpPr>
          <p:nvPr>
            <p:ph sz="half" idx="1"/>
          </p:nvPr>
        </p:nvSpPr>
        <p:spPr/>
        <p:txBody>
          <a:bodyPr>
            <a:normAutofit/>
          </a:bodyPr>
          <a:lstStyle/>
          <a:p>
            <a:endParaRPr lang="en-US"/>
          </a:p>
        </p:txBody>
      </p:sp>
      <p:pic>
        <p:nvPicPr>
          <p:cNvPr id="5" name="Picture 4"/>
          <p:cNvPicPr>
            <a:picLocks noChangeAspect="1"/>
          </p:cNvPicPr>
          <p:nvPr/>
        </p:nvPicPr>
        <p:blipFill>
          <a:blip r:embed="rId3"/>
          <a:stretch>
            <a:fillRect/>
          </a:stretch>
        </p:blipFill>
        <p:spPr>
          <a:xfrm>
            <a:off x="0" y="1600200"/>
            <a:ext cx="7247467" cy="5644087"/>
          </a:xfrm>
          <a:prstGeom prst="rect">
            <a:avLst/>
          </a:prstGeom>
        </p:spPr>
      </p:pic>
      <p:sp>
        <p:nvSpPr>
          <p:cNvPr id="4" name="Content Placeholder 3"/>
          <p:cNvSpPr>
            <a:spLocks noGrp="1"/>
          </p:cNvSpPr>
          <p:nvPr>
            <p:ph sz="half" idx="2"/>
          </p:nvPr>
        </p:nvSpPr>
        <p:spPr>
          <a:xfrm>
            <a:off x="3784600" y="1947333"/>
            <a:ext cx="5359400" cy="3412067"/>
          </a:xfrm>
          <a:solidFill>
            <a:schemeClr val="accent6">
              <a:lumMod val="20000"/>
              <a:lumOff val="80000"/>
            </a:schemeClr>
          </a:solidFill>
        </p:spPr>
        <p:txBody>
          <a:bodyPr>
            <a:noAutofit/>
          </a:bodyPr>
          <a:lstStyle/>
          <a:p>
            <a:pPr>
              <a:buNone/>
            </a:pPr>
            <a:r>
              <a:rPr lang="en-US" sz="2400" dirty="0" smtClean="0"/>
              <a:t>Any device with Internet connection</a:t>
            </a:r>
          </a:p>
          <a:p>
            <a:pPr>
              <a:buNone/>
            </a:pPr>
            <a:r>
              <a:rPr lang="en-US" sz="2400" dirty="0" smtClean="0"/>
              <a:t>Reader’s personal library when signed in </a:t>
            </a:r>
          </a:p>
          <a:p>
            <a:pPr>
              <a:buNone/>
            </a:pPr>
            <a:r>
              <a:rPr lang="en-US" sz="2400" dirty="0" smtClean="0"/>
              <a:t>35,000 publishers</a:t>
            </a:r>
          </a:p>
          <a:p>
            <a:pPr>
              <a:buNone/>
            </a:pPr>
            <a:r>
              <a:rPr lang="en-US" sz="2400" dirty="0" smtClean="0"/>
              <a:t>Millions of titles</a:t>
            </a:r>
          </a:p>
          <a:p>
            <a:pPr>
              <a:buNone/>
            </a:pPr>
            <a:r>
              <a:rPr lang="en-US" sz="2400" dirty="0" smtClean="0"/>
              <a:t>Older titles scanned from library shelves, if Google Book settlement approved</a:t>
            </a:r>
          </a:p>
          <a:p>
            <a:pPr>
              <a:buNone/>
            </a:pPr>
            <a:r>
              <a:rPr lang="en-US" sz="2400" dirty="0" smtClean="0"/>
              <a:t>…….NO LIBRARY MODEL</a:t>
            </a:r>
          </a:p>
        </p:txBody>
      </p:sp>
      <p:sp>
        <p:nvSpPr>
          <p:cNvPr id="6" name="TextBox 5"/>
          <p:cNvSpPr txBox="1"/>
          <p:nvPr/>
        </p:nvSpPr>
        <p:spPr>
          <a:xfrm>
            <a:off x="1219200" y="5080000"/>
            <a:ext cx="2235200" cy="1477328"/>
          </a:xfrm>
          <a:prstGeom prst="rect">
            <a:avLst/>
          </a:prstGeom>
          <a:noFill/>
        </p:spPr>
        <p:txBody>
          <a:bodyPr wrap="square" rtlCol="0">
            <a:spAutoFit/>
          </a:bodyPr>
          <a:lstStyle/>
          <a:p>
            <a:r>
              <a:rPr lang="en-US" dirty="0" smtClean="0"/>
              <a:t>Google Books today </a:t>
            </a:r>
          </a:p>
          <a:p>
            <a:r>
              <a:rPr lang="en-US" dirty="0" smtClean="0"/>
              <a:t>20% preview free</a:t>
            </a:r>
          </a:p>
          <a:p>
            <a:endParaRPr lang="en-US" dirty="0" smtClean="0"/>
          </a:p>
          <a:p>
            <a:r>
              <a:rPr lang="en-US" dirty="0" smtClean="0"/>
              <a:t>Google Editions soon</a:t>
            </a:r>
          </a:p>
          <a:p>
            <a:r>
              <a:rPr lang="en-US" dirty="0" smtClean="0"/>
              <a:t>100% for </a:t>
            </a:r>
            <a:r>
              <a:rPr lang="en-US" i="1" dirty="0" smtClean="0"/>
              <a:t>sale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1016000" y="929048"/>
            <a:ext cx="6642100" cy="5440002"/>
          </a:xfrm>
          <a:prstGeom prst="rect">
            <a:avLst/>
          </a:prstGeom>
        </p:spPr>
      </p:pic>
      <p:sp>
        <p:nvSpPr>
          <p:cNvPr id="6" name="TextBox 5"/>
          <p:cNvSpPr txBox="1"/>
          <p:nvPr/>
        </p:nvSpPr>
        <p:spPr>
          <a:xfrm>
            <a:off x="1016000" y="6369050"/>
            <a:ext cx="3632200" cy="369332"/>
          </a:xfrm>
          <a:prstGeom prst="rect">
            <a:avLst/>
          </a:prstGeom>
          <a:noFill/>
        </p:spPr>
        <p:txBody>
          <a:bodyPr wrap="square" rtlCol="0">
            <a:spAutoFit/>
          </a:bodyPr>
          <a:lstStyle/>
          <a:p>
            <a:r>
              <a:rPr lang="en-US" dirty="0" smtClean="0"/>
              <a:t>Library Journal July 2010</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Open Letter to Ebook Creators and Sellers</a:t>
            </a:r>
            <a:endParaRPr lang="en-US" sz="3600" dirty="0"/>
          </a:p>
        </p:txBody>
      </p:sp>
      <p:sp>
        <p:nvSpPr>
          <p:cNvPr id="4" name="Vertical Scroll 3"/>
          <p:cNvSpPr/>
          <p:nvPr/>
        </p:nvSpPr>
        <p:spPr>
          <a:xfrm>
            <a:off x="647700" y="1143000"/>
            <a:ext cx="8496300" cy="5435601"/>
          </a:xfrm>
          <a:prstGeom prst="verticalScroll">
            <a:avLst/>
          </a:prstGeom>
          <a:solidFill>
            <a:schemeClr val="accent6">
              <a:lumMod val="75000"/>
              <a:alpha val="6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76400" y="1778000"/>
            <a:ext cx="8229600" cy="4525963"/>
          </a:xfrm>
        </p:spPr>
        <p:txBody>
          <a:bodyPr>
            <a:normAutofit fontScale="40000" lnSpcReduction="20000"/>
          </a:bodyPr>
          <a:lstStyle/>
          <a:p>
            <a:pPr>
              <a:buNone/>
            </a:pPr>
            <a:endParaRPr lang="en-US" dirty="0" smtClean="0"/>
          </a:p>
          <a:p>
            <a:pPr>
              <a:buNone/>
            </a:pPr>
            <a:endParaRPr lang="en-US" dirty="0" smtClean="0"/>
          </a:p>
          <a:p>
            <a:pPr>
              <a:buNone/>
            </a:pPr>
            <a:r>
              <a:rPr lang="en-US" dirty="0" smtClean="0"/>
              <a:t>Libraries  have  long, mutually beneficial relationship with publishers &amp; vendors</a:t>
            </a:r>
          </a:p>
          <a:p>
            <a:pPr>
              <a:buNone/>
            </a:pPr>
            <a:endParaRPr lang="en-US" dirty="0" smtClean="0"/>
          </a:p>
          <a:p>
            <a:pPr>
              <a:buNone/>
            </a:pPr>
            <a:r>
              <a:rPr lang="en-US" dirty="0" smtClean="0"/>
              <a:t>Libraries will help you sell popular e-books.</a:t>
            </a:r>
          </a:p>
          <a:p>
            <a:pPr>
              <a:buNone/>
            </a:pPr>
            <a:r>
              <a:rPr lang="en-US" dirty="0" smtClean="0"/>
              <a:t>-      Spend $2 billion/year on books</a:t>
            </a:r>
          </a:p>
          <a:p>
            <a:pPr>
              <a:buNone/>
            </a:pPr>
            <a:r>
              <a:rPr lang="en-US" dirty="0" smtClean="0"/>
              <a:t>-      Help people develop a passion for reading as children</a:t>
            </a:r>
          </a:p>
          <a:p>
            <a:pPr>
              <a:buNone/>
            </a:pPr>
            <a:r>
              <a:rPr lang="en-US" dirty="0" smtClean="0"/>
              <a:t>-      Help readers learn about technology</a:t>
            </a:r>
          </a:p>
          <a:p>
            <a:pPr>
              <a:buNone/>
            </a:pPr>
            <a:endParaRPr lang="en-US" dirty="0" smtClean="0"/>
          </a:p>
          <a:p>
            <a:pPr>
              <a:buNone/>
            </a:pPr>
            <a:r>
              <a:rPr lang="en-US" dirty="0" smtClean="0"/>
              <a:t>We need </a:t>
            </a:r>
          </a:p>
          <a:p>
            <a:pPr>
              <a:buNone/>
            </a:pPr>
            <a:r>
              <a:rPr lang="en-US" dirty="0" smtClean="0"/>
              <a:t>-      Popular titles at reasonable prices</a:t>
            </a:r>
          </a:p>
          <a:p>
            <a:pPr>
              <a:buNone/>
            </a:pPr>
            <a:r>
              <a:rPr lang="en-US" dirty="0" smtClean="0"/>
              <a:t>-      E-books in standard format with standard DRM</a:t>
            </a:r>
          </a:p>
          <a:p>
            <a:pPr>
              <a:buNone/>
            </a:pPr>
            <a:r>
              <a:rPr lang="en-US" dirty="0" smtClean="0"/>
              <a:t>-      Licenses for individual libraries and consortia</a:t>
            </a:r>
          </a:p>
          <a:p>
            <a:pPr>
              <a:buNone/>
            </a:pPr>
            <a:endParaRPr lang="en-US" sz="2316" dirty="0" smtClean="0"/>
          </a:p>
          <a:p>
            <a:pPr>
              <a:buNone/>
            </a:pPr>
            <a:r>
              <a:rPr lang="en-US" dirty="0" smtClean="0"/>
              <a:t>Thank you!</a:t>
            </a:r>
          </a:p>
          <a:p>
            <a:pPr>
              <a:buNone/>
            </a:pPr>
            <a:endParaRPr lang="en-US" sz="1263" dirty="0" smtClean="0"/>
          </a:p>
          <a:p>
            <a:pPr>
              <a:buNone/>
            </a:pPr>
            <a:r>
              <a:rPr lang="en-US" dirty="0" smtClean="0"/>
              <a:t>Linda Crowe</a:t>
            </a:r>
            <a:br>
              <a:rPr lang="en-US" dirty="0" smtClean="0"/>
            </a:br>
            <a:r>
              <a:rPr lang="en-US" dirty="0" smtClean="0">
                <a:hlinkClick r:id="rId2"/>
              </a:rPr>
              <a:t>Pacific Library Partnership</a:t>
            </a:r>
            <a:endParaRPr lang="en-US" dirty="0" smtClean="0"/>
          </a:p>
          <a:p>
            <a:pPr>
              <a:buNone/>
            </a:pPr>
            <a:r>
              <a:rPr lang="en-US" dirty="0" smtClean="0"/>
              <a:t>Charlie Parker, Al Carlson</a:t>
            </a:r>
            <a:br>
              <a:rPr lang="en-US" dirty="0" smtClean="0"/>
            </a:br>
            <a:r>
              <a:rPr lang="en-US" dirty="0" smtClean="0">
                <a:hlinkClick r:id="rId3"/>
              </a:rPr>
              <a:t>Tampa Bay Library Consortium</a:t>
            </a:r>
            <a:r>
              <a:rPr lang="en-US" dirty="0" smtClean="0"/>
              <a:t>   </a:t>
            </a:r>
          </a:p>
          <a:p>
            <a:pPr>
              <a:buNone/>
            </a:pPr>
            <a:r>
              <a:rPr lang="en-US" dirty="0" smtClean="0"/>
              <a:t>  et al</a:t>
            </a:r>
            <a:endParaRPr lang="en-US" dirty="0"/>
          </a:p>
        </p:txBody>
      </p:sp>
      <p:sp>
        <p:nvSpPr>
          <p:cNvPr id="6" name="TextBox 5"/>
          <p:cNvSpPr txBox="1"/>
          <p:nvPr/>
        </p:nvSpPr>
        <p:spPr>
          <a:xfrm>
            <a:off x="6057900" y="4927600"/>
            <a:ext cx="2413000" cy="923330"/>
          </a:xfrm>
          <a:prstGeom prst="rect">
            <a:avLst/>
          </a:prstGeom>
          <a:solidFill>
            <a:srgbClr val="FFFF00">
              <a:alpha val="95000"/>
            </a:srgbClr>
          </a:solidFill>
        </p:spPr>
        <p:txBody>
          <a:bodyPr wrap="square" rtlCol="0">
            <a:spAutoFit/>
          </a:bodyPr>
          <a:lstStyle/>
          <a:p>
            <a:r>
              <a:rPr lang="en-US" dirty="0" smtClean="0"/>
              <a:t>Your thoughts? Send to ALA OITP Carrie Russell </a:t>
            </a:r>
            <a:r>
              <a:rPr lang="en-US" dirty="0" err="1" smtClean="0"/>
              <a:t>crussell@alawash.org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Ebooks</a:t>
            </a:r>
            <a:r>
              <a:rPr lang="en-US" dirty="0" smtClean="0"/>
              <a:t> and Libraries: Legal Issues</a:t>
            </a:r>
            <a:endParaRPr lang="en-US" dirty="0"/>
          </a:p>
        </p:txBody>
      </p:sp>
      <p:sp>
        <p:nvSpPr>
          <p:cNvPr id="3" name="Content Placeholder 2"/>
          <p:cNvSpPr>
            <a:spLocks noGrp="1"/>
          </p:cNvSpPr>
          <p:nvPr>
            <p:ph idx="1"/>
          </p:nvPr>
        </p:nvSpPr>
        <p:spPr/>
        <p:txBody>
          <a:bodyPr>
            <a:normAutofit/>
          </a:bodyPr>
          <a:lstStyle/>
          <a:p>
            <a:pPr>
              <a:buNone/>
            </a:pPr>
            <a:r>
              <a:rPr lang="en-US" dirty="0" smtClean="0"/>
              <a:t>Control Your Content – Let me count the ways…</a:t>
            </a:r>
          </a:p>
          <a:p>
            <a:pPr>
              <a:buNone/>
            </a:pPr>
            <a:r>
              <a:rPr lang="en-US" dirty="0" smtClean="0"/>
              <a:t>    Licenses</a:t>
            </a:r>
          </a:p>
          <a:p>
            <a:pPr>
              <a:buNone/>
            </a:pPr>
            <a:r>
              <a:rPr lang="en-US" dirty="0" smtClean="0"/>
              <a:t>    DRM</a:t>
            </a:r>
          </a:p>
          <a:p>
            <a:pPr>
              <a:buNone/>
            </a:pPr>
            <a:endParaRPr lang="en-US" sz="1100" dirty="0" smtClean="0"/>
          </a:p>
          <a:p>
            <a:pPr>
              <a:buNone/>
            </a:pPr>
            <a:endParaRPr lang="en-US" sz="1100" dirty="0" smtClean="0"/>
          </a:p>
          <a:p>
            <a:pPr>
              <a:buNone/>
            </a:pPr>
            <a:r>
              <a:rPr lang="en-US" sz="2400" dirty="0" smtClean="0"/>
              <a:t>Rising  issues</a:t>
            </a:r>
          </a:p>
          <a:p>
            <a:pPr>
              <a:buNone/>
            </a:pPr>
            <a:r>
              <a:rPr lang="en-US" sz="2400" dirty="0" smtClean="0"/>
              <a:t>     Disability Access</a:t>
            </a:r>
          </a:p>
          <a:p>
            <a:pPr>
              <a:buNone/>
            </a:pPr>
            <a:r>
              <a:rPr lang="en-US" sz="2400" dirty="0" smtClean="0"/>
              <a:t>     Privacy</a:t>
            </a:r>
          </a:p>
          <a:p>
            <a:pPr>
              <a:buNone/>
            </a:pPr>
            <a:r>
              <a:rPr lang="en-US" sz="2400" dirty="0" smtClean="0"/>
              <a:t> The Future</a:t>
            </a:r>
          </a:p>
        </p:txBody>
      </p:sp>
      <p:sp>
        <p:nvSpPr>
          <p:cNvPr id="4" name="TextBox 3"/>
          <p:cNvSpPr txBox="1"/>
          <p:nvPr/>
        </p:nvSpPr>
        <p:spPr>
          <a:xfrm flipH="1">
            <a:off x="5486916" y="-4159250"/>
            <a:ext cx="3199884" cy="2798207"/>
          </a:xfrm>
          <a:prstGeom prst="rect">
            <a:avLst/>
          </a:prstGeom>
          <a:noFill/>
        </p:spPr>
        <p:txBody>
          <a:bodyPr wrap="square" rtlCol="0">
            <a:spAutoFit/>
          </a:bodyPr>
          <a:lstStyle/>
          <a:p>
            <a:endParaRPr lang="en-US" dirty="0"/>
          </a:p>
        </p:txBody>
      </p:sp>
      <p:sp>
        <p:nvSpPr>
          <p:cNvPr id="7" name="TextBox 6"/>
          <p:cNvSpPr txBox="1"/>
          <p:nvPr/>
        </p:nvSpPr>
        <p:spPr>
          <a:xfrm>
            <a:off x="5222875" y="-904875"/>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p:nvPicPr>
        <p:blipFill>
          <a:blip r:embed="rId3">
            <a:alphaModFix amt="24000"/>
          </a:blip>
          <a:stretch>
            <a:fillRect/>
          </a:stretch>
        </p:blipFill>
        <p:spPr>
          <a:xfrm>
            <a:off x="-4989" y="0"/>
            <a:ext cx="9148989" cy="6861742"/>
          </a:xfrm>
          <a:prstGeom prst="rect">
            <a:avLst/>
          </a:prstGeom>
        </p:spPr>
      </p:pic>
      <p:pic>
        <p:nvPicPr>
          <p:cNvPr id="22" name="Picture 21"/>
          <p:cNvPicPr>
            <a:picLocks noChangeAspect="1"/>
          </p:cNvPicPr>
          <p:nvPr/>
        </p:nvPicPr>
        <p:blipFill>
          <a:blip r:embed="rId4"/>
          <a:srcRect l="21519" t="6000" r="16075"/>
          <a:stretch>
            <a:fillRect/>
          </a:stretch>
        </p:blipFill>
        <p:spPr>
          <a:xfrm>
            <a:off x="6450755" y="3168650"/>
            <a:ext cx="2086429" cy="3581400"/>
          </a:xfrm>
          <a:prstGeom prst="rect">
            <a:avLst/>
          </a:prstGeom>
        </p:spPr>
      </p:pic>
      <p:pic>
        <p:nvPicPr>
          <p:cNvPr id="23" name="Picture 22"/>
          <p:cNvPicPr>
            <a:picLocks noChangeAspect="1"/>
          </p:cNvPicPr>
          <p:nvPr/>
        </p:nvPicPr>
        <p:blipFill>
          <a:blip r:embed="rId4"/>
          <a:srcRect l="21519" t="6000" r="16075"/>
          <a:stretch>
            <a:fillRect/>
          </a:stretch>
        </p:blipFill>
        <p:spPr>
          <a:xfrm>
            <a:off x="6752771" y="1752600"/>
            <a:ext cx="2086429" cy="3581400"/>
          </a:xfrm>
          <a:prstGeom prst="rect">
            <a:avLst/>
          </a:prstGeom>
        </p:spPr>
      </p:pic>
      <p:pic>
        <p:nvPicPr>
          <p:cNvPr id="24" name="Picture 23"/>
          <p:cNvPicPr>
            <a:picLocks noChangeAspect="1"/>
          </p:cNvPicPr>
          <p:nvPr/>
        </p:nvPicPr>
        <p:blipFill>
          <a:blip r:embed="rId4"/>
          <a:srcRect l="21519" t="6000" r="16075"/>
          <a:stretch>
            <a:fillRect/>
          </a:stretch>
        </p:blipFill>
        <p:spPr>
          <a:xfrm>
            <a:off x="6905171" y="1905000"/>
            <a:ext cx="2086429" cy="3581400"/>
          </a:xfrm>
          <a:prstGeom prst="rect">
            <a:avLst/>
          </a:prstGeom>
        </p:spPr>
      </p:pic>
      <p:pic>
        <p:nvPicPr>
          <p:cNvPr id="25" name="Picture 24"/>
          <p:cNvPicPr>
            <a:picLocks noChangeAspect="1"/>
          </p:cNvPicPr>
          <p:nvPr/>
        </p:nvPicPr>
        <p:blipFill>
          <a:blip r:embed="rId4"/>
          <a:srcRect l="21519" t="6000" r="16075"/>
          <a:stretch>
            <a:fillRect/>
          </a:stretch>
        </p:blipFill>
        <p:spPr>
          <a:xfrm>
            <a:off x="7057571" y="2057400"/>
            <a:ext cx="2086429" cy="3581400"/>
          </a:xfrm>
          <a:prstGeom prst="rect">
            <a:avLst/>
          </a:prstGeom>
        </p:spPr>
      </p:pic>
      <p:pic>
        <p:nvPicPr>
          <p:cNvPr id="26" name="Picture 25"/>
          <p:cNvPicPr>
            <a:picLocks noChangeAspect="1"/>
          </p:cNvPicPr>
          <p:nvPr/>
        </p:nvPicPr>
        <p:blipFill>
          <a:blip r:embed="rId4"/>
          <a:srcRect l="21519" t="6000" r="16075"/>
          <a:stretch>
            <a:fillRect/>
          </a:stretch>
        </p:blipFill>
        <p:spPr>
          <a:xfrm>
            <a:off x="6905171" y="2209800"/>
            <a:ext cx="2086429" cy="3581400"/>
          </a:xfrm>
          <a:prstGeom prst="rect">
            <a:avLst/>
          </a:prstGeom>
        </p:spPr>
      </p:pic>
      <p:pic>
        <p:nvPicPr>
          <p:cNvPr id="27" name="Picture 26"/>
          <p:cNvPicPr>
            <a:picLocks noChangeAspect="1"/>
          </p:cNvPicPr>
          <p:nvPr/>
        </p:nvPicPr>
        <p:blipFill>
          <a:blip r:embed="rId4"/>
          <a:srcRect l="21519" t="6000" r="16075"/>
          <a:stretch>
            <a:fillRect/>
          </a:stretch>
        </p:blipFill>
        <p:spPr>
          <a:xfrm>
            <a:off x="6014356" y="2209800"/>
            <a:ext cx="2086429" cy="3581400"/>
          </a:xfrm>
          <a:prstGeom prst="rect">
            <a:avLst/>
          </a:prstGeom>
        </p:spPr>
      </p:pic>
      <p:pic>
        <p:nvPicPr>
          <p:cNvPr id="28" name="Picture 27"/>
          <p:cNvPicPr>
            <a:picLocks noChangeAspect="1"/>
          </p:cNvPicPr>
          <p:nvPr/>
        </p:nvPicPr>
        <p:blipFill>
          <a:blip r:embed="rId4"/>
          <a:srcRect l="21519" t="6000" r="16075"/>
          <a:stretch>
            <a:fillRect/>
          </a:stretch>
        </p:blipFill>
        <p:spPr>
          <a:xfrm>
            <a:off x="4364326" y="2209800"/>
            <a:ext cx="2086429" cy="3581400"/>
          </a:xfrm>
          <a:prstGeom prst="rect">
            <a:avLst/>
          </a:prstGeom>
        </p:spPr>
      </p:pic>
      <p:pic>
        <p:nvPicPr>
          <p:cNvPr id="19" name="Picture 18"/>
          <p:cNvPicPr>
            <a:picLocks noChangeAspect="1"/>
          </p:cNvPicPr>
          <p:nvPr/>
        </p:nvPicPr>
        <p:blipFill>
          <a:blip r:embed="rId5"/>
          <a:stretch>
            <a:fillRect/>
          </a:stretch>
        </p:blipFill>
        <p:spPr>
          <a:xfrm>
            <a:off x="3332389" y="4832350"/>
            <a:ext cx="1524000" cy="1917700"/>
          </a:xfrm>
          <a:prstGeom prst="rect">
            <a:avLst/>
          </a:prstGeom>
        </p:spPr>
      </p:pic>
      <p:pic>
        <p:nvPicPr>
          <p:cNvPr id="17" name="Picture 16"/>
          <p:cNvPicPr>
            <a:picLocks noChangeAspect="1"/>
          </p:cNvPicPr>
          <p:nvPr/>
        </p:nvPicPr>
        <p:blipFill>
          <a:blip r:embed="rId6"/>
          <a:stretch>
            <a:fillRect/>
          </a:stretch>
        </p:blipFill>
        <p:spPr>
          <a:xfrm>
            <a:off x="5197022" y="4702856"/>
            <a:ext cx="1403349" cy="2155143"/>
          </a:xfrm>
          <a:prstGeom prst="rect">
            <a:avLst/>
          </a:prstGeom>
        </p:spPr>
      </p:pic>
      <p:sp>
        <p:nvSpPr>
          <p:cNvPr id="18" name="TextBox 17"/>
          <p:cNvSpPr txBox="1"/>
          <p:nvPr/>
        </p:nvSpPr>
        <p:spPr>
          <a:xfrm>
            <a:off x="6121400" y="6211669"/>
            <a:ext cx="2870200" cy="830997"/>
          </a:xfrm>
          <a:prstGeom prst="rect">
            <a:avLst/>
          </a:prstGeom>
          <a:noFill/>
        </p:spPr>
        <p:txBody>
          <a:bodyPr wrap="square" rtlCol="0">
            <a:spAutoFit/>
          </a:bodyPr>
          <a:lstStyle/>
          <a:p>
            <a:r>
              <a:rPr lang="en-US" sz="1200" dirty="0" smtClean="0"/>
              <a:t>Big Brother</a:t>
            </a:r>
            <a:r>
              <a:rPr lang="en-US" sz="1200" dirty="0" smtClean="0">
                <a:hlinkClick r:id="rId7"/>
              </a:rPr>
              <a:t> © Mike Licht 2009 </a:t>
            </a:r>
            <a:r>
              <a:rPr lang="en-US" sz="1200" dirty="0" smtClean="0"/>
              <a:t>Some Rights Reserved Attribution 2.0 Generic </a:t>
            </a:r>
            <a:r>
              <a:rPr lang="en-US" sz="1200" b="1" dirty="0" smtClean="0"/>
              <a:t>http://tinyurl.com/2dheq5h</a:t>
            </a:r>
            <a:endParaRPr lang="en-US" sz="1200" dirty="0" smtClean="0"/>
          </a:p>
          <a:p>
            <a:endParaRPr lang="en-US" sz="1200" dirty="0"/>
          </a:p>
        </p:txBody>
      </p:sp>
      <p:sp>
        <p:nvSpPr>
          <p:cNvPr id="20" name="TextBox 19"/>
          <p:cNvSpPr txBox="1"/>
          <p:nvPr/>
        </p:nvSpPr>
        <p:spPr>
          <a:xfrm>
            <a:off x="10549467" y="-23368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900" decel="100000" fill="hold"/>
                                        <p:tgtEl>
                                          <p:spTgt spid="1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srcRect l="20370" t="21115" b="41935"/>
          <a:stretch>
            <a:fillRect/>
          </a:stretch>
        </p:blipFill>
        <p:spPr bwMode="auto">
          <a:xfrm>
            <a:off x="228600" y="1516063"/>
            <a:ext cx="4368800" cy="1600200"/>
          </a:xfrm>
          <a:prstGeom prst="rect">
            <a:avLst/>
          </a:prstGeom>
          <a:noFill/>
          <a:ln w="9525">
            <a:noFill/>
            <a:miter lim="800000"/>
            <a:headEnd/>
            <a:tailEnd/>
          </a:ln>
        </p:spPr>
      </p:pic>
      <p:pic>
        <p:nvPicPr>
          <p:cNvPr id="76802" name="Picture 2"/>
          <p:cNvPicPr>
            <a:picLocks noChangeAspect="1" noChangeArrowheads="1"/>
          </p:cNvPicPr>
          <p:nvPr/>
        </p:nvPicPr>
        <p:blipFill>
          <a:blip r:embed="rId4"/>
          <a:srcRect/>
          <a:stretch>
            <a:fillRect/>
          </a:stretch>
        </p:blipFill>
        <p:spPr bwMode="auto">
          <a:xfrm>
            <a:off x="5426075" y="1447800"/>
            <a:ext cx="3717925" cy="3276600"/>
          </a:xfrm>
          <a:prstGeom prst="rect">
            <a:avLst/>
          </a:prstGeom>
          <a:noFill/>
          <a:ln w="9525">
            <a:noFill/>
            <a:miter lim="800000"/>
            <a:headEnd/>
            <a:tailEnd/>
          </a:ln>
        </p:spPr>
      </p:pic>
      <p:sp>
        <p:nvSpPr>
          <p:cNvPr id="76804" name="Text Box 5"/>
          <p:cNvSpPr txBox="1">
            <a:spLocks noChangeArrowheads="1"/>
          </p:cNvSpPr>
          <p:nvPr/>
        </p:nvSpPr>
        <p:spPr bwMode="auto">
          <a:xfrm>
            <a:off x="2955925" y="1860550"/>
            <a:ext cx="184150" cy="641350"/>
          </a:xfrm>
          <a:prstGeom prst="rect">
            <a:avLst/>
          </a:prstGeom>
          <a:noFill/>
          <a:ln w="9525">
            <a:noFill/>
            <a:miter lim="800000"/>
            <a:headEnd/>
            <a:tailEnd/>
          </a:ln>
        </p:spPr>
        <p:txBody>
          <a:bodyPr wrap="none">
            <a:prstTxWarp prst="textNoShape">
              <a:avLst/>
            </a:prstTxWarp>
            <a:spAutoFit/>
          </a:bodyPr>
          <a:lstStyle/>
          <a:p>
            <a:endParaRPr lang="en-US" sz="3600" b="1">
              <a:solidFill>
                <a:schemeClr val="tx2"/>
              </a:solidFill>
            </a:endParaRPr>
          </a:p>
        </p:txBody>
      </p:sp>
      <p:sp>
        <p:nvSpPr>
          <p:cNvPr id="76805" name="Text Box 6"/>
          <p:cNvSpPr txBox="1">
            <a:spLocks noChangeArrowheads="1"/>
          </p:cNvSpPr>
          <p:nvPr/>
        </p:nvSpPr>
        <p:spPr bwMode="auto">
          <a:xfrm>
            <a:off x="0" y="1408113"/>
            <a:ext cx="6153150" cy="1708150"/>
          </a:xfrm>
          <a:prstGeom prst="rect">
            <a:avLst/>
          </a:prstGeom>
          <a:noFill/>
          <a:ln w="9525">
            <a:noFill/>
            <a:miter lim="800000"/>
            <a:headEnd/>
            <a:tailEnd/>
          </a:ln>
        </p:spPr>
        <p:txBody>
          <a:bodyPr>
            <a:prstTxWarp prst="textNoShape">
              <a:avLst/>
            </a:prstTxWarp>
            <a:spAutoFit/>
          </a:bodyPr>
          <a:lstStyle/>
          <a:p>
            <a:pPr algn="l"/>
            <a:r>
              <a:rPr lang="en-US" sz="10600" b="1" dirty="0">
                <a:solidFill>
                  <a:srgbClr val="66FF33"/>
                </a:solidFill>
              </a:rPr>
              <a:t>PCLED</a:t>
            </a:r>
            <a:endParaRPr lang="en-US" sz="7200" b="1" dirty="0">
              <a:solidFill>
                <a:srgbClr val="66FF33"/>
              </a:solidFill>
            </a:endParaRPr>
          </a:p>
        </p:txBody>
      </p:sp>
      <p:sp>
        <p:nvSpPr>
          <p:cNvPr id="76807" name="Rectangle 10"/>
          <p:cNvSpPr>
            <a:spLocks noGrp="1" noChangeArrowheads="1"/>
          </p:cNvSpPr>
          <p:nvPr>
            <p:ph type="title"/>
          </p:nvPr>
        </p:nvSpPr>
        <p:spPr>
          <a:xfrm>
            <a:off x="0" y="0"/>
            <a:ext cx="9144000" cy="1143000"/>
          </a:xfrm>
          <a:solidFill>
            <a:srgbClr val="FF9933"/>
          </a:solidFill>
          <a:ln>
            <a:solidFill>
              <a:schemeClr val="tx2"/>
            </a:solidFill>
          </a:ln>
        </p:spPr>
        <p:txBody>
          <a:bodyPr/>
          <a:lstStyle/>
          <a:p>
            <a:r>
              <a:rPr lang="en-US" sz="3200" b="1" dirty="0" smtClean="0"/>
              <a:t>Control your CONTENT (count the ways…)</a:t>
            </a:r>
            <a:endParaRPr lang="en-US" sz="32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ChangeArrowheads="1"/>
          </p:cNvSpPr>
          <p:nvPr/>
        </p:nvSpPr>
        <p:spPr bwMode="auto">
          <a:xfrm>
            <a:off x="0" y="0"/>
            <a:ext cx="9144000" cy="1219200"/>
          </a:xfrm>
          <a:prstGeom prst="rect">
            <a:avLst/>
          </a:prstGeom>
          <a:solidFill>
            <a:srgbClr val="FF9933"/>
          </a:solidFill>
          <a:ln w="9525">
            <a:noFill/>
            <a:miter lim="800000"/>
            <a:headEnd/>
            <a:tailEnd/>
          </a:ln>
        </p:spPr>
        <p:txBody>
          <a:bodyPr anchor="ctr">
            <a:prstTxWarp prst="textNoShape">
              <a:avLst/>
            </a:prstTxWarp>
          </a:bodyPr>
          <a:lstStyle/>
          <a:p>
            <a:pPr algn="ctr"/>
            <a:r>
              <a:rPr lang="en-US" sz="4400" b="1" dirty="0" smtClean="0">
                <a:solidFill>
                  <a:schemeClr val="tx2"/>
                </a:solidFill>
              </a:rPr>
              <a:t>First, Control content – with chains</a:t>
            </a:r>
            <a:endParaRPr lang="en-US" sz="4400" b="1" dirty="0">
              <a:solidFill>
                <a:schemeClr val="tx2"/>
              </a:solidFill>
            </a:endParaRPr>
          </a:p>
        </p:txBody>
      </p:sp>
      <p:sp>
        <p:nvSpPr>
          <p:cNvPr id="78852" name="Rectangle 3"/>
          <p:cNvSpPr>
            <a:spLocks noChangeArrowheads="1"/>
          </p:cNvSpPr>
          <p:nvPr/>
        </p:nvSpPr>
        <p:spPr bwMode="auto">
          <a:xfrm>
            <a:off x="381000" y="1295400"/>
            <a:ext cx="1076325" cy="5124450"/>
          </a:xfrm>
          <a:prstGeom prst="rect">
            <a:avLst/>
          </a:prstGeom>
          <a:noFill/>
          <a:ln w="9525">
            <a:noFill/>
            <a:miter lim="800000"/>
            <a:headEnd/>
            <a:tailEnd/>
          </a:ln>
        </p:spPr>
        <p:txBody>
          <a:bodyPr wrap="none">
            <a:prstTxWarp prst="textNoShape">
              <a:avLst/>
            </a:prstTxWarp>
            <a:spAutoFit/>
          </a:bodyPr>
          <a:lstStyle/>
          <a:p>
            <a:pPr algn="l"/>
            <a:endParaRPr lang="en-US" sz="6600" b="1">
              <a:solidFill>
                <a:srgbClr val="008000"/>
              </a:solidFill>
            </a:endParaRPr>
          </a:p>
          <a:p>
            <a:pPr algn="l"/>
            <a:endParaRPr lang="en-US" sz="6600" b="1">
              <a:solidFill>
                <a:srgbClr val="008000"/>
              </a:solidFill>
            </a:endParaRPr>
          </a:p>
          <a:p>
            <a:pPr algn="l"/>
            <a:r>
              <a:rPr lang="en-US" sz="6600" b="1">
                <a:solidFill>
                  <a:srgbClr val="008000"/>
                </a:solidFill>
              </a:rPr>
              <a:t>C </a:t>
            </a:r>
          </a:p>
          <a:p>
            <a:pPr algn="l"/>
            <a:r>
              <a:rPr lang="en-US" sz="6600" b="1">
                <a:solidFill>
                  <a:srgbClr val="008000"/>
                </a:solidFill>
              </a:rPr>
              <a:t>L </a:t>
            </a:r>
          </a:p>
          <a:p>
            <a:pPr algn="l"/>
            <a:r>
              <a:rPr lang="en-US" sz="6600" b="1">
                <a:solidFill>
                  <a:srgbClr val="008000"/>
                </a:solidFill>
              </a:rPr>
              <a:t>E</a:t>
            </a:r>
          </a:p>
        </p:txBody>
      </p:sp>
      <p:sp>
        <p:nvSpPr>
          <p:cNvPr id="78853" name="Text Box 4"/>
          <p:cNvSpPr txBox="1">
            <a:spLocks noChangeArrowheads="1"/>
          </p:cNvSpPr>
          <p:nvPr/>
        </p:nvSpPr>
        <p:spPr bwMode="auto">
          <a:xfrm>
            <a:off x="228600" y="1295400"/>
            <a:ext cx="6405563" cy="1433513"/>
          </a:xfrm>
          <a:prstGeom prst="rect">
            <a:avLst/>
          </a:prstGeom>
          <a:noFill/>
          <a:ln w="9525">
            <a:noFill/>
            <a:miter lim="800000"/>
            <a:headEnd/>
            <a:tailEnd/>
          </a:ln>
        </p:spPr>
        <p:txBody>
          <a:bodyPr>
            <a:prstTxWarp prst="textNoShape">
              <a:avLst/>
            </a:prstTxWarp>
            <a:spAutoFit/>
          </a:bodyPr>
          <a:lstStyle/>
          <a:p>
            <a:pPr algn="l"/>
            <a:r>
              <a:rPr lang="en-US" sz="8800" b="1">
                <a:solidFill>
                  <a:srgbClr val="66FF33"/>
                </a:solidFill>
              </a:rPr>
              <a:t>P</a:t>
            </a:r>
            <a:r>
              <a:rPr lang="en-US" sz="6600" b="1">
                <a:solidFill>
                  <a:srgbClr val="008000"/>
                </a:solidFill>
              </a:rPr>
              <a:t> </a:t>
            </a:r>
            <a:r>
              <a:rPr lang="en-US" sz="4000" b="1">
                <a:solidFill>
                  <a:srgbClr val="008000"/>
                </a:solidFill>
              </a:rPr>
              <a:t>hysical</a:t>
            </a:r>
          </a:p>
        </p:txBody>
      </p:sp>
      <p:graphicFrame>
        <p:nvGraphicFramePr>
          <p:cNvPr id="78850" name="Object 2"/>
          <p:cNvGraphicFramePr>
            <a:graphicFrameLocks noChangeAspect="1"/>
          </p:cNvGraphicFramePr>
          <p:nvPr/>
        </p:nvGraphicFramePr>
        <p:xfrm>
          <a:off x="3581400" y="2686050"/>
          <a:ext cx="5562600" cy="4171950"/>
        </p:xfrm>
        <a:graphic>
          <a:graphicData uri="http://schemas.openxmlformats.org/presentationml/2006/ole">
            <p:oleObj spid="_x0000_s53250" name="Bitmap Image" r:id="rId4" imgW="3809524" imgH="2857899" progId="PBrush">
              <p:embed/>
            </p:oleObj>
          </a:graphicData>
        </a:graphic>
      </p:graphicFrame>
      <p:sp>
        <p:nvSpPr>
          <p:cNvPr id="78854" name="AutoShape 6"/>
          <p:cNvSpPr>
            <a:spLocks/>
          </p:cNvSpPr>
          <p:nvPr/>
        </p:nvSpPr>
        <p:spPr bwMode="auto">
          <a:xfrm>
            <a:off x="4038600" y="3508375"/>
            <a:ext cx="4343400" cy="701675"/>
          </a:xfrm>
          <a:prstGeom prst="borderCallout1">
            <a:avLst>
              <a:gd name="adj1" fmla="val -10042"/>
              <a:gd name="adj2" fmla="val 97370"/>
              <a:gd name="adj3" fmla="val -10042"/>
              <a:gd name="adj4" fmla="val -51241"/>
            </a:avLst>
          </a:prstGeom>
          <a:solidFill>
            <a:srgbClr val="FF9933"/>
          </a:solidFill>
          <a:ln w="9525">
            <a:noFill/>
            <a:miter lim="800000"/>
            <a:headEnd/>
            <a:tailEnd/>
          </a:ln>
        </p:spPr>
        <p:txBody>
          <a:bodyPr>
            <a:prstTxWarp prst="textNoShape">
              <a:avLst/>
            </a:prstTxWarp>
            <a:spAutoFit/>
          </a:bodyPr>
          <a:lstStyle/>
          <a:p>
            <a:pPr algn="l"/>
            <a:r>
              <a:rPr lang="en-US" sz="2000" b="1">
                <a:solidFill>
                  <a:schemeClr val="tx2"/>
                </a:solidFill>
              </a:rPr>
              <a:t>Owner of physical item</a:t>
            </a:r>
          </a:p>
          <a:p>
            <a:pPr algn="l"/>
            <a:r>
              <a:rPr lang="en-US" sz="2000" b="1">
                <a:solidFill>
                  <a:schemeClr val="tx2"/>
                </a:solidFill>
              </a:rPr>
              <a:t> keep others out</a:t>
            </a:r>
          </a:p>
        </p:txBody>
      </p:sp>
      <p:pic>
        <p:nvPicPr>
          <p:cNvPr id="78855" name="Picture 7"/>
          <p:cNvPicPr>
            <a:picLocks noChangeAspect="1" noChangeArrowheads="1"/>
          </p:cNvPicPr>
          <p:nvPr/>
        </p:nvPicPr>
        <p:blipFill>
          <a:blip r:embed="rId5"/>
          <a:srcRect/>
          <a:stretch>
            <a:fillRect/>
          </a:stretch>
        </p:blipFill>
        <p:spPr bwMode="auto">
          <a:xfrm>
            <a:off x="304800" y="2971800"/>
            <a:ext cx="3276600" cy="3409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0" y="0"/>
            <a:ext cx="9144000" cy="1219200"/>
          </a:xfrm>
          <a:prstGeom prst="rect">
            <a:avLst/>
          </a:prstGeom>
          <a:solidFill>
            <a:srgbClr val="FF9933"/>
          </a:solidFill>
          <a:ln w="9525">
            <a:noFill/>
            <a:miter lim="800000"/>
            <a:headEnd/>
            <a:tailEnd/>
          </a:ln>
        </p:spPr>
        <p:txBody>
          <a:bodyPr anchor="ctr">
            <a:prstTxWarp prst="textNoShape">
              <a:avLst/>
            </a:prstTxWarp>
          </a:bodyPr>
          <a:lstStyle/>
          <a:p>
            <a:pPr algn="ctr"/>
            <a:endParaRPr lang="en-US" sz="4400" b="1">
              <a:solidFill>
                <a:schemeClr val="tx2"/>
              </a:solidFill>
            </a:endParaRPr>
          </a:p>
        </p:txBody>
      </p:sp>
      <p:sp>
        <p:nvSpPr>
          <p:cNvPr id="80900" name="Rectangle 10"/>
          <p:cNvSpPr>
            <a:spLocks noGrp="1" noChangeArrowheads="1"/>
          </p:cNvSpPr>
          <p:nvPr>
            <p:ph type="title"/>
          </p:nvPr>
        </p:nvSpPr>
        <p:spPr>
          <a:xfrm>
            <a:off x="381000" y="0"/>
            <a:ext cx="8763000" cy="1143000"/>
          </a:xfrm>
        </p:spPr>
        <p:txBody>
          <a:bodyPr>
            <a:normAutofit fontScale="90000"/>
          </a:bodyPr>
          <a:lstStyle/>
          <a:p>
            <a:r>
              <a:rPr lang="en-US" sz="4000" b="1" dirty="0" smtClean="0"/>
              <a:t>Second, Control content with copyright law</a:t>
            </a:r>
            <a:endParaRPr lang="en-US" sz="4000" b="1" dirty="0"/>
          </a:p>
        </p:txBody>
      </p:sp>
      <p:graphicFrame>
        <p:nvGraphicFramePr>
          <p:cNvPr id="80898" name="Object 2"/>
          <p:cNvGraphicFramePr>
            <a:graphicFrameLocks noChangeAspect="1"/>
          </p:cNvGraphicFramePr>
          <p:nvPr>
            <p:ph sz="half" idx="1"/>
          </p:nvPr>
        </p:nvGraphicFramePr>
        <p:xfrm>
          <a:off x="3429000" y="3543300"/>
          <a:ext cx="4419600" cy="3314700"/>
        </p:xfrm>
        <a:graphic>
          <a:graphicData uri="http://schemas.openxmlformats.org/presentationml/2006/ole">
            <p:oleObj spid="_x0000_s55298" name="Bitmap Image" r:id="rId4" imgW="3809524" imgH="2857899" progId="PBrush">
              <p:embed/>
            </p:oleObj>
          </a:graphicData>
        </a:graphic>
      </p:graphicFrame>
      <p:sp>
        <p:nvSpPr>
          <p:cNvPr id="80901" name="Text Box 2"/>
          <p:cNvSpPr txBox="1">
            <a:spLocks noChangeArrowheads="1"/>
          </p:cNvSpPr>
          <p:nvPr/>
        </p:nvSpPr>
        <p:spPr bwMode="auto">
          <a:xfrm>
            <a:off x="304800" y="2209800"/>
            <a:ext cx="3505200" cy="1098550"/>
          </a:xfrm>
          <a:prstGeom prst="rect">
            <a:avLst/>
          </a:prstGeom>
          <a:solidFill>
            <a:schemeClr val="bg1">
              <a:alpha val="50195"/>
            </a:schemeClr>
          </a:solidFill>
          <a:ln w="9525">
            <a:noFill/>
            <a:miter lim="800000"/>
            <a:headEnd/>
            <a:tailEnd/>
          </a:ln>
        </p:spPr>
        <p:txBody>
          <a:bodyPr>
            <a:prstTxWarp prst="textNoShape">
              <a:avLst/>
            </a:prstTxWarp>
            <a:spAutoFit/>
          </a:bodyPr>
          <a:lstStyle/>
          <a:p>
            <a:pPr algn="l"/>
            <a:r>
              <a:rPr lang="en-US" sz="6600" b="1">
                <a:solidFill>
                  <a:srgbClr val="FFFFFF"/>
                </a:solidFill>
              </a:rPr>
              <a:t>C</a:t>
            </a:r>
            <a:r>
              <a:rPr lang="en-US" sz="4000" b="1">
                <a:solidFill>
                  <a:srgbClr val="008000"/>
                </a:solidFill>
              </a:rPr>
              <a:t>opyright</a:t>
            </a:r>
          </a:p>
        </p:txBody>
      </p:sp>
      <p:pic>
        <p:nvPicPr>
          <p:cNvPr id="80902" name="Picture 4"/>
          <p:cNvPicPr>
            <a:picLocks noChangeAspect="1" noChangeArrowheads="1"/>
          </p:cNvPicPr>
          <p:nvPr/>
        </p:nvPicPr>
        <p:blipFill>
          <a:blip r:embed="rId5"/>
          <a:srcRect/>
          <a:stretch>
            <a:fillRect/>
          </a:stretch>
        </p:blipFill>
        <p:spPr bwMode="auto">
          <a:xfrm>
            <a:off x="4267200" y="1143000"/>
            <a:ext cx="4876800" cy="4953000"/>
          </a:xfrm>
          <a:prstGeom prst="rect">
            <a:avLst/>
          </a:prstGeom>
          <a:noFill/>
          <a:ln w="9525">
            <a:noFill/>
            <a:miter lim="800000"/>
            <a:headEnd/>
            <a:tailEnd/>
          </a:ln>
        </p:spPr>
      </p:pic>
      <p:sp>
        <p:nvSpPr>
          <p:cNvPr id="80903" name="Rectangle 5"/>
          <p:cNvSpPr>
            <a:spLocks noChangeArrowheads="1"/>
          </p:cNvSpPr>
          <p:nvPr/>
        </p:nvSpPr>
        <p:spPr bwMode="auto">
          <a:xfrm>
            <a:off x="0" y="1219200"/>
            <a:ext cx="1084263" cy="5459413"/>
          </a:xfrm>
          <a:prstGeom prst="rect">
            <a:avLst/>
          </a:prstGeom>
          <a:noFill/>
          <a:ln w="9525">
            <a:noFill/>
            <a:miter lim="800000"/>
            <a:headEnd/>
            <a:tailEnd/>
          </a:ln>
        </p:spPr>
        <p:txBody>
          <a:bodyPr>
            <a:prstTxWarp prst="textNoShape">
              <a:avLst/>
            </a:prstTxWarp>
            <a:spAutoFit/>
          </a:bodyPr>
          <a:lstStyle/>
          <a:p>
            <a:pPr algn="l"/>
            <a:r>
              <a:rPr lang="en-US" sz="6600" b="1">
                <a:solidFill>
                  <a:srgbClr val="008000"/>
                </a:solidFill>
              </a:rPr>
              <a:t>P </a:t>
            </a:r>
          </a:p>
          <a:p>
            <a:pPr algn="l"/>
            <a:r>
              <a:rPr lang="en-US" sz="8800" b="1">
                <a:solidFill>
                  <a:srgbClr val="66FF33"/>
                </a:solidFill>
              </a:rPr>
              <a:t>C</a:t>
            </a:r>
            <a:r>
              <a:rPr lang="en-US" sz="6600" b="1">
                <a:solidFill>
                  <a:srgbClr val="008000"/>
                </a:solidFill>
              </a:rPr>
              <a:t> </a:t>
            </a:r>
          </a:p>
          <a:p>
            <a:pPr algn="l"/>
            <a:r>
              <a:rPr lang="en-US" sz="6600" b="1">
                <a:solidFill>
                  <a:srgbClr val="008000"/>
                </a:solidFill>
              </a:rPr>
              <a:t>L </a:t>
            </a:r>
          </a:p>
          <a:p>
            <a:pPr algn="l"/>
            <a:r>
              <a:rPr lang="en-US" sz="6600" b="1">
                <a:solidFill>
                  <a:srgbClr val="008000"/>
                </a:solidFill>
              </a:rPr>
              <a:t>E</a:t>
            </a:r>
          </a:p>
          <a:p>
            <a:pPr algn="l"/>
            <a:r>
              <a:rPr lang="en-US" sz="6600" b="1">
                <a:solidFill>
                  <a:srgbClr val="008000"/>
                </a:solidFill>
              </a:rPr>
              <a:t>D</a:t>
            </a:r>
          </a:p>
        </p:txBody>
      </p:sp>
      <p:sp>
        <p:nvSpPr>
          <p:cNvPr id="80904" name="Rectangle 6"/>
          <p:cNvSpPr>
            <a:spLocks noChangeArrowheads="1"/>
          </p:cNvSpPr>
          <p:nvPr/>
        </p:nvSpPr>
        <p:spPr bwMode="auto">
          <a:xfrm>
            <a:off x="3810000" y="5334000"/>
            <a:ext cx="4953000" cy="400110"/>
          </a:xfrm>
          <a:prstGeom prst="rect">
            <a:avLst/>
          </a:prstGeom>
          <a:solidFill>
            <a:srgbClr val="FF9933"/>
          </a:solidFill>
          <a:ln w="9525">
            <a:noFill/>
            <a:miter lim="800000"/>
            <a:headEnd/>
            <a:tailEnd/>
          </a:ln>
        </p:spPr>
        <p:txBody>
          <a:bodyPr>
            <a:prstTxWarp prst="textNoShape">
              <a:avLst/>
            </a:prstTxWarp>
            <a:spAutoFit/>
          </a:bodyPr>
          <a:lstStyle/>
          <a:p>
            <a:pPr algn="l"/>
            <a:r>
              <a:rPr lang="en-US" sz="2000" b="1" dirty="0" smtClean="0">
                <a:solidFill>
                  <a:schemeClr val="tx2"/>
                </a:solidFill>
              </a:rPr>
              <a:t>Authors usually sign © over to publishers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36000"/>
          </a:blip>
          <a:stretch>
            <a:fillRect/>
          </a:stretch>
        </p:blipFill>
        <p:spPr>
          <a:xfrm>
            <a:off x="0" y="164873"/>
            <a:ext cx="9144000" cy="6724468"/>
          </a:xfrm>
          <a:prstGeom prst="rect">
            <a:avLst/>
          </a:prstGeom>
        </p:spPr>
      </p:pic>
      <p:sp>
        <p:nvSpPr>
          <p:cNvPr id="2" name="Title 1"/>
          <p:cNvSpPr>
            <a:spLocks noGrp="1"/>
          </p:cNvSpPr>
          <p:nvPr>
            <p:ph type="title"/>
          </p:nvPr>
        </p:nvSpPr>
        <p:spPr/>
        <p:txBody>
          <a:bodyPr>
            <a:normAutofit fontScale="90000"/>
          </a:bodyPr>
          <a:lstStyle/>
          <a:p>
            <a:r>
              <a:rPr lang="en-US" dirty="0" smtClean="0"/>
              <a:t>Copyright – Life of author plus 70 years  </a:t>
            </a:r>
            <a:endParaRPr lang="en-US" dirty="0"/>
          </a:p>
        </p:txBody>
      </p:sp>
      <p:sp>
        <p:nvSpPr>
          <p:cNvPr id="3" name="Content Placeholder 2"/>
          <p:cNvSpPr>
            <a:spLocks noGrp="1"/>
          </p:cNvSpPr>
          <p:nvPr>
            <p:ph sz="half" idx="1"/>
          </p:nvPr>
        </p:nvSpPr>
        <p:spPr>
          <a:xfrm>
            <a:off x="457199" y="1600200"/>
            <a:ext cx="8469087" cy="4525963"/>
          </a:xfrm>
        </p:spPr>
        <p:txBody>
          <a:bodyPr>
            <a:normAutofit lnSpcReduction="10000"/>
          </a:bodyPr>
          <a:lstStyle/>
          <a:p>
            <a:endParaRPr lang="en-US" dirty="0" smtClean="0"/>
          </a:p>
          <a:p>
            <a:r>
              <a:rPr lang="en-US" dirty="0" smtClean="0"/>
              <a:t>Owned originally by author</a:t>
            </a:r>
          </a:p>
          <a:p>
            <a:pPr>
              <a:buNone/>
            </a:pPr>
            <a:endParaRPr lang="en-US" dirty="0" smtClean="0"/>
          </a:p>
          <a:p>
            <a:r>
              <a:rPr lang="en-US" dirty="0" smtClean="0"/>
              <a:t>Sold (in whole or in part) to publisher</a:t>
            </a:r>
          </a:p>
          <a:p>
            <a:pPr>
              <a:buNone/>
            </a:pPr>
            <a:endParaRPr lang="en-US" dirty="0" smtClean="0"/>
          </a:p>
          <a:p>
            <a:r>
              <a:rPr lang="en-US" dirty="0" smtClean="0"/>
              <a:t>$750 - $30,000 per infringement</a:t>
            </a:r>
          </a:p>
          <a:p>
            <a:endParaRPr lang="en-US" dirty="0" smtClean="0"/>
          </a:p>
          <a:p>
            <a:pPr>
              <a:buNone/>
            </a:pPr>
            <a:endParaRPr lang="en-US" dirty="0" smtClean="0"/>
          </a:p>
          <a:p>
            <a:pPr>
              <a:buNone/>
            </a:pPr>
            <a:r>
              <a:rPr lang="en-US" dirty="0" smtClean="0"/>
              <a:t>BACKLIST  – Digital rights usually remain with author</a:t>
            </a:r>
          </a:p>
        </p:txBody>
      </p:sp>
      <p:pic>
        <p:nvPicPr>
          <p:cNvPr id="5" name="Picture 4"/>
          <p:cNvPicPr>
            <a:picLocks noChangeAspect="1"/>
          </p:cNvPicPr>
          <p:nvPr/>
        </p:nvPicPr>
        <p:blipFill>
          <a:blip r:embed="rId4"/>
          <a:stretch>
            <a:fillRect/>
          </a:stretch>
        </p:blipFill>
        <p:spPr>
          <a:xfrm>
            <a:off x="6925694" y="2104571"/>
            <a:ext cx="1274876" cy="1096394"/>
          </a:xfrm>
          <a:prstGeom prst="rect">
            <a:avLst/>
          </a:prstGeom>
        </p:spPr>
      </p:pic>
      <p:sp>
        <p:nvSpPr>
          <p:cNvPr id="6" name="TextBox 5"/>
          <p:cNvSpPr txBox="1"/>
          <p:nvPr/>
        </p:nvSpPr>
        <p:spPr>
          <a:xfrm>
            <a:off x="3868366" y="6126163"/>
            <a:ext cx="4818434" cy="369332"/>
          </a:xfrm>
          <a:prstGeom prst="rect">
            <a:avLst/>
          </a:prstGeom>
          <a:noFill/>
        </p:spPr>
        <p:txBody>
          <a:bodyPr wrap="none" rtlCol="0">
            <a:spAutoFit/>
          </a:bodyPr>
          <a:lstStyle/>
          <a:p>
            <a:r>
              <a:rPr lang="en-US" b="1" i="1" dirty="0" smtClean="0"/>
              <a:t>New York Times Co. </a:t>
            </a:r>
            <a:r>
              <a:rPr lang="en-US" b="1" i="1" dirty="0" err="1" smtClean="0"/>
              <a:t>v</a:t>
            </a:r>
            <a:r>
              <a:rPr lang="en-US" b="1" i="1" dirty="0" smtClean="0"/>
              <a:t>. </a:t>
            </a:r>
            <a:r>
              <a:rPr lang="en-US" b="1" i="1" dirty="0" err="1" smtClean="0"/>
              <a:t>Tasini</a:t>
            </a:r>
            <a:r>
              <a:rPr lang="en-US" dirty="0" smtClean="0"/>
              <a:t>, </a:t>
            </a:r>
            <a:r>
              <a:rPr lang="en-US" dirty="0" smtClean="0">
                <a:hlinkClick r:id="rId5" tooltip="Case citation"/>
              </a:rPr>
              <a:t>533 U.S. 483</a:t>
            </a:r>
            <a:r>
              <a:rPr lang="en-US" dirty="0" smtClean="0"/>
              <a:t> (</a:t>
            </a:r>
            <a:r>
              <a:rPr lang="en-US" dirty="0" smtClean="0">
                <a:hlinkClick r:id="rId6" tooltip="2001"/>
              </a:rPr>
              <a:t>2001</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0" y="0"/>
            <a:ext cx="9144000" cy="1143000"/>
          </a:xfrm>
          <a:solidFill>
            <a:schemeClr val="hlink"/>
          </a:solidFill>
        </p:spPr>
        <p:txBody>
          <a:bodyPr>
            <a:normAutofit/>
          </a:bodyPr>
          <a:lstStyle/>
          <a:p>
            <a:r>
              <a:rPr lang="en-US" sz="3600" b="1" dirty="0" smtClean="0"/>
              <a:t>Copyright Law allows Libraries &amp; Friends to:</a:t>
            </a:r>
            <a:endParaRPr lang="en-US" sz="3600" b="1" dirty="0"/>
          </a:p>
        </p:txBody>
      </p:sp>
      <p:sp>
        <p:nvSpPr>
          <p:cNvPr id="339971" name="Rectangle 3"/>
          <p:cNvSpPr>
            <a:spLocks noGrp="1" noChangeArrowheads="1"/>
          </p:cNvSpPr>
          <p:nvPr>
            <p:ph type="body" idx="1"/>
          </p:nvPr>
        </p:nvSpPr>
        <p:spPr>
          <a:xfrm>
            <a:off x="5257800" y="1600200"/>
            <a:ext cx="3581400" cy="4525963"/>
          </a:xfrm>
        </p:spPr>
        <p:txBody>
          <a:bodyPr>
            <a:noAutofit/>
          </a:bodyPr>
          <a:lstStyle/>
          <a:p>
            <a:pPr>
              <a:buNone/>
            </a:pPr>
            <a:r>
              <a:rPr lang="en-US" sz="1800" dirty="0" smtClean="0">
                <a:latin typeface="Verdana"/>
                <a:cs typeface="Verdana"/>
              </a:rPr>
              <a:t> </a:t>
            </a:r>
          </a:p>
          <a:p>
            <a:pPr>
              <a:buNone/>
            </a:pPr>
            <a:r>
              <a:rPr lang="en-US" sz="1800" b="1" dirty="0" smtClean="0">
                <a:latin typeface="Verdana"/>
                <a:cs typeface="Verdana"/>
              </a:rPr>
              <a:t>Loan books</a:t>
            </a:r>
          </a:p>
          <a:p>
            <a:pPr>
              <a:buNone/>
            </a:pPr>
            <a:endParaRPr lang="en-US" sz="1800" b="1" dirty="0" smtClean="0">
              <a:latin typeface="Verdana"/>
              <a:cs typeface="Verdana"/>
            </a:endParaRPr>
          </a:p>
          <a:p>
            <a:pPr>
              <a:buNone/>
            </a:pPr>
            <a:r>
              <a:rPr lang="en-US" sz="1800" b="1" dirty="0" smtClean="0">
                <a:latin typeface="Verdana"/>
                <a:cs typeface="Verdana"/>
              </a:rPr>
              <a:t>Sell used books</a:t>
            </a:r>
          </a:p>
          <a:p>
            <a:pPr>
              <a:buNone/>
            </a:pPr>
            <a:endParaRPr lang="en-US" sz="1100" dirty="0" smtClean="0">
              <a:latin typeface="Verdana"/>
              <a:cs typeface="Verdana"/>
            </a:endParaRPr>
          </a:p>
          <a:p>
            <a:pPr>
              <a:buNone/>
            </a:pPr>
            <a:endParaRPr lang="en-US" sz="1100" dirty="0" smtClean="0">
              <a:latin typeface="Verdana"/>
              <a:cs typeface="Verdana"/>
            </a:endParaRPr>
          </a:p>
          <a:p>
            <a:pPr>
              <a:buNone/>
            </a:pPr>
            <a:endParaRPr lang="en-US" sz="1100" dirty="0" smtClean="0">
              <a:latin typeface="Verdana"/>
              <a:cs typeface="Verdana"/>
            </a:endParaRPr>
          </a:p>
          <a:p>
            <a:pPr>
              <a:buNone/>
            </a:pPr>
            <a:endParaRPr lang="en-US" sz="1100" dirty="0" smtClean="0">
              <a:latin typeface="Verdana"/>
              <a:cs typeface="Verdana"/>
            </a:endParaRPr>
          </a:p>
          <a:p>
            <a:pPr>
              <a:buNone/>
            </a:pPr>
            <a:r>
              <a:rPr lang="en-US" sz="1600" dirty="0" smtClean="0">
                <a:latin typeface="Verdana"/>
                <a:cs typeface="Verdana"/>
              </a:rPr>
              <a:t>(17 U.S.C. Sect. 109)</a:t>
            </a:r>
          </a:p>
          <a:p>
            <a:pPr>
              <a:buNone/>
            </a:pPr>
            <a:endParaRPr lang="en-US" sz="1100" dirty="0" smtClean="0">
              <a:latin typeface="Verdana"/>
              <a:cs typeface="Verdana"/>
            </a:endParaRPr>
          </a:p>
          <a:p>
            <a:pPr>
              <a:buNone/>
            </a:pPr>
            <a:endParaRPr lang="en-US" sz="1800" dirty="0" smtClean="0">
              <a:latin typeface="Verdana"/>
              <a:cs typeface="Verdana"/>
            </a:endParaRPr>
          </a:p>
          <a:p>
            <a:pPr>
              <a:buNone/>
            </a:pPr>
            <a:r>
              <a:rPr lang="en-US" sz="1800" dirty="0" smtClean="0">
                <a:latin typeface="Verdana"/>
                <a:cs typeface="Verdana"/>
              </a:rPr>
              <a:t>    </a:t>
            </a:r>
            <a:endParaRPr lang="en-US" sz="1800" dirty="0">
              <a:latin typeface="Verdana"/>
              <a:cs typeface="Verdana"/>
            </a:endParaRPr>
          </a:p>
        </p:txBody>
      </p:sp>
      <p:pic>
        <p:nvPicPr>
          <p:cNvPr id="339973" name="Picture 5" descr="circ_desk"/>
          <p:cNvPicPr>
            <a:picLocks noChangeAspect="1" noChangeArrowheads="1"/>
          </p:cNvPicPr>
          <p:nvPr/>
        </p:nvPicPr>
        <p:blipFill>
          <a:blip r:embed="rId3"/>
          <a:srcRect l="6097" r="25610" b="11743"/>
          <a:stretch>
            <a:fillRect/>
          </a:stretch>
        </p:blipFill>
        <p:spPr bwMode="auto">
          <a:xfrm>
            <a:off x="0" y="1524000"/>
            <a:ext cx="4967288" cy="5334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3300</TotalTime>
  <Words>3340</Words>
  <Application>Microsoft Office PowerPoint</Application>
  <PresentationFormat>On-screen Show (4:3)</PresentationFormat>
  <Paragraphs>415</Paragraphs>
  <Slides>35</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1_Office Theme</vt:lpstr>
      <vt:lpstr>Bitmap Image</vt:lpstr>
      <vt:lpstr>Burning Ideas  Ebooks and Libraries: A Legal Perspective</vt:lpstr>
      <vt:lpstr>Legal Disclaimer</vt:lpstr>
      <vt:lpstr>Can’t We All Just Get Along?</vt:lpstr>
      <vt:lpstr>Ebooks and Libraries: Legal Issues</vt:lpstr>
      <vt:lpstr>Control your CONTENT (count the ways…)</vt:lpstr>
      <vt:lpstr>Slide 6</vt:lpstr>
      <vt:lpstr>Second, Control content with copyright law</vt:lpstr>
      <vt:lpstr>Copyright – Life of author plus 70 years  </vt:lpstr>
      <vt:lpstr>Copyright Law allows Libraries &amp; Friends to:</vt:lpstr>
      <vt:lpstr>Don’t take for granted!  First Sale Doctrine in United States</vt:lpstr>
      <vt:lpstr>Third, Control content with licenses</vt:lpstr>
      <vt:lpstr> License Trumps First Sale TERMS OF SERVICE</vt:lpstr>
      <vt:lpstr>Licenses</vt:lpstr>
      <vt:lpstr>Slide 14</vt:lpstr>
      <vt:lpstr>Can We Loan Out Ebook READERS?</vt:lpstr>
      <vt:lpstr>Slide 16</vt:lpstr>
      <vt:lpstr>What is DRM?</vt:lpstr>
      <vt:lpstr>Why so many flavors of DRM?</vt:lpstr>
      <vt:lpstr>DRM Removal – Is it Legal?</vt:lpstr>
      <vt:lpstr>Slide 20</vt:lpstr>
      <vt:lpstr>DMCA:  law that criminalizes tampering with digital locks</vt:lpstr>
      <vt:lpstr> Current Exemptions (OKAY TO TAMPER)* issued by Librarian of Congress July 26, 2010 – expire in 3 yrs</vt:lpstr>
      <vt:lpstr>Doctorow's First Law: Any time someone puts a lock on something that belongs to you, and won't give you a key, they're not doing it for your benefit. </vt:lpstr>
      <vt:lpstr>REVIEW: Content Controls</vt:lpstr>
      <vt:lpstr>Ebooks and Libraries: Legal Issues</vt:lpstr>
      <vt:lpstr>Disability Access at Universities Department of Justice settlements</vt:lpstr>
      <vt:lpstr>Library Lessons: Evaluate Accessibility</vt:lpstr>
      <vt:lpstr>Accessibility Law undergoing change NOW Public Comments due Jan. 24, 2011</vt:lpstr>
      <vt:lpstr>Privacy: Librarian as holy confidant</vt:lpstr>
      <vt:lpstr>Kindle – Popular Highlights</vt:lpstr>
      <vt:lpstr>The Future – in our hands?</vt:lpstr>
      <vt:lpstr>The Future: In the CLOUD</vt:lpstr>
      <vt:lpstr>Google Editions</vt:lpstr>
      <vt:lpstr>Slide 34</vt:lpstr>
      <vt:lpstr>Open Letter to Ebook Creators and Sellers</vt:lpstr>
    </vt:vector>
  </TitlesOfParts>
  <Company>LibraryLaw.com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 admin</dc:creator>
  <cp:lastModifiedBy>streamss</cp:lastModifiedBy>
  <cp:revision>231</cp:revision>
  <dcterms:created xsi:type="dcterms:W3CDTF">2010-09-19T15:55:47Z</dcterms:created>
  <dcterms:modified xsi:type="dcterms:W3CDTF">2010-11-16T22:26:57Z</dcterms:modified>
</cp:coreProperties>
</file>