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Default Extension="png" ContentType="image/png"/>
  <Override PartName="/ppt/notesSlides/notesSlide3.xml" ContentType="application/vnd.openxmlformats-officedocument.presentationml.notesSlide+xml"/>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notesSlides/notesSlide6.xml" ContentType="application/vnd.openxmlformats-officedocument.presentationml.notes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8"/>
  </p:notesMasterIdLst>
  <p:handoutMasterIdLst>
    <p:handoutMasterId r:id="rId9"/>
  </p:handoutMasterIdLst>
  <p:sldIdLst>
    <p:sldId id="362" r:id="rId2"/>
    <p:sldId id="385" r:id="rId3"/>
    <p:sldId id="387" r:id="rId4"/>
    <p:sldId id="382" r:id="rId5"/>
    <p:sldId id="384" r:id="rId6"/>
    <p:sldId id="375" r:id="rId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FD15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170" autoAdjust="0"/>
    <p:restoredTop sz="50751" autoAdjust="0"/>
  </p:normalViewPr>
  <p:slideViewPr>
    <p:cSldViewPr>
      <p:cViewPr varScale="1">
        <p:scale>
          <a:sx n="49" d="100"/>
          <a:sy n="49" d="100"/>
        </p:scale>
        <p:origin x="-2148"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97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pPr>
              <a:defRPr/>
            </a:pPr>
            <a:endParaRPr lang="en-US"/>
          </a:p>
        </p:txBody>
      </p:sp>
      <p:sp>
        <p:nvSpPr>
          <p:cNvPr id="159747"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159748"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pPr>
              <a:defRPr/>
            </a:pPr>
            <a:endParaRPr lang="en-US"/>
          </a:p>
        </p:txBody>
      </p:sp>
      <p:sp>
        <p:nvSpPr>
          <p:cNvPr id="159749"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99D051A0-0614-47A9-88A2-29C9432423D5}"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pPr>
              <a:defRPr/>
            </a:pPr>
            <a:endParaRPr lang="en-US"/>
          </a:p>
        </p:txBody>
      </p:sp>
      <p:sp>
        <p:nvSpPr>
          <p:cNvPr id="1024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024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024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pPr>
              <a:defRPr/>
            </a:pPr>
            <a:endParaRPr lang="en-US"/>
          </a:p>
        </p:txBody>
      </p:sp>
      <p:sp>
        <p:nvSpPr>
          <p:cNvPr id="1024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C6E0A5E7-3061-440C-9F4C-D70DE26C7120}"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Rot="1" noChangeAspect="1" noChangeArrowheads="1" noTextEdit="1"/>
          </p:cNvSpPr>
          <p:nvPr>
            <p:ph type="sldImg"/>
          </p:nvPr>
        </p:nvSpPr>
        <p:spPr>
          <a:ln/>
        </p:spPr>
      </p:sp>
      <p:sp>
        <p:nvSpPr>
          <p:cNvPr id="11267" name="Rectangle 3"/>
          <p:cNvSpPr>
            <a:spLocks noGrp="1" noChangeArrowheads="1"/>
          </p:cNvSpPr>
          <p:nvPr>
            <p:ph type="body" idx="1"/>
          </p:nvPr>
        </p:nvSpPr>
        <p:spPr>
          <a:xfrm>
            <a:off x="914400" y="4343400"/>
            <a:ext cx="5029200" cy="4114800"/>
          </a:xfrm>
          <a:ln/>
        </p:spPr>
        <p:txBody>
          <a:bodyPr/>
          <a:lstStyle/>
          <a:p>
            <a:pPr>
              <a:defRPr/>
            </a:pPr>
            <a:r>
              <a:rPr lang="en-US" dirty="0" smtClean="0"/>
              <a:t>*Born in April 2008  at the Gates Foundation/PLA event: Turning the Page</a:t>
            </a:r>
          </a:p>
          <a:p>
            <a:pPr>
              <a:defRPr/>
            </a:pPr>
            <a:r>
              <a:rPr lang="en-US" dirty="0" smtClean="0"/>
              <a:t>*Mantra there was once more ~ build partnerships! </a:t>
            </a:r>
          </a:p>
          <a:p>
            <a:pPr>
              <a:defRPr/>
            </a:pPr>
            <a:r>
              <a:rPr lang="en-US" dirty="0" smtClean="0"/>
              <a:t>*People were beginning to feel an economic pinch at that time. Library staff were getting the questions. </a:t>
            </a:r>
          </a:p>
          <a:p>
            <a:pPr>
              <a:defRPr/>
            </a:pPr>
            <a:endParaRPr lang="en-US" dirty="0" smtClean="0"/>
          </a:p>
          <a:p>
            <a:pPr>
              <a:defRPr/>
            </a:pPr>
            <a:r>
              <a:rPr lang="en-US" dirty="0" smtClean="0"/>
              <a:t>*How about an Open House to bring libraries, non-profits and other social service agencies together to get folks the help they need right away. </a:t>
            </a:r>
          </a:p>
          <a:p>
            <a:pPr>
              <a:defRPr/>
            </a:pPr>
            <a:r>
              <a:rPr lang="en-US" dirty="0" smtClean="0"/>
              <a:t>*This literal active partnership focused on 5 categories: Basic Needs, Families &amp; Children, Employability, Health and Miscellaneous</a:t>
            </a:r>
          </a:p>
          <a:p>
            <a:pPr>
              <a:defRPr/>
            </a:pPr>
            <a:endParaRPr lang="en-US" dirty="0" smtClean="0">
              <a:solidFill>
                <a:schemeClr val="accent3"/>
              </a:solidFill>
            </a:endParaRPr>
          </a:p>
          <a:p>
            <a:pPr>
              <a:defRPr/>
            </a:pPr>
            <a:r>
              <a:rPr lang="en-US" dirty="0" smtClean="0">
                <a:solidFill>
                  <a:schemeClr val="accent3"/>
                </a:solidFill>
              </a:rPr>
              <a:t>*Open House – early June 2008. 78 agencies/orgs signed on plus our libraries. </a:t>
            </a:r>
          </a:p>
          <a:p>
            <a:pPr>
              <a:defRPr/>
            </a:pPr>
            <a:r>
              <a:rPr lang="en-US" dirty="0" smtClean="0">
                <a:solidFill>
                  <a:schemeClr val="accent3"/>
                </a:solidFill>
              </a:rPr>
              <a:t>*Developed/posted an online Resource Guide for easy reference to/about Partners in all categories. </a:t>
            </a:r>
          </a:p>
          <a:p>
            <a:pPr>
              <a:defRPr/>
            </a:pPr>
            <a:r>
              <a:rPr lang="en-US" dirty="0" smtClean="0"/>
              <a:t>*Featured Showcases in July and Sept 2008: agencies/orgs make 15 minute “speed-date” presentations to library staff. </a:t>
            </a:r>
          </a:p>
          <a:p>
            <a:pPr>
              <a:defRPr/>
            </a:pPr>
            <a:r>
              <a:rPr lang="en-US" dirty="0" smtClean="0"/>
              <a:t>*Established Partners Listserv</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Rot="1" noChangeAspect="1" noChangeArrowheads="1" noTextEdit="1"/>
          </p:cNvSpPr>
          <p:nvPr>
            <p:ph type="sldImg"/>
          </p:nvPr>
        </p:nvSpPr>
        <p:spPr>
          <a:ln/>
        </p:spPr>
      </p:sp>
      <p:sp>
        <p:nvSpPr>
          <p:cNvPr id="18434" name="Rectangle 3"/>
          <p:cNvSpPr>
            <a:spLocks noGrp="1" noChangeArrowheads="1"/>
          </p:cNvSpPr>
          <p:nvPr>
            <p:ph type="body" idx="1"/>
          </p:nvPr>
        </p:nvSpPr>
        <p:spPr>
          <a:xfrm>
            <a:off x="914400" y="4343400"/>
            <a:ext cx="5029200" cy="4114800"/>
          </a:xfrm>
          <a:noFill/>
          <a:ln/>
        </p:spPr>
        <p:txBody>
          <a:bodyPr/>
          <a:lstStyle/>
          <a:p>
            <a:r>
              <a:rPr lang="en-US" smtClean="0"/>
              <a:t>We carried the CRE model to a DE Library Summit convened in Dec 2008</a:t>
            </a:r>
          </a:p>
          <a:p>
            <a:r>
              <a:rPr lang="en-US" smtClean="0"/>
              <a:t>Banner applied there but applies across our services </a:t>
            </a:r>
          </a:p>
          <a:p>
            <a:endParaRPr lang="en-US" smtClean="0"/>
          </a:p>
          <a:p>
            <a:r>
              <a:rPr lang="en-US" u="sng" smtClean="0">
                <a:solidFill>
                  <a:srgbClr val="FFFFFF"/>
                </a:solidFill>
              </a:rPr>
              <a:t>CRE Now:</a:t>
            </a:r>
          </a:p>
          <a:p>
            <a:r>
              <a:rPr lang="en-US" smtClean="0">
                <a:solidFill>
                  <a:srgbClr val="FFFFFF"/>
                </a:solidFill>
              </a:rPr>
              <a:t>*123 agencies/organizations</a:t>
            </a:r>
          </a:p>
          <a:p>
            <a:r>
              <a:rPr lang="en-US" smtClean="0">
                <a:solidFill>
                  <a:srgbClr val="FFFFFF"/>
                </a:solidFill>
              </a:rPr>
              <a:t>*The list has proven </a:t>
            </a:r>
            <a:r>
              <a:rPr lang="en-US" u="sng" smtClean="0">
                <a:solidFill>
                  <a:srgbClr val="FFFFFF"/>
                </a:solidFill>
              </a:rPr>
              <a:t>most</a:t>
            </a:r>
            <a:r>
              <a:rPr lang="en-US" smtClean="0">
                <a:solidFill>
                  <a:srgbClr val="FFFFFF"/>
                </a:solidFill>
              </a:rPr>
              <a:t> valuable for questions &amp; info sharing…and for relationship building. Who knew?</a:t>
            </a:r>
          </a:p>
          <a:p>
            <a:r>
              <a:rPr lang="en-US" smtClean="0"/>
              <a:t>“Boy, this group is great!  In the short time I have been receiving the e-mails I have heard about lots of events that are new to me...and I thought I knew about most of the human services happenings around the state!  Thanks!”</a:t>
            </a:r>
          </a:p>
          <a:p>
            <a:r>
              <a:rPr lang="en-US" smtClean="0"/>
              <a:t>“Just want to say thank you for such a useful tool. The listserv has been an important resource to both receive and send information.”</a:t>
            </a:r>
          </a:p>
          <a:p>
            <a:r>
              <a:rPr lang="en-US" smtClean="0">
                <a:solidFill>
                  <a:srgbClr val="FFFFFF"/>
                </a:solidFill>
              </a:rPr>
              <a:t>*Programs have been scheduled…not as meeting room events…as Partnered events.</a:t>
            </a:r>
          </a:p>
          <a:p>
            <a:r>
              <a:rPr lang="en-US" smtClean="0">
                <a:solidFill>
                  <a:srgbClr val="FFFFFF"/>
                </a:solidFill>
              </a:rPr>
              <a:t>*Annie &amp; I are seeking out opportunities to such as a non-profit futures conference and, now,</a:t>
            </a:r>
          </a:p>
          <a:p>
            <a:r>
              <a:rPr lang="en-US" smtClean="0">
                <a:solidFill>
                  <a:srgbClr val="FFFFFF"/>
                </a:solidFill>
              </a:rPr>
              <a:t>*Agencies are contacting us to become Partners – Raina Allen, Dir of Community in Lt. Gov’s office asked to meet to talk about the program</a:t>
            </a:r>
          </a:p>
          <a:p>
            <a:r>
              <a:rPr lang="en-US" smtClean="0">
                <a:solidFill>
                  <a:srgbClr val="FFFFFF"/>
                </a:solidFill>
              </a:rPr>
              <a:t>*Our Governor and our Sec of State came to our Showcase in Feb and summed this program up beautifully:</a:t>
            </a:r>
          </a:p>
          <a:p>
            <a:r>
              <a:rPr lang="en-US" smtClean="0">
                <a:solidFill>
                  <a:srgbClr val="FFFFFF"/>
                </a:solidFill>
              </a:rPr>
              <a:t>*And, while this was a crisis response initiative, it’s one of those golden moments. We can tangibly reassert ourselves as the truest lifelong learning institution. Economic recovery is just the first step. Now, how about economic betterment?</a:t>
            </a:r>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Rot="1" noChangeAspect="1" noChangeArrowheads="1" noTextEdit="1"/>
          </p:cNvSpPr>
          <p:nvPr>
            <p:ph type="sldImg"/>
          </p:nvPr>
        </p:nvSpPr>
        <p:spPr>
          <a:ln/>
        </p:spPr>
      </p:sp>
      <p:sp>
        <p:nvSpPr>
          <p:cNvPr id="21506" name="Rectangle 3"/>
          <p:cNvSpPr>
            <a:spLocks noGrp="1" noChangeArrowheads="1"/>
          </p:cNvSpPr>
          <p:nvPr>
            <p:ph type="body" idx="1"/>
          </p:nvPr>
        </p:nvSpPr>
        <p:spPr>
          <a:xfrm>
            <a:off x="914400" y="4343400"/>
            <a:ext cx="5029200" cy="4114800"/>
          </a:xfrm>
          <a:noFill/>
          <a:ln/>
        </p:spPr>
        <p:txBody>
          <a:bodyPr/>
          <a:lstStyle/>
          <a:p>
            <a:r>
              <a:rPr lang="en-US" smtClean="0"/>
              <a:t>Came to realizations during our development of the Learning Journeys program </a:t>
            </a:r>
          </a:p>
          <a:p>
            <a:r>
              <a:rPr lang="en-US" smtClean="0"/>
              <a:t>(don’t have time to talk about that right now!)</a:t>
            </a:r>
          </a:p>
          <a:p>
            <a:r>
              <a:rPr lang="en-US" smtClean="0"/>
              <a:t>Providing leadership for libraries to unleash inner genius – </a:t>
            </a:r>
          </a:p>
          <a:p>
            <a:r>
              <a:rPr lang="en-US" smtClean="0"/>
              <a:t>Self-directed lifelong learning</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Rot="1" noChangeAspect="1" noChangeArrowheads="1" noTextEdit="1"/>
          </p:cNvSpPr>
          <p:nvPr>
            <p:ph type="sldImg"/>
          </p:nvPr>
        </p:nvSpPr>
        <p:spPr>
          <a:ln/>
        </p:spPr>
      </p:sp>
      <p:sp>
        <p:nvSpPr>
          <p:cNvPr id="23554" name="Rectangle 3"/>
          <p:cNvSpPr>
            <a:spLocks noGrp="1" noChangeArrowheads="1"/>
          </p:cNvSpPr>
          <p:nvPr>
            <p:ph type="body" idx="1"/>
          </p:nvPr>
        </p:nvSpPr>
        <p:spPr>
          <a:xfrm>
            <a:off x="914400" y="4343400"/>
            <a:ext cx="5029200" cy="4114800"/>
          </a:xfrm>
          <a:noFill/>
          <a:ln/>
        </p:spPr>
        <p:txBody>
          <a:bodyPr/>
          <a:lstStyle/>
          <a:p>
            <a:r>
              <a:rPr lang="en-US" sz="1000" smtClean="0"/>
              <a:t>Libraries are better together – more powerful</a:t>
            </a:r>
          </a:p>
          <a:p>
            <a:r>
              <a:rPr lang="en-US" sz="1000" smtClean="0"/>
              <a:t>And libraries are even </a:t>
            </a:r>
            <a:r>
              <a:rPr lang="en-US" sz="1000" b="1" smtClean="0"/>
              <a:t>more</a:t>
            </a:r>
            <a:r>
              <a:rPr lang="en-US" sz="1000" smtClean="0"/>
              <a:t> powerful when we work with our Community Partners</a:t>
            </a:r>
          </a:p>
          <a:p>
            <a:endParaRPr lang="en-US" sz="1000" smtClean="0"/>
          </a:p>
          <a:p>
            <a:endParaRPr lang="en-US" sz="1000" smtClean="0"/>
          </a:p>
          <a:p>
            <a:r>
              <a:rPr lang="en-US" sz="1000" smtClean="0"/>
              <a:t>Maslow’s Hierarchy of Needs</a:t>
            </a:r>
          </a:p>
          <a:p>
            <a:r>
              <a:rPr lang="en-US" sz="1000" smtClean="0"/>
              <a:t>Maslow is a humanistic psychologist. Humanists focus upon potentials. </a:t>
            </a:r>
          </a:p>
          <a:p>
            <a:r>
              <a:rPr lang="en-US" sz="1000" smtClean="0"/>
              <a:t>They believe that humans strive for an upper level of capabilities. Humans seek the frontiers of creativity, the highest reaches of consciousness and wisdom</a:t>
            </a:r>
          </a:p>
          <a:p>
            <a:r>
              <a:rPr lang="en-US" sz="1000" smtClean="0"/>
              <a:t>Maslow’s hierarchy of human needs based on two groupings: deficiency needs and growth needs. </a:t>
            </a:r>
          </a:p>
          <a:p>
            <a:r>
              <a:rPr lang="en-US" sz="1000" smtClean="0"/>
              <a:t>Within the deficiency needs, each lower need must be met before moving to the next higher level.</a:t>
            </a:r>
          </a:p>
          <a:p>
            <a:endParaRPr lang="en-US" sz="1000" smtClean="0"/>
          </a:p>
          <a:p>
            <a:r>
              <a:rPr lang="en-US" sz="1000" smtClean="0"/>
              <a:t>Our CRE partners can support libraries in meeting deficiency needs of the patrons</a:t>
            </a:r>
          </a:p>
          <a:p>
            <a:r>
              <a:rPr lang="en-US" sz="1000" smtClean="0"/>
              <a:t>“I don’t want to unleash my genius, I just want something to eat!”</a:t>
            </a:r>
          </a:p>
          <a:p>
            <a:r>
              <a:rPr lang="en-US" sz="1000" smtClean="0"/>
              <a:t>Meet the deficiency needs first</a:t>
            </a:r>
          </a:p>
          <a:p>
            <a:endParaRPr lang="en-US" sz="1000" smtClean="0"/>
          </a:p>
          <a:p>
            <a:r>
              <a:rPr lang="en-US" sz="1000" smtClean="0"/>
              <a:t>Maslow believes that we should help people </a:t>
            </a:r>
            <a:r>
              <a:rPr lang="en-US" sz="1000" i="1" smtClean="0"/>
              <a:t>discover their vocation in life,</a:t>
            </a:r>
            <a:r>
              <a:rPr lang="en-US" sz="1000" smtClean="0"/>
              <a:t> their calling, fate or destiny. </a:t>
            </a:r>
          </a:p>
          <a:p>
            <a:r>
              <a:rPr lang="en-US" sz="1000" smtClean="0"/>
              <a:t>That’s our goal in Libraries </a:t>
            </a:r>
          </a:p>
          <a:p>
            <a:endParaRPr lang="en-US" sz="1000" smtClean="0"/>
          </a:p>
          <a:p>
            <a:endParaRPr lang="en-US" sz="100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Rot="1" noChangeAspect="1" noChangeArrowheads="1" noTextEdit="1"/>
          </p:cNvSpPr>
          <p:nvPr>
            <p:ph type="sldImg"/>
          </p:nvPr>
        </p:nvSpPr>
        <p:spPr>
          <a:ln/>
        </p:spPr>
      </p:sp>
      <p:sp>
        <p:nvSpPr>
          <p:cNvPr id="25602" name="Rectangle 3"/>
          <p:cNvSpPr>
            <a:spLocks noGrp="1" noChangeArrowheads="1"/>
          </p:cNvSpPr>
          <p:nvPr>
            <p:ph type="body" idx="1"/>
          </p:nvPr>
        </p:nvSpPr>
        <p:spPr>
          <a:xfrm>
            <a:off x="914400" y="4343400"/>
            <a:ext cx="5029200" cy="4114800"/>
          </a:xfrm>
          <a:noFill/>
          <a:ln/>
        </p:spPr>
        <p:txBody>
          <a:bodyPr/>
          <a:lstStyle/>
          <a:p>
            <a:r>
              <a:rPr lang="en-US" smtClean="0"/>
              <a:t>Libraries’ context in lifelong / lifewide learning</a:t>
            </a:r>
          </a:p>
          <a:p>
            <a:endParaRPr lang="en-US" smtClean="0"/>
          </a:p>
          <a:p>
            <a:r>
              <a:rPr lang="en-US" smtClean="0"/>
              <a:t>Need to get library staff to see this…another tool for partners too</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noRot="1" noChangeAspect="1" noChangeArrowheads="1" noTextEdit="1"/>
          </p:cNvSpPr>
          <p:nvPr>
            <p:ph type="sldImg"/>
          </p:nvPr>
        </p:nvSpPr>
        <p:spPr>
          <a:ln/>
        </p:spPr>
      </p:sp>
      <p:sp>
        <p:nvSpPr>
          <p:cNvPr id="27650" name="Rectangle 3"/>
          <p:cNvSpPr>
            <a:spLocks noGrp="1" noChangeArrowheads="1"/>
          </p:cNvSpPr>
          <p:nvPr>
            <p:ph type="body" idx="1"/>
          </p:nvPr>
        </p:nvSpPr>
        <p:spPr>
          <a:xfrm>
            <a:off x="914400" y="4343400"/>
            <a:ext cx="5029200" cy="4114800"/>
          </a:xfrm>
          <a:noFill/>
          <a:ln/>
        </p:spPr>
        <p:txBody>
          <a:bodyPr/>
          <a:lstStyle/>
          <a:p>
            <a:r>
              <a:rPr lang="en-US" sz="1000" u="sng" smtClean="0">
                <a:solidFill>
                  <a:srgbClr val="FFFFFF"/>
                </a:solidFill>
              </a:rPr>
              <a:t>Next steps:</a:t>
            </a:r>
          </a:p>
          <a:p>
            <a:r>
              <a:rPr lang="en-US" sz="1000" smtClean="0">
                <a:solidFill>
                  <a:srgbClr val="FFFFFF"/>
                </a:solidFill>
              </a:rPr>
              <a:t>*BTOP application is in.</a:t>
            </a:r>
          </a:p>
          <a:p>
            <a:r>
              <a:rPr lang="en-US" sz="1000" smtClean="0">
                <a:solidFill>
                  <a:srgbClr val="FFFFFF"/>
                </a:solidFill>
              </a:rPr>
              <a:t>*NOW: Jobs/Learning Labs..w/without BTOP</a:t>
            </a:r>
          </a:p>
          <a:p>
            <a:r>
              <a:rPr lang="en-US" sz="1000" smtClean="0">
                <a:solidFill>
                  <a:srgbClr val="FFFFFF"/>
                </a:solidFill>
              </a:rPr>
              <a:t>Commitments from adult ed, rsvp, community colleges..and libraries.</a:t>
            </a:r>
          </a:p>
          <a:p>
            <a:r>
              <a:rPr lang="en-US" sz="1000" smtClean="0">
                <a:solidFill>
                  <a:srgbClr val="FFFFFF"/>
                </a:solidFill>
              </a:rPr>
              <a:t>*THEN: expand into entrepreneurship, unleashing inner genius/supporting the potential of individual, groups, DE</a:t>
            </a:r>
          </a:p>
          <a:p>
            <a:endParaRPr lang="en-US" sz="1000" smtClean="0"/>
          </a:p>
          <a:p>
            <a:r>
              <a:rPr lang="en-US" sz="600" smtClean="0">
                <a:solidFill>
                  <a:schemeClr val="bg1"/>
                </a:solidFill>
                <a:latin typeface="Lucida Console" pitchFamily="49" charset="0"/>
              </a:rPr>
              <a:t>Biggest challenge: tech will come…money emerges for buildings but staffing is always too little, too late. And, the staff themselves? 2 points:  </a:t>
            </a:r>
          </a:p>
          <a:p>
            <a:r>
              <a:rPr lang="en-US" sz="600" smtClean="0">
                <a:solidFill>
                  <a:schemeClr val="bg1"/>
                </a:solidFill>
                <a:latin typeface="Lucida Console" pitchFamily="49" charset="0"/>
              </a:rPr>
              <a:t>*</a:t>
            </a:r>
            <a:r>
              <a:rPr lang="en-US" smtClean="0"/>
              <a:t>according to the </a:t>
            </a:r>
            <a:r>
              <a:rPr lang="en-US" i="1" smtClean="0"/>
              <a:t>Rule of 1965</a:t>
            </a:r>
            <a:r>
              <a:rPr lang="en-US" smtClean="0"/>
              <a:t>, defines anything the library did prior to 1965 as basic; everything else is extra</a:t>
            </a:r>
          </a:p>
          <a:p>
            <a:r>
              <a:rPr lang="en-US" smtClean="0"/>
              <a:t>*Lifelong learning begins at home…at work…to help a learner you must be a learner.</a:t>
            </a:r>
          </a:p>
          <a:p>
            <a:endParaRPr lang="en-US" u="sng" smtClean="0"/>
          </a:p>
          <a:p>
            <a:r>
              <a:rPr lang="en-US" u="sng" smtClean="0"/>
              <a:t>Annie adds another point:</a:t>
            </a:r>
            <a:endParaRPr lang="en-US" sz="600" u="sng" smtClean="0">
              <a:solidFill>
                <a:schemeClr val="bg1"/>
              </a:solidFill>
              <a:latin typeface="Lucida Console" pitchFamily="49" charset="0"/>
            </a:endParaRPr>
          </a:p>
          <a:p>
            <a:r>
              <a:rPr lang="en-US" smtClean="0">
                <a:solidFill>
                  <a:schemeClr val="bg1"/>
                </a:solidFill>
                <a:latin typeface="Times New Roman" pitchFamily="18" charset="0"/>
              </a:rPr>
              <a:t>“Current library practices focus on acquiring, organizing and preserving collections of materials, practices that are rarely appropriately evaluated. Models to effect changes in the </a:t>
            </a:r>
            <a:r>
              <a:rPr lang="en-US" b="1" smtClean="0">
                <a:solidFill>
                  <a:schemeClr val="bg1"/>
                </a:solidFill>
                <a:latin typeface="Times New Roman" pitchFamily="18" charset="0"/>
              </a:rPr>
              <a:t>delivery of a responsive service to the individual are frequently hampered by a preoccupation with this function of warehousing</a:t>
            </a:r>
            <a:r>
              <a:rPr lang="en-US" smtClean="0">
                <a:solidFill>
                  <a:schemeClr val="bg1"/>
                </a:solidFill>
                <a:latin typeface="Times New Roman" pitchFamily="18" charset="0"/>
              </a:rPr>
              <a:t>…”</a:t>
            </a:r>
          </a:p>
          <a:p>
            <a:r>
              <a:rPr lang="en-US" sz="1000" i="1" smtClean="0">
                <a:solidFill>
                  <a:schemeClr val="bg1"/>
                </a:solidFill>
              </a:rPr>
              <a:t>Final Report: The Role of the Public Libraries in Adult Independent Learning </a:t>
            </a:r>
            <a:r>
              <a:rPr lang="en-US" sz="1000" smtClean="0">
                <a:solidFill>
                  <a:schemeClr val="bg1"/>
                </a:solidFill>
              </a:rPr>
              <a:t>(1976) </a:t>
            </a:r>
            <a:r>
              <a:rPr lang="en-US" sz="800" smtClean="0">
                <a:solidFill>
                  <a:schemeClr val="bg1"/>
                </a:solidFill>
              </a:rPr>
              <a:t>College Entrance Examination Board &amp; Mavor, A.</a:t>
            </a:r>
          </a:p>
          <a:p>
            <a:endParaRPr lang="en-US" sz="1000" smtClean="0">
              <a:solidFill>
                <a:schemeClr val="bg1"/>
              </a:solidFill>
            </a:endParaRPr>
          </a:p>
          <a:p>
            <a:r>
              <a:rPr lang="en-US" sz="600" smtClean="0">
                <a:solidFill>
                  <a:schemeClr val="bg1"/>
                </a:solidFill>
                <a:latin typeface="Lucida Console" pitchFamily="49" charset="0"/>
              </a:rPr>
              <a:t>Our opportunity – to claim the informal learning space for libraries, help individuals to achieve their full potential</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C4D0F38-929A-4649-95BF-E1E6DA7EB0B9}"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7AD0866-AED9-452D-B01A-5FF8A31B139C}"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212BAFE-5E47-47E6-88A3-82E35DB5AFF1}"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B749DFE-83DC-4217-A241-D9C6469372AE}"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E6829DB-EF08-4723-9FCD-FADFD9497C1B}"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CFD40F7-D3C0-46DD-ADC4-F632156BC162}"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844D7287-396B-40D9-9E38-3ACC92B0B2A4}"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D1B755EC-928F-4D3E-9889-9852356BEFCB}"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F4300847-97B5-4735-B326-30959CEE19E3}"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632A6D6-29D2-4648-AD39-F31389C42779}"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6AE8476-7708-4A93-8C00-A6864E92A98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483"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3005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lvl1pPr>
          </a:lstStyle>
          <a:p>
            <a:pPr>
              <a:defRPr/>
            </a:pPr>
            <a:endParaRPr lang="en-US"/>
          </a:p>
        </p:txBody>
      </p:sp>
      <p:sp>
        <p:nvSpPr>
          <p:cNvPr id="130053"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30054"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DBE75AA6-E7A5-461F-B851-EEDD35C9E7D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hyperlink" Target="http://www.google.com/imgres?imgurl=http://www.annualsummerbash.com/images/Jack.gif&amp;imgrefurl=http://www.annualsummerbash.com/markell.html&amp;usg=__N1rnZYaHN1r4rxV9GVoB1hEQfHA=&amp;h=221&amp;w=300&amp;sz=41&amp;hl=en&amp;start=53&amp;um=1&amp;itbs=1&amp;tbnid=AVYVZUKVzhuZvM:&amp;tbnh=85&amp;tbnw=116&amp;prev=/images?q=jack+markell&amp;start=36&amp;um=1&amp;hl=en&amp;sa=N&amp;rls=com.microsoft:en-us:IE-SearchBox&amp;rlz=1I7GGLL_en&amp;ndsp=18&amp;tbs=isch:1" TargetMode="Externa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image" Target="../media/image9.wmf"/><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Picture 6" descr="CommResExLogoFinal l#22DA8E"/>
          <p:cNvPicPr>
            <a:picLocks noChangeAspect="1" noChangeArrowheads="1"/>
          </p:cNvPicPr>
          <p:nvPr/>
        </p:nvPicPr>
        <p:blipFill>
          <a:blip r:embed="rId3"/>
          <a:srcRect/>
          <a:stretch>
            <a:fillRect/>
          </a:stretch>
        </p:blipFill>
        <p:spPr bwMode="auto">
          <a:xfrm>
            <a:off x="1219200" y="1524000"/>
            <a:ext cx="7424738" cy="4343400"/>
          </a:xfrm>
          <a:prstGeom prst="rect">
            <a:avLst/>
          </a:prstGeom>
          <a:noFill/>
          <a:ln w="9525">
            <a:noFill/>
            <a:miter lim="800000"/>
            <a:headEnd/>
            <a:tailEnd/>
          </a:ln>
        </p:spPr>
      </p:pic>
      <p:sp>
        <p:nvSpPr>
          <p:cNvPr id="7" name="TextBox 6"/>
          <p:cNvSpPr txBox="1"/>
          <p:nvPr/>
        </p:nvSpPr>
        <p:spPr>
          <a:xfrm>
            <a:off x="914400" y="457200"/>
            <a:ext cx="8001000" cy="646113"/>
          </a:xfrm>
          <a:prstGeom prst="rect">
            <a:avLst/>
          </a:prstGeom>
          <a:noFill/>
        </p:spPr>
        <p:txBody>
          <a:bodyPr>
            <a:spAutoFit/>
          </a:bodyPr>
          <a:lstStyle/>
          <a:p>
            <a:pPr algn="ctr">
              <a:defRPr/>
            </a:pPr>
            <a:r>
              <a:rPr lang="en-US" sz="3600" b="1" dirty="0">
                <a:solidFill>
                  <a:schemeClr val="accent3"/>
                </a:solidFill>
                <a:latin typeface="+mn-lt"/>
              </a:rPr>
              <a:t>Project Compass ~ May 5-7, 2010</a:t>
            </a:r>
          </a:p>
        </p:txBody>
      </p:sp>
    </p:spTree>
  </p:cSld>
  <p:clrMapOvr>
    <a:masterClrMapping/>
  </p:clrMapOvr>
  <p:transition>
    <p:cu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09" name="Picture 3" descr="3 Icons type 12-2-08"/>
          <p:cNvPicPr>
            <a:picLocks noChangeAspect="1" noChangeArrowheads="1"/>
          </p:cNvPicPr>
          <p:nvPr/>
        </p:nvPicPr>
        <p:blipFill>
          <a:blip r:embed="rId3"/>
          <a:srcRect/>
          <a:stretch>
            <a:fillRect/>
          </a:stretch>
        </p:blipFill>
        <p:spPr bwMode="auto">
          <a:xfrm>
            <a:off x="1295400" y="533400"/>
            <a:ext cx="7239000" cy="950913"/>
          </a:xfrm>
          <a:prstGeom prst="rect">
            <a:avLst/>
          </a:prstGeom>
          <a:noFill/>
          <a:ln w="9525">
            <a:noFill/>
            <a:miter lim="800000"/>
            <a:headEnd/>
            <a:tailEnd/>
          </a:ln>
        </p:spPr>
      </p:pic>
      <p:sp>
        <p:nvSpPr>
          <p:cNvPr id="17410" name="Rectangle 4"/>
          <p:cNvSpPr>
            <a:spLocks noChangeArrowheads="1"/>
          </p:cNvSpPr>
          <p:nvPr/>
        </p:nvSpPr>
        <p:spPr bwMode="auto">
          <a:xfrm>
            <a:off x="1066800" y="2133600"/>
            <a:ext cx="8077200" cy="2432050"/>
          </a:xfrm>
          <a:prstGeom prst="rect">
            <a:avLst/>
          </a:prstGeom>
          <a:noFill/>
          <a:ln w="9525">
            <a:noFill/>
            <a:miter lim="800000"/>
            <a:headEnd/>
            <a:tailEnd/>
          </a:ln>
        </p:spPr>
        <p:txBody>
          <a:bodyPr>
            <a:spAutoFit/>
          </a:bodyPr>
          <a:lstStyle/>
          <a:p>
            <a:pPr algn="ctr"/>
            <a:r>
              <a:rPr lang="en-US" sz="3600">
                <a:solidFill>
                  <a:srgbClr val="FFFFFF"/>
                </a:solidFill>
              </a:rPr>
              <a:t>“</a:t>
            </a:r>
            <a:r>
              <a:rPr lang="en-US" sz="4400">
                <a:solidFill>
                  <a:srgbClr val="FFFFFF"/>
                </a:solidFill>
              </a:rPr>
              <a:t>The brilliance of this program lies in its simplicity.”</a:t>
            </a:r>
          </a:p>
          <a:p>
            <a:pPr algn="ctr"/>
            <a:endParaRPr lang="en-US">
              <a:solidFill>
                <a:srgbClr val="FFFFFF"/>
              </a:solidFill>
            </a:endParaRPr>
          </a:p>
          <a:p>
            <a:pPr algn="ctr"/>
            <a:r>
              <a:rPr lang="en-US">
                <a:solidFill>
                  <a:srgbClr val="FFFFFF"/>
                </a:solidFill>
              </a:rPr>
              <a:t>			</a:t>
            </a:r>
          </a:p>
          <a:p>
            <a:pPr algn="ctr"/>
            <a:r>
              <a:rPr lang="en-US" sz="2000">
                <a:solidFill>
                  <a:srgbClr val="FFFFFF"/>
                </a:solidFill>
              </a:rPr>
              <a:t>		</a:t>
            </a:r>
            <a:r>
              <a:rPr lang="en-US" sz="2800">
                <a:solidFill>
                  <a:srgbClr val="FFFFFF"/>
                </a:solidFill>
              </a:rPr>
              <a:t>                   Governor Jack Markell</a:t>
            </a:r>
          </a:p>
        </p:txBody>
      </p:sp>
      <p:pic>
        <p:nvPicPr>
          <p:cNvPr id="17411" name="Picture 5" descr="http://t1.gstatic.com/images?q=tbn:AVYVZUKVzhuZvM:http://www.annualsummerbash.com/images/Jack.gif">
            <a:hlinkClick r:id="rId4"/>
          </p:cNvPr>
          <p:cNvPicPr>
            <a:picLocks noChangeAspect="1" noChangeArrowheads="1"/>
          </p:cNvPicPr>
          <p:nvPr/>
        </p:nvPicPr>
        <p:blipFill>
          <a:blip r:embed="rId5"/>
          <a:srcRect/>
          <a:stretch>
            <a:fillRect/>
          </a:stretch>
        </p:blipFill>
        <p:spPr bwMode="auto">
          <a:xfrm>
            <a:off x="2286000" y="3886200"/>
            <a:ext cx="2287588" cy="16764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26" name="Object 4"/>
          <p:cNvGraphicFramePr>
            <a:graphicFrameLocks noChangeAspect="1"/>
          </p:cNvGraphicFramePr>
          <p:nvPr/>
        </p:nvGraphicFramePr>
        <p:xfrm>
          <a:off x="1981200" y="381000"/>
          <a:ext cx="5192713" cy="6045200"/>
        </p:xfrm>
        <a:graphic>
          <a:graphicData uri="http://schemas.openxmlformats.org/presentationml/2006/ole">
            <p:oleObj spid="_x0000_s1026" name="Acrobat Document" r:id="rId4" imgW="5830114" imgH="7542857" progId="AcroExch.Document.7">
              <p:embed/>
            </p:oleObj>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29" name="Picture 9" descr="CommResExLogoFinal l#22DA8E"/>
          <p:cNvPicPr>
            <a:picLocks noChangeAspect="1" noChangeArrowheads="1"/>
          </p:cNvPicPr>
          <p:nvPr/>
        </p:nvPicPr>
        <p:blipFill>
          <a:blip r:embed="rId3"/>
          <a:srcRect/>
          <a:stretch>
            <a:fillRect/>
          </a:stretch>
        </p:blipFill>
        <p:spPr bwMode="auto">
          <a:xfrm>
            <a:off x="5494338" y="152400"/>
            <a:ext cx="2735262" cy="1600200"/>
          </a:xfrm>
          <a:prstGeom prst="rect">
            <a:avLst/>
          </a:prstGeom>
          <a:noFill/>
          <a:ln w="9525">
            <a:noFill/>
            <a:miter lim="800000"/>
            <a:headEnd/>
            <a:tailEnd/>
          </a:ln>
        </p:spPr>
      </p:pic>
      <p:sp>
        <p:nvSpPr>
          <p:cNvPr id="6" name="Rectangle 4"/>
          <p:cNvSpPr txBox="1">
            <a:spLocks noChangeArrowheads="1"/>
          </p:cNvSpPr>
          <p:nvPr/>
        </p:nvSpPr>
        <p:spPr bwMode="auto">
          <a:xfrm>
            <a:off x="457200" y="274638"/>
            <a:ext cx="8229600" cy="1143000"/>
          </a:xfrm>
          <a:prstGeom prst="rect">
            <a:avLst/>
          </a:prstGeom>
          <a:noFill/>
          <a:ln w="9525">
            <a:noFill/>
            <a:miter lim="800000"/>
            <a:headEnd/>
            <a:tailEnd/>
          </a:ln>
        </p:spPr>
        <p:txBody>
          <a:bodyPr anchor="ctr"/>
          <a:lstStyle/>
          <a:p>
            <a:pPr eaLnBrk="0" hangingPunct="0">
              <a:defRPr/>
            </a:pPr>
            <a:r>
              <a:rPr lang="en-US" sz="4400" b="1" i="1" kern="0" dirty="0">
                <a:solidFill>
                  <a:srgbClr val="BFD153"/>
                </a:solidFill>
                <a:latin typeface="+mj-lt"/>
                <a:ea typeface="+mj-ea"/>
                <a:cs typeface="+mj-cs"/>
              </a:rPr>
              <a:t>   Better Together</a:t>
            </a:r>
          </a:p>
        </p:txBody>
      </p:sp>
      <p:sp>
        <p:nvSpPr>
          <p:cNvPr id="7" name="Rectangle 3"/>
          <p:cNvSpPr txBox="1">
            <a:spLocks noChangeArrowheads="1"/>
          </p:cNvSpPr>
          <p:nvPr/>
        </p:nvSpPr>
        <p:spPr bwMode="auto">
          <a:xfrm>
            <a:off x="685800" y="1676400"/>
            <a:ext cx="4038600" cy="4525963"/>
          </a:xfrm>
          <a:prstGeom prst="rect">
            <a:avLst/>
          </a:prstGeom>
          <a:noFill/>
          <a:ln w="9525">
            <a:noFill/>
            <a:miter lim="800000"/>
            <a:headEnd/>
            <a:tailEnd/>
          </a:ln>
        </p:spPr>
        <p:txBody>
          <a:bodyPr/>
          <a:lstStyle/>
          <a:p>
            <a:pPr algn="ctr" eaLnBrk="0" hangingPunct="0">
              <a:lnSpc>
                <a:spcPct val="90000"/>
              </a:lnSpc>
              <a:spcBef>
                <a:spcPct val="20000"/>
              </a:spcBef>
              <a:defRPr/>
            </a:pPr>
            <a:endParaRPr lang="en-US" sz="2000" b="1" kern="0" dirty="0">
              <a:latin typeface="+mn-lt"/>
            </a:endParaRPr>
          </a:p>
          <a:p>
            <a:pPr algn="ctr" eaLnBrk="0" hangingPunct="0">
              <a:lnSpc>
                <a:spcPct val="90000"/>
              </a:lnSpc>
              <a:spcBef>
                <a:spcPct val="20000"/>
              </a:spcBef>
              <a:defRPr/>
            </a:pPr>
            <a:r>
              <a:rPr lang="en-US" sz="2000" b="1" u="sng" kern="0" dirty="0">
                <a:solidFill>
                  <a:schemeClr val="accent3"/>
                </a:solidFill>
                <a:latin typeface="+mn-lt"/>
              </a:rPr>
              <a:t>Libraries &amp; CRE Partners</a:t>
            </a:r>
          </a:p>
          <a:p>
            <a:pPr algn="ctr" eaLnBrk="0" hangingPunct="0">
              <a:lnSpc>
                <a:spcPct val="90000"/>
              </a:lnSpc>
              <a:spcBef>
                <a:spcPct val="20000"/>
              </a:spcBef>
              <a:defRPr/>
            </a:pPr>
            <a:endParaRPr lang="en-US" sz="2400" b="1" kern="0" dirty="0">
              <a:solidFill>
                <a:schemeClr val="accent3"/>
              </a:solidFill>
              <a:latin typeface="+mn-lt"/>
            </a:endParaRPr>
          </a:p>
          <a:p>
            <a:pPr algn="ctr" eaLnBrk="0" hangingPunct="0">
              <a:lnSpc>
                <a:spcPct val="90000"/>
              </a:lnSpc>
              <a:spcBef>
                <a:spcPct val="20000"/>
              </a:spcBef>
              <a:defRPr/>
            </a:pPr>
            <a:r>
              <a:rPr lang="en-US" sz="2400" kern="0" dirty="0">
                <a:solidFill>
                  <a:schemeClr val="accent3"/>
                </a:solidFill>
                <a:latin typeface="+mn-lt"/>
              </a:rPr>
              <a:t>Global leadership</a:t>
            </a:r>
          </a:p>
          <a:p>
            <a:pPr algn="ctr" eaLnBrk="0" hangingPunct="0">
              <a:lnSpc>
                <a:spcPct val="90000"/>
              </a:lnSpc>
              <a:spcBef>
                <a:spcPct val="20000"/>
              </a:spcBef>
              <a:defRPr/>
            </a:pPr>
            <a:r>
              <a:rPr lang="en-US" sz="2400" kern="0" dirty="0">
                <a:solidFill>
                  <a:schemeClr val="accent3"/>
                </a:solidFill>
                <a:latin typeface="+mn-lt"/>
              </a:rPr>
              <a:t>Innovate</a:t>
            </a:r>
          </a:p>
          <a:p>
            <a:pPr algn="ctr" eaLnBrk="0" hangingPunct="0">
              <a:lnSpc>
                <a:spcPct val="90000"/>
              </a:lnSpc>
              <a:spcBef>
                <a:spcPct val="20000"/>
              </a:spcBef>
              <a:defRPr/>
            </a:pPr>
            <a:r>
              <a:rPr lang="en-US" sz="2400" kern="0" dirty="0">
                <a:solidFill>
                  <a:schemeClr val="accent3"/>
                </a:solidFill>
                <a:latin typeface="+mn-lt"/>
              </a:rPr>
              <a:t>Spark inspiration</a:t>
            </a:r>
          </a:p>
          <a:p>
            <a:pPr algn="ctr" eaLnBrk="0" hangingPunct="0">
              <a:lnSpc>
                <a:spcPct val="90000"/>
              </a:lnSpc>
              <a:spcBef>
                <a:spcPct val="20000"/>
              </a:spcBef>
              <a:defRPr/>
            </a:pPr>
            <a:r>
              <a:rPr lang="en-US" sz="2400" kern="0" dirty="0">
                <a:solidFill>
                  <a:schemeClr val="accent3"/>
                </a:solidFill>
                <a:latin typeface="+mn-lt"/>
              </a:rPr>
              <a:t>Learn &amp; grow</a:t>
            </a:r>
          </a:p>
          <a:p>
            <a:pPr algn="ctr" eaLnBrk="0" hangingPunct="0">
              <a:lnSpc>
                <a:spcPct val="90000"/>
              </a:lnSpc>
              <a:spcBef>
                <a:spcPct val="20000"/>
              </a:spcBef>
              <a:defRPr/>
            </a:pPr>
            <a:r>
              <a:rPr lang="en-US" sz="2400" kern="0" dirty="0">
                <a:solidFill>
                  <a:schemeClr val="accent3"/>
                </a:solidFill>
                <a:latin typeface="+mn-lt"/>
              </a:rPr>
              <a:t>Unleash inner genius</a:t>
            </a:r>
          </a:p>
          <a:p>
            <a:pPr algn="ctr" eaLnBrk="0" hangingPunct="0">
              <a:lnSpc>
                <a:spcPct val="90000"/>
              </a:lnSpc>
              <a:spcBef>
                <a:spcPct val="20000"/>
              </a:spcBef>
              <a:defRPr/>
            </a:pPr>
            <a:r>
              <a:rPr lang="en-US" sz="2400" kern="0" dirty="0">
                <a:solidFill>
                  <a:schemeClr val="accent3"/>
                </a:solidFill>
                <a:latin typeface="+mn-lt"/>
              </a:rPr>
              <a:t>Build community</a:t>
            </a:r>
          </a:p>
          <a:p>
            <a:pPr algn="ctr" eaLnBrk="0" hangingPunct="0">
              <a:lnSpc>
                <a:spcPct val="90000"/>
              </a:lnSpc>
              <a:spcBef>
                <a:spcPct val="20000"/>
              </a:spcBef>
              <a:defRPr/>
            </a:pPr>
            <a:r>
              <a:rPr lang="en-US" sz="2400" kern="0" dirty="0">
                <a:solidFill>
                  <a:schemeClr val="accent3"/>
                </a:solidFill>
                <a:latin typeface="+mn-lt"/>
              </a:rPr>
              <a:t>Ensure security</a:t>
            </a:r>
          </a:p>
          <a:p>
            <a:pPr algn="ctr" eaLnBrk="0" hangingPunct="0">
              <a:lnSpc>
                <a:spcPct val="90000"/>
              </a:lnSpc>
              <a:spcBef>
                <a:spcPct val="20000"/>
              </a:spcBef>
              <a:defRPr/>
            </a:pPr>
            <a:r>
              <a:rPr lang="en-US" sz="2400" kern="0" dirty="0">
                <a:solidFill>
                  <a:schemeClr val="accent3"/>
                </a:solidFill>
                <a:latin typeface="+mn-lt"/>
              </a:rPr>
              <a:t>Solve problems</a:t>
            </a:r>
          </a:p>
        </p:txBody>
      </p:sp>
      <p:sp>
        <p:nvSpPr>
          <p:cNvPr id="8" name="Rectangle 5"/>
          <p:cNvSpPr txBox="1">
            <a:spLocks noChangeArrowheads="1"/>
          </p:cNvSpPr>
          <p:nvPr/>
        </p:nvSpPr>
        <p:spPr>
          <a:xfrm>
            <a:off x="4724400" y="1676400"/>
            <a:ext cx="4038600" cy="4525963"/>
          </a:xfrm>
          <a:prstGeom prst="rect">
            <a:avLst/>
          </a:prstGeom>
        </p:spPr>
        <p:txBody>
          <a:bodyPr/>
          <a:lstStyle/>
          <a:p>
            <a:pPr marL="457200" indent="-457200" algn="ctr" eaLnBrk="0" hangingPunct="0">
              <a:lnSpc>
                <a:spcPct val="90000"/>
              </a:lnSpc>
              <a:spcBef>
                <a:spcPct val="20000"/>
              </a:spcBef>
              <a:buFont typeface="+mj-lt"/>
              <a:buAutoNum type="arabicPeriod"/>
              <a:defRPr/>
            </a:pPr>
            <a:endParaRPr lang="en-US" sz="2000" b="1" kern="0" dirty="0">
              <a:latin typeface="+mn-lt"/>
            </a:endParaRPr>
          </a:p>
          <a:p>
            <a:pPr marL="342900" indent="-342900" algn="ctr" eaLnBrk="0" hangingPunct="0">
              <a:lnSpc>
                <a:spcPct val="90000"/>
              </a:lnSpc>
              <a:spcBef>
                <a:spcPct val="20000"/>
              </a:spcBef>
              <a:defRPr/>
            </a:pPr>
            <a:r>
              <a:rPr lang="en-US" sz="2000" b="1" u="sng" kern="0" dirty="0">
                <a:solidFill>
                  <a:schemeClr val="accent3"/>
                </a:solidFill>
                <a:latin typeface="+mn-lt"/>
              </a:rPr>
              <a:t>Maslow’s Hierarchy of Needs</a:t>
            </a:r>
          </a:p>
          <a:p>
            <a:pPr marL="342900" indent="-342900" algn="ctr" eaLnBrk="0" hangingPunct="0">
              <a:lnSpc>
                <a:spcPct val="90000"/>
              </a:lnSpc>
              <a:spcBef>
                <a:spcPct val="20000"/>
              </a:spcBef>
              <a:defRPr/>
            </a:pPr>
            <a:endParaRPr lang="en-US" sz="2000" b="1" kern="0" dirty="0">
              <a:solidFill>
                <a:schemeClr val="accent3"/>
              </a:solidFill>
              <a:latin typeface="+mn-lt"/>
            </a:endParaRPr>
          </a:p>
          <a:p>
            <a:pPr marL="342900" indent="-342900" algn="ctr" eaLnBrk="0" hangingPunct="0">
              <a:lnSpc>
                <a:spcPct val="90000"/>
              </a:lnSpc>
              <a:spcBef>
                <a:spcPct val="20000"/>
              </a:spcBef>
              <a:defRPr/>
            </a:pPr>
            <a:r>
              <a:rPr lang="en-US" sz="2400" kern="0" dirty="0">
                <a:solidFill>
                  <a:schemeClr val="accent3"/>
                </a:solidFill>
                <a:latin typeface="+mn-lt"/>
              </a:rPr>
              <a:t>Transcendence</a:t>
            </a:r>
          </a:p>
          <a:p>
            <a:pPr marL="342900" indent="-342900" algn="ctr" eaLnBrk="0" hangingPunct="0">
              <a:lnSpc>
                <a:spcPct val="90000"/>
              </a:lnSpc>
              <a:spcBef>
                <a:spcPct val="20000"/>
              </a:spcBef>
              <a:defRPr/>
            </a:pPr>
            <a:r>
              <a:rPr lang="en-US" sz="2400" kern="0" dirty="0">
                <a:solidFill>
                  <a:schemeClr val="accent3"/>
                </a:solidFill>
                <a:latin typeface="+mn-lt"/>
              </a:rPr>
              <a:t>Self actualization</a:t>
            </a:r>
          </a:p>
          <a:p>
            <a:pPr marL="342900" indent="-342900" algn="ctr" eaLnBrk="0" hangingPunct="0">
              <a:lnSpc>
                <a:spcPct val="90000"/>
              </a:lnSpc>
              <a:spcBef>
                <a:spcPct val="20000"/>
              </a:spcBef>
              <a:defRPr/>
            </a:pPr>
            <a:r>
              <a:rPr lang="en-US" sz="2400" kern="0" dirty="0">
                <a:solidFill>
                  <a:schemeClr val="accent3"/>
                </a:solidFill>
                <a:latin typeface="+mn-lt"/>
              </a:rPr>
              <a:t>Aesthetic</a:t>
            </a:r>
          </a:p>
          <a:p>
            <a:pPr marL="342900" indent="-342900" algn="ctr" eaLnBrk="0" hangingPunct="0">
              <a:lnSpc>
                <a:spcPct val="90000"/>
              </a:lnSpc>
              <a:spcBef>
                <a:spcPct val="20000"/>
              </a:spcBef>
              <a:defRPr/>
            </a:pPr>
            <a:r>
              <a:rPr lang="en-US" sz="2400" kern="0" dirty="0">
                <a:solidFill>
                  <a:schemeClr val="accent3"/>
                </a:solidFill>
                <a:latin typeface="+mn-lt"/>
              </a:rPr>
              <a:t>Cognitive</a:t>
            </a:r>
          </a:p>
          <a:p>
            <a:pPr marL="342900" indent="-342900" algn="ctr" eaLnBrk="0" hangingPunct="0">
              <a:lnSpc>
                <a:spcPct val="90000"/>
              </a:lnSpc>
              <a:spcBef>
                <a:spcPct val="20000"/>
              </a:spcBef>
              <a:defRPr/>
            </a:pPr>
            <a:r>
              <a:rPr lang="en-US" sz="2400" kern="0" dirty="0">
                <a:solidFill>
                  <a:schemeClr val="accent3"/>
                </a:solidFill>
                <a:latin typeface="+mn-lt"/>
              </a:rPr>
              <a:t>Esteem</a:t>
            </a:r>
          </a:p>
          <a:p>
            <a:pPr marL="342900" indent="-342900" algn="ctr" eaLnBrk="0" hangingPunct="0">
              <a:lnSpc>
                <a:spcPct val="90000"/>
              </a:lnSpc>
              <a:spcBef>
                <a:spcPct val="20000"/>
              </a:spcBef>
              <a:defRPr/>
            </a:pPr>
            <a:r>
              <a:rPr lang="en-US" sz="2400" kern="0" dirty="0">
                <a:solidFill>
                  <a:schemeClr val="accent3"/>
                </a:solidFill>
                <a:latin typeface="+mn-lt"/>
              </a:rPr>
              <a:t>Belongingness &amp; Love</a:t>
            </a:r>
          </a:p>
          <a:p>
            <a:pPr marL="342900" indent="-342900" algn="ctr" eaLnBrk="0" hangingPunct="0">
              <a:lnSpc>
                <a:spcPct val="90000"/>
              </a:lnSpc>
              <a:spcBef>
                <a:spcPct val="20000"/>
              </a:spcBef>
              <a:defRPr/>
            </a:pPr>
            <a:r>
              <a:rPr lang="en-US" sz="2400" kern="0" dirty="0">
                <a:solidFill>
                  <a:schemeClr val="accent3"/>
                </a:solidFill>
                <a:latin typeface="+mn-lt"/>
              </a:rPr>
              <a:t>Safety</a:t>
            </a:r>
          </a:p>
          <a:p>
            <a:pPr marL="342900" indent="-342900" algn="ctr" eaLnBrk="0" hangingPunct="0">
              <a:lnSpc>
                <a:spcPct val="90000"/>
              </a:lnSpc>
              <a:spcBef>
                <a:spcPct val="20000"/>
              </a:spcBef>
              <a:defRPr/>
            </a:pPr>
            <a:r>
              <a:rPr lang="en-US" sz="2400" kern="0" dirty="0">
                <a:solidFill>
                  <a:schemeClr val="accent3"/>
                </a:solidFill>
                <a:latin typeface="+mn-lt"/>
              </a:rPr>
              <a:t>Biological &amp; Physiological</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AutoShape 5"/>
          <p:cNvSpPr>
            <a:spLocks noChangeAspect="1" noChangeArrowheads="1"/>
          </p:cNvSpPr>
          <p:nvPr/>
        </p:nvSpPr>
        <p:spPr bwMode="auto">
          <a:xfrm>
            <a:off x="1066800" y="152400"/>
            <a:ext cx="6477000" cy="6858000"/>
          </a:xfrm>
          <a:prstGeom prst="rect">
            <a:avLst/>
          </a:prstGeom>
          <a:noFill/>
          <a:ln w="9525">
            <a:noFill/>
            <a:miter lim="800000"/>
            <a:headEnd/>
            <a:tailEnd/>
          </a:ln>
        </p:spPr>
        <p:txBody>
          <a:bodyPr/>
          <a:lstStyle/>
          <a:p>
            <a:pPr algn="ctr"/>
            <a:endParaRPr lang="en-US" sz="1200">
              <a:latin typeface="Times New Roman" pitchFamily="18" charset="0"/>
            </a:endParaRPr>
          </a:p>
        </p:txBody>
      </p:sp>
      <p:grpSp>
        <p:nvGrpSpPr>
          <p:cNvPr id="24578" name="Group 4"/>
          <p:cNvGrpSpPr>
            <a:grpSpLocks noChangeAspect="1"/>
          </p:cNvGrpSpPr>
          <p:nvPr/>
        </p:nvGrpSpPr>
        <p:grpSpPr bwMode="auto">
          <a:xfrm>
            <a:off x="1295400" y="762000"/>
            <a:ext cx="7204075" cy="6400800"/>
            <a:chOff x="2525" y="1904"/>
            <a:chExt cx="6800" cy="6840"/>
          </a:xfrm>
        </p:grpSpPr>
        <p:sp>
          <p:nvSpPr>
            <p:cNvPr id="24580" name="AutoShape 5"/>
            <p:cNvSpPr>
              <a:spLocks noChangeAspect="1" noChangeArrowheads="1"/>
            </p:cNvSpPr>
            <p:nvPr/>
          </p:nvSpPr>
          <p:spPr bwMode="auto">
            <a:xfrm>
              <a:off x="2525" y="1904"/>
              <a:ext cx="6800" cy="6840"/>
            </a:xfrm>
            <a:prstGeom prst="rect">
              <a:avLst/>
            </a:prstGeom>
            <a:noFill/>
            <a:ln w="9525">
              <a:noFill/>
              <a:miter lim="800000"/>
              <a:headEnd/>
              <a:tailEnd/>
            </a:ln>
          </p:spPr>
          <p:txBody>
            <a:bodyPr/>
            <a:lstStyle/>
            <a:p>
              <a:pPr algn="ctr"/>
              <a:endParaRPr lang="en-US" sz="1200">
                <a:latin typeface="Times New Roman" pitchFamily="18" charset="0"/>
              </a:endParaRPr>
            </a:p>
          </p:txBody>
        </p:sp>
        <p:sp>
          <p:nvSpPr>
            <p:cNvPr id="24581" name="Line 6"/>
            <p:cNvSpPr>
              <a:spLocks noChangeShapeType="1"/>
            </p:cNvSpPr>
            <p:nvPr/>
          </p:nvSpPr>
          <p:spPr bwMode="auto">
            <a:xfrm>
              <a:off x="3485" y="2744"/>
              <a:ext cx="1" cy="3000"/>
            </a:xfrm>
            <a:prstGeom prst="line">
              <a:avLst/>
            </a:prstGeom>
            <a:noFill/>
            <a:ln w="9525">
              <a:solidFill>
                <a:srgbClr val="000000"/>
              </a:solidFill>
              <a:round/>
              <a:headEnd/>
              <a:tailEnd/>
            </a:ln>
          </p:spPr>
          <p:txBody>
            <a:bodyPr/>
            <a:lstStyle/>
            <a:p>
              <a:endParaRPr lang="en-US"/>
            </a:p>
          </p:txBody>
        </p:sp>
        <p:sp>
          <p:nvSpPr>
            <p:cNvPr id="24582" name="Text Box 7"/>
            <p:cNvSpPr txBox="1">
              <a:spLocks noChangeArrowheads="1"/>
            </p:cNvSpPr>
            <p:nvPr/>
          </p:nvSpPr>
          <p:spPr bwMode="auto">
            <a:xfrm>
              <a:off x="7852" y="8244"/>
              <a:ext cx="1280" cy="240"/>
            </a:xfrm>
            <a:prstGeom prst="rect">
              <a:avLst/>
            </a:prstGeom>
            <a:solidFill>
              <a:srgbClr val="FFFFFF"/>
            </a:solidFill>
            <a:ln w="9525">
              <a:solidFill>
                <a:srgbClr val="000000"/>
              </a:solidFill>
              <a:miter lim="800000"/>
              <a:headEnd/>
              <a:tailEnd/>
            </a:ln>
          </p:spPr>
          <p:txBody>
            <a:bodyPr/>
            <a:lstStyle/>
            <a:p>
              <a:pPr algn="ctr"/>
              <a:r>
                <a:rPr lang="en-US" sz="800">
                  <a:latin typeface="Times New Roman" pitchFamily="18" charset="0"/>
                </a:rPr>
                <a:t>6/19/2009 ANorman</a:t>
              </a:r>
              <a:endParaRPr lang="en-US"/>
            </a:p>
          </p:txBody>
        </p:sp>
        <p:sp>
          <p:nvSpPr>
            <p:cNvPr id="8" name="Text Box 8"/>
            <p:cNvSpPr txBox="1">
              <a:spLocks noChangeArrowheads="1"/>
            </p:cNvSpPr>
            <p:nvPr/>
          </p:nvSpPr>
          <p:spPr bwMode="auto">
            <a:xfrm>
              <a:off x="3560" y="2230"/>
              <a:ext cx="5565" cy="516"/>
            </a:xfrm>
            <a:prstGeom prst="rect">
              <a:avLst/>
            </a:prstGeom>
            <a:gradFill rotWithShape="0">
              <a:gsLst>
                <a:gs pos="0">
                  <a:srgbClr val="FFFFFF"/>
                </a:gs>
                <a:gs pos="100000">
                  <a:srgbClr val="D6E3BC"/>
                </a:gs>
              </a:gsLst>
              <a:lin ang="5400000" scaled="1"/>
            </a:gradFill>
            <a:ln w="12700">
              <a:solidFill>
                <a:srgbClr val="C2D69B"/>
              </a:solidFill>
              <a:miter lim="800000"/>
              <a:headEnd/>
              <a:tailEnd/>
            </a:ln>
            <a:effectLst>
              <a:outerShdw dist="28398" dir="3806097" algn="ctr" rotWithShape="0">
                <a:srgbClr val="4E6128">
                  <a:alpha val="50000"/>
                </a:srgbClr>
              </a:outerShdw>
            </a:effectLst>
          </p:spPr>
          <p:txBody>
            <a:bodyPr/>
            <a:lstStyle/>
            <a:p>
              <a:pPr algn="ctr">
                <a:defRPr/>
              </a:pPr>
              <a:r>
                <a:rPr lang="en-US" sz="1400" dirty="0" err="1">
                  <a:latin typeface="Times New Roman" pitchFamily="18" charset="0"/>
                </a:rPr>
                <a:t>Lifewide</a:t>
              </a:r>
              <a:r>
                <a:rPr lang="en-US" sz="1400" dirty="0">
                  <a:latin typeface="Times New Roman" pitchFamily="18" charset="0"/>
                </a:rPr>
                <a:t> Learning</a:t>
              </a:r>
              <a:endParaRPr lang="en-US" sz="1200" dirty="0">
                <a:latin typeface="Times New Roman" pitchFamily="18" charset="0"/>
              </a:endParaRPr>
            </a:p>
            <a:p>
              <a:pPr algn="ctr">
                <a:defRPr/>
              </a:pPr>
              <a:r>
                <a:rPr lang="en-US" sz="1200" dirty="0">
                  <a:latin typeface="Times New Roman" pitchFamily="18" charset="0"/>
                </a:rPr>
                <a:t>Across all realms of life</a:t>
              </a:r>
            </a:p>
            <a:p>
              <a:pPr algn="ctr">
                <a:defRPr/>
              </a:pPr>
              <a:endParaRPr lang="en-US" sz="1200" dirty="0">
                <a:latin typeface="Times New Roman" pitchFamily="18" charset="0"/>
              </a:endParaRPr>
            </a:p>
            <a:p>
              <a:pPr>
                <a:defRPr/>
              </a:pPr>
              <a:endParaRPr lang="en-US" dirty="0"/>
            </a:p>
          </p:txBody>
        </p:sp>
        <p:sp>
          <p:nvSpPr>
            <p:cNvPr id="9" name="Text Box 9"/>
            <p:cNvSpPr txBox="1">
              <a:spLocks noChangeArrowheads="1"/>
            </p:cNvSpPr>
            <p:nvPr/>
          </p:nvSpPr>
          <p:spPr bwMode="auto">
            <a:xfrm>
              <a:off x="6763" y="3465"/>
              <a:ext cx="992" cy="841"/>
            </a:xfrm>
            <a:prstGeom prst="rect">
              <a:avLst/>
            </a:prstGeom>
            <a:gradFill rotWithShape="0">
              <a:gsLst>
                <a:gs pos="0">
                  <a:srgbClr val="FFFFFF"/>
                </a:gs>
                <a:gs pos="100000">
                  <a:srgbClr val="CCC0D9"/>
                </a:gs>
              </a:gsLst>
              <a:lin ang="5400000" scaled="1"/>
            </a:gradFill>
            <a:ln w="12700">
              <a:solidFill>
                <a:srgbClr val="B2A1C7"/>
              </a:solidFill>
              <a:miter lim="800000"/>
              <a:headEnd/>
              <a:tailEnd/>
            </a:ln>
            <a:effectLst>
              <a:outerShdw dist="28398" dir="3806097" algn="ctr" rotWithShape="0">
                <a:srgbClr val="3F3151">
                  <a:alpha val="50000"/>
                </a:srgbClr>
              </a:outerShdw>
            </a:effectLst>
          </p:spPr>
          <p:txBody>
            <a:bodyPr/>
            <a:lstStyle/>
            <a:p>
              <a:pPr algn="ctr">
                <a:defRPr/>
              </a:pPr>
              <a:r>
                <a:rPr lang="en-US" sz="1200" i="1">
                  <a:latin typeface="Times New Roman" pitchFamily="18" charset="0"/>
                </a:rPr>
                <a:t>The </a:t>
              </a:r>
            </a:p>
            <a:p>
              <a:pPr algn="ctr">
                <a:defRPr/>
              </a:pPr>
              <a:r>
                <a:rPr lang="en-US" sz="1200" i="1">
                  <a:latin typeface="Times New Roman" pitchFamily="18" charset="0"/>
                </a:rPr>
                <a:t>teacher owns the question</a:t>
              </a:r>
            </a:p>
            <a:p>
              <a:pPr algn="ctr">
                <a:defRPr/>
              </a:pPr>
              <a:endParaRPr lang="en-US" sz="1200">
                <a:latin typeface="Times New Roman" pitchFamily="18" charset="0"/>
              </a:endParaRPr>
            </a:p>
            <a:p>
              <a:pPr algn="ctr">
                <a:defRPr/>
              </a:pPr>
              <a:endParaRPr lang="en-US" sz="1200">
                <a:latin typeface="Times New Roman" pitchFamily="18" charset="0"/>
              </a:endParaRPr>
            </a:p>
            <a:p>
              <a:pPr algn="ctr">
                <a:defRPr/>
              </a:pPr>
              <a:endParaRPr lang="en-US" sz="1200" i="1">
                <a:latin typeface="Times New Roman" pitchFamily="18" charset="0"/>
              </a:endParaRPr>
            </a:p>
            <a:p>
              <a:pPr>
                <a:defRPr/>
              </a:pPr>
              <a:endParaRPr lang="en-US"/>
            </a:p>
          </p:txBody>
        </p:sp>
        <p:sp>
          <p:nvSpPr>
            <p:cNvPr id="10" name="Text Box 10"/>
            <p:cNvSpPr txBox="1">
              <a:spLocks noChangeArrowheads="1"/>
            </p:cNvSpPr>
            <p:nvPr/>
          </p:nvSpPr>
          <p:spPr bwMode="auto">
            <a:xfrm>
              <a:off x="8057" y="3465"/>
              <a:ext cx="1068" cy="841"/>
            </a:xfrm>
            <a:prstGeom prst="rect">
              <a:avLst/>
            </a:prstGeom>
            <a:gradFill rotWithShape="0">
              <a:gsLst>
                <a:gs pos="0">
                  <a:srgbClr val="FFFFFF"/>
                </a:gs>
                <a:gs pos="100000">
                  <a:srgbClr val="CCC0D9"/>
                </a:gs>
              </a:gsLst>
              <a:lin ang="5400000" scaled="1"/>
            </a:gradFill>
            <a:ln w="12700">
              <a:solidFill>
                <a:srgbClr val="B2A1C7"/>
              </a:solidFill>
              <a:miter lim="800000"/>
              <a:headEnd/>
              <a:tailEnd/>
            </a:ln>
            <a:effectLst>
              <a:outerShdw dist="28398" dir="3806097" algn="ctr" rotWithShape="0">
                <a:srgbClr val="3F3151">
                  <a:alpha val="50000"/>
                </a:srgbClr>
              </a:outerShdw>
            </a:effectLst>
          </p:spPr>
          <p:txBody>
            <a:bodyPr/>
            <a:lstStyle/>
            <a:p>
              <a:pPr algn="ctr">
                <a:defRPr/>
              </a:pPr>
              <a:r>
                <a:rPr lang="en-US" sz="1200" i="1">
                  <a:latin typeface="Times New Roman" pitchFamily="18" charset="0"/>
                </a:rPr>
                <a:t>The employer owns the question</a:t>
              </a:r>
            </a:p>
            <a:p>
              <a:pPr algn="ctr">
                <a:defRPr/>
              </a:pPr>
              <a:endParaRPr lang="en-US" sz="1200">
                <a:latin typeface="Times New Roman" pitchFamily="18" charset="0"/>
              </a:endParaRPr>
            </a:p>
            <a:p>
              <a:pPr>
                <a:defRPr/>
              </a:pPr>
              <a:endParaRPr lang="en-US"/>
            </a:p>
          </p:txBody>
        </p:sp>
        <p:sp>
          <p:nvSpPr>
            <p:cNvPr id="24586" name="Text Box 11"/>
            <p:cNvSpPr txBox="1">
              <a:spLocks noChangeArrowheads="1"/>
            </p:cNvSpPr>
            <p:nvPr/>
          </p:nvSpPr>
          <p:spPr bwMode="auto">
            <a:xfrm>
              <a:off x="5847" y="2744"/>
              <a:ext cx="3278" cy="600"/>
            </a:xfrm>
            <a:prstGeom prst="rect">
              <a:avLst/>
            </a:prstGeom>
            <a:solidFill>
              <a:srgbClr val="FFFFFF"/>
            </a:solidFill>
            <a:ln w="31750">
              <a:solidFill>
                <a:srgbClr val="8064A2"/>
              </a:solidFill>
              <a:miter lim="800000"/>
              <a:headEnd/>
              <a:tailEnd/>
            </a:ln>
          </p:spPr>
          <p:txBody>
            <a:bodyPr/>
            <a:lstStyle/>
            <a:p>
              <a:pPr algn="ctr"/>
              <a:endParaRPr lang="en-US" sz="1200">
                <a:latin typeface="Times New Roman" pitchFamily="18" charset="0"/>
              </a:endParaRPr>
            </a:p>
            <a:p>
              <a:pPr algn="ctr"/>
              <a:r>
                <a:rPr lang="en-US" sz="1200">
                  <a:latin typeface="Times New Roman" pitchFamily="18" charset="0"/>
                </a:rPr>
                <a:t>Formal, imposed curriculum</a:t>
              </a:r>
            </a:p>
            <a:p>
              <a:pPr algn="ctr"/>
              <a:endParaRPr lang="en-US" sz="1200">
                <a:latin typeface="Times New Roman" pitchFamily="18" charset="0"/>
              </a:endParaRPr>
            </a:p>
            <a:p>
              <a:endParaRPr lang="en-US"/>
            </a:p>
          </p:txBody>
        </p:sp>
        <p:sp>
          <p:nvSpPr>
            <p:cNvPr id="12" name="Text Box 12"/>
            <p:cNvSpPr txBox="1">
              <a:spLocks noChangeArrowheads="1"/>
            </p:cNvSpPr>
            <p:nvPr/>
          </p:nvSpPr>
          <p:spPr bwMode="auto">
            <a:xfrm>
              <a:off x="3788" y="3465"/>
              <a:ext cx="1143" cy="841"/>
            </a:xfrm>
            <a:prstGeom prst="rect">
              <a:avLst/>
            </a:prstGeom>
            <a:gradFill rotWithShape="0">
              <a:gsLst>
                <a:gs pos="0">
                  <a:srgbClr val="FFFFFF"/>
                </a:gs>
                <a:gs pos="100000">
                  <a:srgbClr val="CCC0D9"/>
                </a:gs>
              </a:gsLst>
              <a:lin ang="5400000" scaled="1"/>
            </a:gradFill>
            <a:ln w="12700">
              <a:solidFill>
                <a:srgbClr val="B2A1C7"/>
              </a:solidFill>
              <a:miter lim="800000"/>
              <a:headEnd/>
              <a:tailEnd/>
            </a:ln>
            <a:effectLst>
              <a:outerShdw dist="28398" dir="3806097" algn="ctr" rotWithShape="0">
                <a:srgbClr val="3F3151">
                  <a:alpha val="50000"/>
                </a:srgbClr>
              </a:outerShdw>
            </a:effectLst>
          </p:spPr>
          <p:txBody>
            <a:bodyPr/>
            <a:lstStyle/>
            <a:p>
              <a:pPr algn="ctr">
                <a:defRPr/>
              </a:pPr>
              <a:r>
                <a:rPr lang="en-US" sz="1200" i="1">
                  <a:latin typeface="Times New Roman" pitchFamily="18" charset="0"/>
                </a:rPr>
                <a:t>The </a:t>
              </a:r>
            </a:p>
            <a:p>
              <a:pPr algn="ctr">
                <a:defRPr/>
              </a:pPr>
              <a:r>
                <a:rPr lang="en-US" sz="1200" i="1">
                  <a:latin typeface="Times New Roman" pitchFamily="18" charset="0"/>
                </a:rPr>
                <a:t>individual owns the question</a:t>
              </a:r>
            </a:p>
            <a:p>
              <a:pPr>
                <a:defRPr/>
              </a:pPr>
              <a:endParaRPr lang="en-US" sz="1200">
                <a:latin typeface="Times New Roman" pitchFamily="18" charset="0"/>
              </a:endParaRPr>
            </a:p>
            <a:p>
              <a:pPr>
                <a:defRPr/>
              </a:pPr>
              <a:endParaRPr lang="en-US"/>
            </a:p>
          </p:txBody>
        </p:sp>
        <p:sp>
          <p:nvSpPr>
            <p:cNvPr id="13" name="Text Box 13"/>
            <p:cNvSpPr txBox="1">
              <a:spLocks noChangeArrowheads="1"/>
            </p:cNvSpPr>
            <p:nvPr/>
          </p:nvSpPr>
          <p:spPr bwMode="auto">
            <a:xfrm>
              <a:off x="5314" y="3465"/>
              <a:ext cx="1067" cy="841"/>
            </a:xfrm>
            <a:prstGeom prst="rect">
              <a:avLst/>
            </a:prstGeom>
            <a:gradFill rotWithShape="0">
              <a:gsLst>
                <a:gs pos="0">
                  <a:srgbClr val="FFFFFF"/>
                </a:gs>
                <a:gs pos="100000">
                  <a:srgbClr val="CCC0D9"/>
                </a:gs>
              </a:gsLst>
              <a:lin ang="5400000" scaled="1"/>
            </a:gradFill>
            <a:ln w="12700">
              <a:solidFill>
                <a:srgbClr val="B2A1C7"/>
              </a:solidFill>
              <a:miter lim="800000"/>
              <a:headEnd/>
              <a:tailEnd/>
            </a:ln>
            <a:effectLst>
              <a:outerShdw dist="28398" dir="3806097" algn="ctr" rotWithShape="0">
                <a:srgbClr val="3F3151">
                  <a:alpha val="50000"/>
                </a:srgbClr>
              </a:outerShdw>
            </a:effectLst>
          </p:spPr>
          <p:txBody>
            <a:bodyPr/>
            <a:lstStyle/>
            <a:p>
              <a:pPr algn="ctr">
                <a:defRPr/>
              </a:pPr>
              <a:r>
                <a:rPr lang="en-US" sz="1200" i="1">
                  <a:latin typeface="Times New Roman" pitchFamily="18" charset="0"/>
                </a:rPr>
                <a:t>The organization owns the question</a:t>
              </a:r>
            </a:p>
            <a:p>
              <a:pPr>
                <a:defRPr/>
              </a:pPr>
              <a:endParaRPr lang="en-US"/>
            </a:p>
          </p:txBody>
        </p:sp>
        <p:grpSp>
          <p:nvGrpSpPr>
            <p:cNvPr id="24589" name="Group 14"/>
            <p:cNvGrpSpPr>
              <a:grpSpLocks/>
            </p:cNvGrpSpPr>
            <p:nvPr/>
          </p:nvGrpSpPr>
          <p:grpSpPr bwMode="auto">
            <a:xfrm>
              <a:off x="2645" y="2746"/>
              <a:ext cx="6480" cy="5509"/>
              <a:chOff x="2645" y="2746"/>
              <a:chExt cx="6480" cy="5509"/>
            </a:xfrm>
          </p:grpSpPr>
          <p:sp>
            <p:nvSpPr>
              <p:cNvPr id="16" name="Text Box 15"/>
              <p:cNvSpPr txBox="1">
                <a:spLocks noChangeArrowheads="1"/>
              </p:cNvSpPr>
              <p:nvPr/>
            </p:nvSpPr>
            <p:spPr bwMode="auto">
              <a:xfrm>
                <a:off x="2808" y="2744"/>
                <a:ext cx="752" cy="4321"/>
              </a:xfrm>
              <a:prstGeom prst="rect">
                <a:avLst/>
              </a:prstGeom>
              <a:gradFill rotWithShape="0">
                <a:gsLst>
                  <a:gs pos="0">
                    <a:srgbClr val="FFFFFF"/>
                  </a:gs>
                  <a:gs pos="100000">
                    <a:srgbClr val="D6E3BC"/>
                  </a:gs>
                </a:gsLst>
                <a:lin ang="5400000" scaled="1"/>
              </a:gradFill>
              <a:ln w="12700">
                <a:solidFill>
                  <a:srgbClr val="C2D69B"/>
                </a:solidFill>
                <a:miter lim="800000"/>
                <a:headEnd/>
                <a:tailEnd/>
              </a:ln>
              <a:effectLst>
                <a:outerShdw dist="28398" dir="3806097" algn="ctr" rotWithShape="0">
                  <a:srgbClr val="4E6128">
                    <a:alpha val="50000"/>
                  </a:srgbClr>
                </a:outerShdw>
              </a:effectLst>
            </p:spPr>
            <p:txBody>
              <a:bodyPr/>
              <a:lstStyle/>
              <a:p>
                <a:pPr algn="ctr">
                  <a:defRPr/>
                </a:pPr>
                <a:endParaRPr lang="en-US" sz="1200" dirty="0">
                  <a:latin typeface="Times New Roman" pitchFamily="18" charset="0"/>
                </a:endParaRPr>
              </a:p>
              <a:p>
                <a:pPr algn="ctr">
                  <a:defRPr/>
                </a:pPr>
                <a:r>
                  <a:rPr lang="en-US" sz="1200" dirty="0">
                    <a:latin typeface="Times New Roman" pitchFamily="18" charset="0"/>
                  </a:rPr>
                  <a:t>Lifelong Learning</a:t>
                </a:r>
              </a:p>
              <a:p>
                <a:pPr algn="ctr">
                  <a:defRPr/>
                </a:pPr>
                <a:endParaRPr lang="en-US" sz="1200" dirty="0">
                  <a:latin typeface="Times New Roman" pitchFamily="18" charset="0"/>
                </a:endParaRPr>
              </a:p>
              <a:p>
                <a:pPr algn="ctr">
                  <a:defRPr/>
                </a:pPr>
                <a:r>
                  <a:rPr lang="en-US" sz="1200" dirty="0">
                    <a:latin typeface="Times New Roman" pitchFamily="18" charset="0"/>
                  </a:rPr>
                  <a:t>Through</a:t>
                </a:r>
              </a:p>
              <a:p>
                <a:pPr algn="ctr">
                  <a:defRPr/>
                </a:pPr>
                <a:r>
                  <a:rPr lang="en-US" sz="1200" dirty="0">
                    <a:latin typeface="Times New Roman" pitchFamily="18" charset="0"/>
                  </a:rPr>
                  <a:t>out the lifespan, cradle to grave</a:t>
                </a:r>
                <a:endParaRPr lang="en-US" dirty="0"/>
              </a:p>
            </p:txBody>
          </p:sp>
          <p:sp>
            <p:nvSpPr>
              <p:cNvPr id="24592" name="Text Box 16"/>
              <p:cNvSpPr txBox="1">
                <a:spLocks noChangeArrowheads="1"/>
              </p:cNvSpPr>
              <p:nvPr/>
            </p:nvSpPr>
            <p:spPr bwMode="auto">
              <a:xfrm>
                <a:off x="3788" y="4424"/>
                <a:ext cx="1144" cy="2640"/>
              </a:xfrm>
              <a:prstGeom prst="rect">
                <a:avLst/>
              </a:prstGeom>
              <a:solidFill>
                <a:srgbClr val="FFFFFF"/>
              </a:solidFill>
              <a:ln w="63500" cmpd="thickThin">
                <a:solidFill>
                  <a:srgbClr val="8064A2"/>
                </a:solidFill>
                <a:miter lim="800000"/>
                <a:headEnd/>
                <a:tailEnd/>
              </a:ln>
            </p:spPr>
            <p:txBody>
              <a:bodyPr/>
              <a:lstStyle/>
              <a:p>
                <a:r>
                  <a:rPr lang="en-US" sz="1200">
                    <a:latin typeface="Times New Roman" pitchFamily="18" charset="0"/>
                  </a:rPr>
                  <a:t>Individual Talents &amp; Interests</a:t>
                </a:r>
              </a:p>
              <a:p>
                <a:endParaRPr lang="en-US" sz="1200">
                  <a:latin typeface="Times New Roman" pitchFamily="18" charset="0"/>
                </a:endParaRPr>
              </a:p>
              <a:p>
                <a:r>
                  <a:rPr lang="en-US" sz="1200">
                    <a:latin typeface="Times New Roman" pitchFamily="18" charset="0"/>
                  </a:rPr>
                  <a:t>Hobbies</a:t>
                </a:r>
              </a:p>
              <a:p>
                <a:endParaRPr lang="en-US" sz="1200">
                  <a:latin typeface="Times New Roman" pitchFamily="18" charset="0"/>
                </a:endParaRPr>
              </a:p>
              <a:p>
                <a:r>
                  <a:rPr lang="en-US" sz="1200">
                    <a:latin typeface="Times New Roman" pitchFamily="18" charset="0"/>
                  </a:rPr>
                  <a:t>Reading</a:t>
                </a:r>
              </a:p>
              <a:p>
                <a:endParaRPr lang="en-US" sz="1200">
                  <a:latin typeface="Times New Roman" pitchFamily="18" charset="0"/>
                </a:endParaRPr>
              </a:p>
              <a:p>
                <a:r>
                  <a:rPr lang="en-US" sz="1200">
                    <a:latin typeface="Times New Roman" pitchFamily="18" charset="0"/>
                  </a:rPr>
                  <a:t>TV / Internet</a:t>
                </a:r>
              </a:p>
              <a:p>
                <a:endParaRPr lang="en-US" sz="1200">
                  <a:latin typeface="Times New Roman" pitchFamily="18" charset="0"/>
                </a:endParaRPr>
              </a:p>
              <a:p>
                <a:r>
                  <a:rPr lang="en-US" sz="1200">
                    <a:latin typeface="Times New Roman" pitchFamily="18" charset="0"/>
                  </a:rPr>
                  <a:t>Questions</a:t>
                </a:r>
              </a:p>
              <a:p>
                <a:endParaRPr lang="en-US" sz="1200">
                  <a:latin typeface="Times New Roman" pitchFamily="18" charset="0"/>
                </a:endParaRPr>
              </a:p>
              <a:p>
                <a:r>
                  <a:rPr lang="en-US" sz="1200">
                    <a:latin typeface="Times New Roman" pitchFamily="18" charset="0"/>
                  </a:rPr>
                  <a:t>Exploration</a:t>
                </a:r>
                <a:endParaRPr lang="en-US"/>
              </a:p>
            </p:txBody>
          </p:sp>
          <p:sp>
            <p:nvSpPr>
              <p:cNvPr id="24593" name="Text Box 17"/>
              <p:cNvSpPr txBox="1">
                <a:spLocks noChangeArrowheads="1"/>
              </p:cNvSpPr>
              <p:nvPr/>
            </p:nvSpPr>
            <p:spPr bwMode="auto">
              <a:xfrm>
                <a:off x="6762" y="4424"/>
                <a:ext cx="991" cy="2640"/>
              </a:xfrm>
              <a:prstGeom prst="rect">
                <a:avLst/>
              </a:prstGeom>
              <a:solidFill>
                <a:srgbClr val="FFFFFF"/>
              </a:solidFill>
              <a:ln w="63500" cmpd="thickThin">
                <a:solidFill>
                  <a:srgbClr val="8064A2"/>
                </a:solidFill>
                <a:miter lim="800000"/>
                <a:headEnd/>
                <a:tailEnd/>
              </a:ln>
            </p:spPr>
            <p:txBody>
              <a:bodyPr/>
              <a:lstStyle/>
              <a:p>
                <a:r>
                  <a:rPr lang="en-US" sz="1200">
                    <a:latin typeface="Times New Roman" pitchFamily="18" charset="0"/>
                  </a:rPr>
                  <a:t>Education</a:t>
                </a:r>
              </a:p>
              <a:p>
                <a:endParaRPr lang="en-US" sz="1200">
                  <a:latin typeface="Times New Roman" pitchFamily="18" charset="0"/>
                </a:endParaRPr>
              </a:p>
              <a:p>
                <a:r>
                  <a:rPr lang="en-US" sz="1200">
                    <a:latin typeface="Times New Roman" pitchFamily="18" charset="0"/>
                  </a:rPr>
                  <a:t>Higher Education</a:t>
                </a:r>
              </a:p>
              <a:p>
                <a:r>
                  <a:rPr lang="en-US" sz="1200">
                    <a:latin typeface="Times New Roman" pitchFamily="18" charset="0"/>
                  </a:rPr>
                  <a:t>Major subject</a:t>
                </a:r>
              </a:p>
              <a:p>
                <a:endParaRPr lang="en-US" sz="1200">
                  <a:latin typeface="Times New Roman" pitchFamily="18" charset="0"/>
                </a:endParaRPr>
              </a:p>
              <a:p>
                <a:r>
                  <a:rPr lang="en-US" sz="1200">
                    <a:latin typeface="Times New Roman" pitchFamily="18" charset="0"/>
                  </a:rPr>
                  <a:t>[Adult Education]</a:t>
                </a:r>
              </a:p>
              <a:p>
                <a:endParaRPr lang="en-US" sz="1200">
                  <a:latin typeface="Times New Roman" pitchFamily="18" charset="0"/>
                </a:endParaRPr>
              </a:p>
              <a:p>
                <a:r>
                  <a:rPr lang="en-US" sz="1200">
                    <a:latin typeface="Times New Roman" pitchFamily="18" charset="0"/>
                  </a:rPr>
                  <a:t>K - 12</a:t>
                </a:r>
              </a:p>
              <a:p>
                <a:endParaRPr lang="en-US" sz="1200">
                  <a:latin typeface="Times New Roman" pitchFamily="18" charset="0"/>
                </a:endParaRPr>
              </a:p>
              <a:p>
                <a:r>
                  <a:rPr lang="en-US" sz="1200">
                    <a:latin typeface="Times New Roman" pitchFamily="18" charset="0"/>
                  </a:rPr>
                  <a:t>Preschool</a:t>
                </a:r>
                <a:endParaRPr lang="en-US"/>
              </a:p>
            </p:txBody>
          </p:sp>
          <p:sp>
            <p:nvSpPr>
              <p:cNvPr id="24594" name="Text Box 18"/>
              <p:cNvSpPr txBox="1">
                <a:spLocks noChangeArrowheads="1"/>
              </p:cNvSpPr>
              <p:nvPr/>
            </p:nvSpPr>
            <p:spPr bwMode="auto">
              <a:xfrm>
                <a:off x="8058" y="4424"/>
                <a:ext cx="1067" cy="2640"/>
              </a:xfrm>
              <a:prstGeom prst="rect">
                <a:avLst/>
              </a:prstGeom>
              <a:solidFill>
                <a:srgbClr val="FFFFFF"/>
              </a:solidFill>
              <a:ln w="63500" cmpd="thickThin">
                <a:solidFill>
                  <a:srgbClr val="8064A2"/>
                </a:solidFill>
                <a:miter lim="800000"/>
                <a:headEnd/>
                <a:tailEnd/>
              </a:ln>
            </p:spPr>
            <p:txBody>
              <a:bodyPr/>
              <a:lstStyle/>
              <a:p>
                <a:pPr algn="ctr"/>
                <a:r>
                  <a:rPr lang="en-US" sz="1200">
                    <a:latin typeface="Times New Roman" pitchFamily="18" charset="0"/>
                  </a:rPr>
                  <a:t>Workforce </a:t>
                </a:r>
                <a:r>
                  <a:rPr lang="en-US" sz="1100">
                    <a:latin typeface="Times New Roman" pitchFamily="18" charset="0"/>
                  </a:rPr>
                  <a:t>Development</a:t>
                </a:r>
              </a:p>
              <a:p>
                <a:endParaRPr lang="en-US" sz="1200">
                  <a:latin typeface="Times New Roman" pitchFamily="18" charset="0"/>
                </a:endParaRPr>
              </a:p>
              <a:p>
                <a:endParaRPr lang="en-US" sz="1200">
                  <a:latin typeface="Times New Roman" pitchFamily="18" charset="0"/>
                </a:endParaRPr>
              </a:p>
              <a:p>
                <a:r>
                  <a:rPr lang="en-US" sz="1200">
                    <a:latin typeface="Times New Roman" pitchFamily="18" charset="0"/>
                  </a:rPr>
                  <a:t>Career</a:t>
                </a:r>
              </a:p>
              <a:p>
                <a:endParaRPr lang="en-US" sz="1200">
                  <a:latin typeface="Times New Roman" pitchFamily="18" charset="0"/>
                </a:endParaRPr>
              </a:p>
              <a:p>
                <a:r>
                  <a:rPr lang="en-US" sz="1100">
                    <a:latin typeface="Times New Roman" pitchFamily="18" charset="0"/>
                  </a:rPr>
                  <a:t>Certification</a:t>
                </a:r>
              </a:p>
              <a:p>
                <a:endParaRPr lang="en-US" sz="1200">
                  <a:latin typeface="Times New Roman" pitchFamily="18" charset="0"/>
                </a:endParaRPr>
              </a:p>
              <a:p>
                <a:r>
                  <a:rPr lang="en-US" sz="1200">
                    <a:latin typeface="Times New Roman" pitchFamily="18" charset="0"/>
                  </a:rPr>
                  <a:t>Training</a:t>
                </a:r>
                <a:endParaRPr lang="en-US"/>
              </a:p>
            </p:txBody>
          </p:sp>
          <p:sp>
            <p:nvSpPr>
              <p:cNvPr id="24595" name="Text Box 19"/>
              <p:cNvSpPr txBox="1">
                <a:spLocks noChangeArrowheads="1"/>
              </p:cNvSpPr>
              <p:nvPr/>
            </p:nvSpPr>
            <p:spPr bwMode="auto">
              <a:xfrm>
                <a:off x="5313" y="4424"/>
                <a:ext cx="1067" cy="2640"/>
              </a:xfrm>
              <a:prstGeom prst="rect">
                <a:avLst/>
              </a:prstGeom>
              <a:solidFill>
                <a:srgbClr val="FFFFFF"/>
              </a:solidFill>
              <a:ln w="63500" cmpd="thickThin">
                <a:solidFill>
                  <a:srgbClr val="8064A2"/>
                </a:solidFill>
                <a:miter lim="800000"/>
                <a:headEnd/>
                <a:tailEnd/>
              </a:ln>
            </p:spPr>
            <p:txBody>
              <a:bodyPr/>
              <a:lstStyle/>
              <a:p>
                <a:r>
                  <a:rPr lang="en-US" sz="1200">
                    <a:latin typeface="Times New Roman" pitchFamily="18" charset="0"/>
                  </a:rPr>
                  <a:t>Civic &amp; Nonprofit </a:t>
                </a:r>
                <a:r>
                  <a:rPr lang="en-US" sz="1000">
                    <a:latin typeface="Times New Roman" pitchFamily="18" charset="0"/>
                  </a:rPr>
                  <a:t>Organizations</a:t>
                </a:r>
                <a:endParaRPr lang="en-US" sz="1100">
                  <a:latin typeface="Times New Roman" pitchFamily="18" charset="0"/>
                </a:endParaRPr>
              </a:p>
              <a:p>
                <a:endParaRPr lang="en-US" sz="1200">
                  <a:latin typeface="Times New Roman" pitchFamily="18" charset="0"/>
                </a:endParaRPr>
              </a:p>
              <a:p>
                <a:r>
                  <a:rPr lang="en-US" sz="1200">
                    <a:latin typeface="Times New Roman" pitchFamily="18" charset="0"/>
                  </a:rPr>
                  <a:t>Civic Engagement</a:t>
                </a:r>
              </a:p>
              <a:p>
                <a:endParaRPr lang="en-US" sz="1200">
                  <a:latin typeface="Times New Roman" pitchFamily="18" charset="0"/>
                </a:endParaRPr>
              </a:p>
              <a:p>
                <a:r>
                  <a:rPr lang="en-US" sz="1200">
                    <a:latin typeface="Times New Roman" pitchFamily="18" charset="0"/>
                  </a:rPr>
                  <a:t>Social Issues</a:t>
                </a:r>
              </a:p>
              <a:p>
                <a:endParaRPr lang="en-US" sz="1200">
                  <a:latin typeface="Times New Roman" pitchFamily="18" charset="0"/>
                </a:endParaRPr>
              </a:p>
              <a:p>
                <a:r>
                  <a:rPr lang="en-US" sz="1200">
                    <a:latin typeface="Times New Roman" pitchFamily="18" charset="0"/>
                  </a:rPr>
                  <a:t>Museums</a:t>
                </a:r>
              </a:p>
              <a:p>
                <a:endParaRPr lang="en-US" sz="1200">
                  <a:latin typeface="Times New Roman" pitchFamily="18" charset="0"/>
                </a:endParaRPr>
              </a:p>
              <a:p>
                <a:r>
                  <a:rPr lang="en-US" sz="1200">
                    <a:latin typeface="Times New Roman" pitchFamily="18" charset="0"/>
                  </a:rPr>
                  <a:t>Religion</a:t>
                </a:r>
                <a:endParaRPr lang="en-US"/>
              </a:p>
            </p:txBody>
          </p:sp>
          <p:sp>
            <p:nvSpPr>
              <p:cNvPr id="24596" name="Text Box 20"/>
              <p:cNvSpPr txBox="1">
                <a:spLocks noChangeArrowheads="1"/>
              </p:cNvSpPr>
              <p:nvPr/>
            </p:nvSpPr>
            <p:spPr bwMode="auto">
              <a:xfrm>
                <a:off x="2645" y="7278"/>
                <a:ext cx="6480" cy="977"/>
              </a:xfrm>
              <a:prstGeom prst="rect">
                <a:avLst/>
              </a:prstGeom>
              <a:solidFill>
                <a:srgbClr val="FFFFFF"/>
              </a:solidFill>
              <a:ln w="31750">
                <a:solidFill>
                  <a:srgbClr val="8064A2"/>
                </a:solidFill>
                <a:miter lim="800000"/>
                <a:headEnd/>
                <a:tailEnd/>
              </a:ln>
            </p:spPr>
            <p:txBody>
              <a:bodyPr/>
              <a:lstStyle/>
              <a:p>
                <a:pPr algn="ctr"/>
                <a:r>
                  <a:rPr lang="en-US" sz="1500">
                    <a:latin typeface="Times New Roman" pitchFamily="18" charset="0"/>
                  </a:rPr>
                  <a:t>Libraries Support All Realms Of Learning</a:t>
                </a:r>
              </a:p>
              <a:p>
                <a:pPr algn="ctr"/>
                <a:r>
                  <a:rPr lang="en-US" sz="1200">
                    <a:latin typeface="Times New Roman" pitchFamily="18" charset="0"/>
                  </a:rPr>
                  <a:t>through</a:t>
                </a:r>
              </a:p>
              <a:p>
                <a:pPr algn="ctr"/>
                <a:r>
                  <a:rPr lang="en-US" sz="1200">
                    <a:latin typeface="Times New Roman" pitchFamily="18" charset="0"/>
                  </a:rPr>
                  <a:t>Programs / Reader’s Advisory / Reference Services</a:t>
                </a:r>
              </a:p>
              <a:p>
                <a:pPr algn="ctr"/>
                <a:r>
                  <a:rPr lang="en-US" sz="1200">
                    <a:latin typeface="Times New Roman" pitchFamily="18" charset="0"/>
                  </a:rPr>
                  <a:t>Collections in all formats</a:t>
                </a:r>
              </a:p>
              <a:p>
                <a:endParaRPr lang="en-US" sz="1200">
                  <a:latin typeface="Times New Roman" pitchFamily="18" charset="0"/>
                </a:endParaRPr>
              </a:p>
              <a:p>
                <a:pPr algn="ctr"/>
                <a:endParaRPr lang="en-US" sz="1200">
                  <a:latin typeface="Times New Roman" pitchFamily="18" charset="0"/>
                </a:endParaRPr>
              </a:p>
              <a:p>
                <a:pPr algn="ctr"/>
                <a:endParaRPr lang="en-US" sz="1200">
                  <a:latin typeface="Times New Roman" pitchFamily="18" charset="0"/>
                </a:endParaRPr>
              </a:p>
              <a:p>
                <a:endParaRPr lang="en-US"/>
              </a:p>
            </p:txBody>
          </p:sp>
        </p:grpSp>
        <p:sp>
          <p:nvSpPr>
            <p:cNvPr id="24590" name="Text Box 21"/>
            <p:cNvSpPr txBox="1">
              <a:spLocks noChangeArrowheads="1"/>
            </p:cNvSpPr>
            <p:nvPr/>
          </p:nvSpPr>
          <p:spPr bwMode="auto">
            <a:xfrm>
              <a:off x="3788" y="2744"/>
              <a:ext cx="1906" cy="600"/>
            </a:xfrm>
            <a:prstGeom prst="rect">
              <a:avLst/>
            </a:prstGeom>
            <a:solidFill>
              <a:srgbClr val="FFFFFF"/>
            </a:solidFill>
            <a:ln w="31750">
              <a:solidFill>
                <a:srgbClr val="8064A2"/>
              </a:solidFill>
              <a:miter lim="800000"/>
              <a:headEnd/>
              <a:tailEnd/>
            </a:ln>
          </p:spPr>
          <p:txBody>
            <a:bodyPr/>
            <a:lstStyle/>
            <a:p>
              <a:endParaRPr lang="en-US" sz="1200">
                <a:latin typeface="Times New Roman" pitchFamily="18" charset="0"/>
              </a:endParaRPr>
            </a:p>
            <a:p>
              <a:pPr algn="ctr"/>
              <a:r>
                <a:rPr lang="en-US" sz="1200">
                  <a:latin typeface="Times New Roman" pitchFamily="18" charset="0"/>
                </a:rPr>
                <a:t>Informal, free choice</a:t>
              </a:r>
              <a:endParaRPr lang="en-US"/>
            </a:p>
          </p:txBody>
        </p:sp>
      </p:grpSp>
      <p:pic>
        <p:nvPicPr>
          <p:cNvPr id="24579" name="Picture 5" descr="Learn Icontypelr 12-1-08"/>
          <p:cNvPicPr>
            <a:picLocks noChangeAspect="1" noChangeArrowheads="1"/>
          </p:cNvPicPr>
          <p:nvPr/>
        </p:nvPicPr>
        <p:blipFill>
          <a:blip r:embed="rId3"/>
          <a:srcRect/>
          <a:stretch>
            <a:fillRect/>
          </a:stretch>
        </p:blipFill>
        <p:spPr bwMode="auto">
          <a:xfrm>
            <a:off x="1828800" y="152400"/>
            <a:ext cx="6324600" cy="762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5" name="Picture 2" descr="DDL Slide Format B 9-11"/>
          <p:cNvPicPr>
            <a:picLocks noChangeAspect="1" noChangeArrowheads="1"/>
          </p:cNvPicPr>
          <p:nvPr/>
        </p:nvPicPr>
        <p:blipFill>
          <a:blip r:embed="rId3"/>
          <a:srcRect/>
          <a:stretch>
            <a:fillRect/>
          </a:stretch>
        </p:blipFill>
        <p:spPr bwMode="auto">
          <a:xfrm>
            <a:off x="-1588" y="-381000"/>
            <a:ext cx="9145588" cy="6859588"/>
          </a:xfrm>
          <a:prstGeom prst="rect">
            <a:avLst/>
          </a:prstGeom>
          <a:noFill/>
          <a:ln w="9525">
            <a:noFill/>
            <a:miter lim="800000"/>
            <a:headEnd/>
            <a:tailEnd/>
          </a:ln>
        </p:spPr>
      </p:pic>
      <p:pic>
        <p:nvPicPr>
          <p:cNvPr id="26626" name="Picture 3" descr="3 Icons type 12-2-08"/>
          <p:cNvPicPr>
            <a:picLocks noChangeAspect="1" noChangeArrowheads="1"/>
          </p:cNvPicPr>
          <p:nvPr/>
        </p:nvPicPr>
        <p:blipFill>
          <a:blip r:embed="rId4"/>
          <a:srcRect/>
          <a:stretch>
            <a:fillRect/>
          </a:stretch>
        </p:blipFill>
        <p:spPr bwMode="auto">
          <a:xfrm>
            <a:off x="762000" y="0"/>
            <a:ext cx="8382000" cy="1101725"/>
          </a:xfrm>
          <a:prstGeom prst="rect">
            <a:avLst/>
          </a:prstGeom>
          <a:noFill/>
          <a:ln w="9525">
            <a:noFill/>
            <a:miter lim="800000"/>
            <a:headEnd/>
            <a:tailEnd/>
          </a:ln>
        </p:spPr>
      </p:pic>
      <p:sp>
        <p:nvSpPr>
          <p:cNvPr id="26627" name="Rectangle 4"/>
          <p:cNvSpPr>
            <a:spLocks noGrp="1" noChangeArrowheads="1"/>
          </p:cNvSpPr>
          <p:nvPr>
            <p:ph type="ctrTitle"/>
          </p:nvPr>
        </p:nvSpPr>
        <p:spPr>
          <a:xfrm>
            <a:off x="1295400" y="1524000"/>
            <a:ext cx="7848600" cy="4419600"/>
          </a:xfrm>
        </p:spPr>
        <p:txBody>
          <a:bodyPr/>
          <a:lstStyle/>
          <a:p>
            <a:pPr algn="l"/>
            <a:r>
              <a:rPr lang="en-US" sz="4000" smtClean="0">
                <a:solidFill>
                  <a:schemeClr val="bg1"/>
                </a:solidFill>
                <a:cs typeface="Arial" charset="0"/>
              </a:rPr>
              <a:t>Biggest Challenge for the Future:</a:t>
            </a:r>
            <a:r>
              <a:rPr lang="en-US" sz="4200" smtClean="0">
                <a:solidFill>
                  <a:schemeClr val="bg1"/>
                </a:solidFill>
                <a:cs typeface="Arial" charset="0"/>
              </a:rPr>
              <a:t/>
            </a:r>
            <a:br>
              <a:rPr lang="en-US" sz="4200" smtClean="0">
                <a:solidFill>
                  <a:schemeClr val="bg1"/>
                </a:solidFill>
                <a:cs typeface="Arial" charset="0"/>
              </a:rPr>
            </a:br>
            <a:r>
              <a:rPr lang="en-US" smtClean="0">
                <a:solidFill>
                  <a:schemeClr val="bg1"/>
                </a:solidFill>
                <a:cs typeface="Arial" charset="0"/>
              </a:rPr>
              <a:t/>
            </a:r>
            <a:br>
              <a:rPr lang="en-US" smtClean="0">
                <a:solidFill>
                  <a:schemeClr val="bg1"/>
                </a:solidFill>
                <a:cs typeface="Arial" charset="0"/>
              </a:rPr>
            </a:br>
            <a:r>
              <a:rPr lang="en-US" sz="2400" smtClean="0">
                <a:solidFill>
                  <a:schemeClr val="bg1"/>
                </a:solidFill>
                <a:cs typeface="Arial" charset="0"/>
              </a:rPr>
              <a:t/>
            </a:r>
            <a:br>
              <a:rPr lang="en-US" sz="2400" smtClean="0">
                <a:solidFill>
                  <a:schemeClr val="bg1"/>
                </a:solidFill>
                <a:cs typeface="Arial" charset="0"/>
              </a:rPr>
            </a:br>
            <a:r>
              <a:rPr lang="en-US" sz="2400" smtClean="0">
                <a:solidFill>
                  <a:schemeClr val="bg1"/>
                </a:solidFill>
                <a:cs typeface="Arial" charset="0"/>
              </a:rPr>
              <a:t>		</a:t>
            </a:r>
            <a:br>
              <a:rPr lang="en-US" sz="2400" smtClean="0">
                <a:solidFill>
                  <a:schemeClr val="bg1"/>
                </a:solidFill>
                <a:cs typeface="Arial" charset="0"/>
              </a:rPr>
            </a:br>
            <a:endParaRPr lang="en-US" sz="2400" smtClean="0">
              <a:solidFill>
                <a:schemeClr val="bg1"/>
              </a:solidFill>
              <a:cs typeface="Arial" charset="0"/>
            </a:endParaRPr>
          </a:p>
        </p:txBody>
      </p:sp>
      <p:pic>
        <p:nvPicPr>
          <p:cNvPr id="26628" name="Picture 13" descr="C:\Documents and Settings\Owner\Local Settings\Temporary Internet Files\Content.IE5\ZGORIG41\MC900289960[1].wmf"/>
          <p:cNvPicPr>
            <a:picLocks noChangeAspect="1" noChangeArrowheads="1"/>
          </p:cNvPicPr>
          <p:nvPr/>
        </p:nvPicPr>
        <p:blipFill>
          <a:blip r:embed="rId5"/>
          <a:srcRect/>
          <a:stretch>
            <a:fillRect/>
          </a:stretch>
        </p:blipFill>
        <p:spPr bwMode="auto">
          <a:xfrm>
            <a:off x="3505200" y="3429000"/>
            <a:ext cx="3378200" cy="27749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DDL Purple plan">
  <a:themeElements>
    <a:clrScheme name="DDL Purple pla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DL Purple pla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DL Purple pla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DL Purple pla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DL Purple pla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DL Purple pla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DL Purple pla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DL Purple pla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DL Purple pla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DL Purple pla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DL Purple pla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DL Purple pla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DL Purple pla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DL Purple pla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4443</TotalTime>
  <Words>845</Words>
  <Application>Microsoft Office PowerPoint</Application>
  <PresentationFormat>On-screen Show (4:3)</PresentationFormat>
  <Paragraphs>155</Paragraphs>
  <Slides>6</Slides>
  <Notes>6</Notes>
  <HiddenSlides>0</HiddenSlides>
  <MMClips>0</MMClips>
  <ScaleCrop>false</ScaleCrop>
  <HeadingPairs>
    <vt:vector size="8" baseType="variant">
      <vt:variant>
        <vt:lpstr>Fonts Used</vt:lpstr>
      </vt:variant>
      <vt:variant>
        <vt:i4>3</vt:i4>
      </vt:variant>
      <vt:variant>
        <vt:lpstr>Design Template</vt:lpstr>
      </vt:variant>
      <vt:variant>
        <vt:i4>1</vt:i4>
      </vt:variant>
      <vt:variant>
        <vt:lpstr>Embedded OLE Servers</vt:lpstr>
      </vt:variant>
      <vt:variant>
        <vt:i4>1</vt:i4>
      </vt:variant>
      <vt:variant>
        <vt:lpstr>Slide Titles</vt:lpstr>
      </vt:variant>
      <vt:variant>
        <vt:i4>6</vt:i4>
      </vt:variant>
    </vt:vector>
  </HeadingPairs>
  <TitlesOfParts>
    <vt:vector size="11" baseType="lpstr">
      <vt:lpstr>Arial</vt:lpstr>
      <vt:lpstr>Times New Roman</vt:lpstr>
      <vt:lpstr>Lucida Console</vt:lpstr>
      <vt:lpstr>DDL Purple plan</vt:lpstr>
      <vt:lpstr>Acrobat Document</vt:lpstr>
      <vt:lpstr>Slide 1</vt:lpstr>
      <vt:lpstr>Slide 2</vt:lpstr>
      <vt:lpstr>Slide 3</vt:lpstr>
      <vt:lpstr>Slide 4</vt:lpstr>
      <vt:lpstr>Slide 5</vt:lpstr>
      <vt:lpstr>Biggest Challenge for the Future:      </vt:lpstr>
    </vt:vector>
  </TitlesOfParts>
  <Company>Delaware Division of Libraries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Administrator</dc:creator>
  <cp:lastModifiedBy>roldham</cp:lastModifiedBy>
  <cp:revision>134</cp:revision>
  <dcterms:created xsi:type="dcterms:W3CDTF">2009-05-05T20:00:22Z</dcterms:created>
  <dcterms:modified xsi:type="dcterms:W3CDTF">2010-05-06T12:12:15Z</dcterms:modified>
</cp:coreProperties>
</file>