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63" r:id="rId6"/>
    <p:sldId id="378" r:id="rId7"/>
    <p:sldId id="412" r:id="rId8"/>
    <p:sldId id="413" r:id="rId9"/>
    <p:sldId id="414" r:id="rId10"/>
    <p:sldId id="264" r:id="rId11"/>
    <p:sldId id="351" r:id="rId12"/>
    <p:sldId id="366" r:id="rId13"/>
    <p:sldId id="403" r:id="rId14"/>
    <p:sldId id="404" r:id="rId15"/>
    <p:sldId id="353" r:id="rId16"/>
    <p:sldId id="395" r:id="rId17"/>
    <p:sldId id="399" r:id="rId18"/>
    <p:sldId id="400" r:id="rId19"/>
    <p:sldId id="401" r:id="rId20"/>
    <p:sldId id="385" r:id="rId21"/>
    <p:sldId id="398" r:id="rId22"/>
    <p:sldId id="405" r:id="rId23"/>
    <p:sldId id="406" r:id="rId24"/>
    <p:sldId id="367" r:id="rId25"/>
    <p:sldId id="393" r:id="rId26"/>
    <p:sldId id="394" r:id="rId27"/>
    <p:sldId id="407" r:id="rId28"/>
    <p:sldId id="408" r:id="rId29"/>
    <p:sldId id="409" r:id="rId30"/>
    <p:sldId id="410" r:id="rId31"/>
    <p:sldId id="411" r:id="rId32"/>
    <p:sldId id="386" r:id="rId33"/>
    <p:sldId id="387" r:id="rId34"/>
    <p:sldId id="388" r:id="rId35"/>
    <p:sldId id="389" r:id="rId36"/>
    <p:sldId id="390" r:id="rId37"/>
    <p:sldId id="391" r:id="rId38"/>
    <p:sldId id="392"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6666"/>
    <a:srgbClr val="739BCB"/>
    <a:srgbClr val="492303"/>
    <a:srgbClr val="FFFFFF"/>
    <a:srgbClr val="8CD8D4"/>
    <a:srgbClr val="6B8537"/>
    <a:srgbClr val="E4A288"/>
    <a:srgbClr val="F9D595"/>
    <a:srgbClr val="FF361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60952" autoAdjust="0"/>
  </p:normalViewPr>
  <p:slideViewPr>
    <p:cSldViewPr>
      <p:cViewPr varScale="1">
        <p:scale>
          <a:sx n="67" d="100"/>
          <a:sy n="67" d="100"/>
        </p:scale>
        <p:origin x="-2184" y="-96"/>
      </p:cViewPr>
      <p:guideLst>
        <p:guide orient="horz" pos="2160"/>
        <p:guide pos="2880"/>
      </p:guideLst>
    </p:cSldViewPr>
  </p:slideViewPr>
  <p:outlineViewPr>
    <p:cViewPr>
      <p:scale>
        <a:sx n="33" d="100"/>
        <a:sy n="33" d="100"/>
      </p:scale>
      <p:origin x="0" y="288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B038A-F2AD-46DF-83D4-9BD20E5F7A12}" type="datetimeFigureOut">
              <a:rPr lang="en-US" smtClean="0"/>
              <a:pPr/>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5952F-2643-4C50-8938-47FA2D9768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Coping with Change</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In this course, you will apply strategies to mitigate the unsettling aspects of change. You will learn skills to help you cope with change and capitalize on it.</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Describe what change is.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result of this course, learners will be able to…</a:t>
            </a:r>
          </a:p>
          <a:p>
            <a:pPr lvl="0"/>
            <a:r>
              <a:rPr lang="en-US" sz="1200" u="none" strike="noStrike" kern="1200" dirty="0" smtClean="0">
                <a:solidFill>
                  <a:schemeClr val="tx1"/>
                </a:solidFill>
                <a:latin typeface="+mn-lt"/>
                <a:ea typeface="+mn-ea"/>
                <a:cs typeface="+mn-cs"/>
              </a:rPr>
              <a:t>Define what change is.</a:t>
            </a:r>
          </a:p>
          <a:p>
            <a:pPr lvl="0"/>
            <a:r>
              <a:rPr lang="en-US" sz="1200" u="none" strike="noStrike" kern="1200" dirty="0" smtClean="0">
                <a:solidFill>
                  <a:schemeClr val="tx1"/>
                </a:solidFill>
                <a:latin typeface="+mn-lt"/>
                <a:ea typeface="+mn-ea"/>
                <a:cs typeface="+mn-cs"/>
              </a:rPr>
              <a:t>Accept the reality that change is going to happen and that it is normal.</a:t>
            </a:r>
          </a:p>
          <a:p>
            <a:pPr lvl="0"/>
            <a:r>
              <a:rPr lang="en-US" sz="1200" u="none" strike="noStrike" kern="1200" dirty="0" smtClean="0">
                <a:solidFill>
                  <a:schemeClr val="tx1"/>
                </a:solidFill>
                <a:latin typeface="+mn-lt"/>
                <a:ea typeface="+mn-ea"/>
                <a:cs typeface="+mn-cs"/>
              </a:rPr>
              <a:t>Compare the three different levels or orders of change.</a:t>
            </a:r>
          </a:p>
          <a:p>
            <a:pPr lvl="0"/>
            <a:r>
              <a:rPr lang="en-US" sz="1200" u="none" strike="noStrike" kern="1200" dirty="0" smtClean="0">
                <a:solidFill>
                  <a:schemeClr val="tx1"/>
                </a:solidFill>
                <a:latin typeface="+mn-lt"/>
                <a:ea typeface="+mn-ea"/>
                <a:cs typeface="+mn-cs"/>
              </a:rPr>
              <a:t>List the five myths versus the reality of change.</a:t>
            </a:r>
          </a:p>
          <a:p>
            <a:pPr lvl="0"/>
            <a:r>
              <a:rPr lang="en-US" sz="1200" u="none" strike="noStrike" kern="1200" dirty="0" smtClean="0">
                <a:solidFill>
                  <a:schemeClr val="tx1"/>
                </a:solidFill>
                <a:latin typeface="+mn-lt"/>
                <a:ea typeface="+mn-ea"/>
                <a:cs typeface="+mn-cs"/>
              </a:rPr>
              <a:t>Use the STATE model for positive conversations about change.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Learn how to cope with change.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result of this course, learners will be able to…</a:t>
            </a:r>
          </a:p>
          <a:p>
            <a:pPr lvl="0"/>
            <a:r>
              <a:rPr lang="en-US" sz="1200" u="none" strike="noStrike" kern="1200" dirty="0" smtClean="0">
                <a:solidFill>
                  <a:schemeClr val="tx1"/>
                </a:solidFill>
                <a:latin typeface="+mn-lt"/>
                <a:ea typeface="+mn-ea"/>
                <a:cs typeface="+mn-cs"/>
              </a:rPr>
              <a:t>Explain the different ways we resist change.</a:t>
            </a:r>
          </a:p>
          <a:p>
            <a:pPr lvl="0"/>
            <a:r>
              <a:rPr lang="en-US" sz="1200" u="none" strike="noStrike" kern="1200" dirty="0" smtClean="0">
                <a:solidFill>
                  <a:schemeClr val="tx1"/>
                </a:solidFill>
                <a:latin typeface="+mn-lt"/>
                <a:ea typeface="+mn-ea"/>
                <a:cs typeface="+mn-cs"/>
              </a:rPr>
              <a:t>Use eight coping strategies to deal with change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Incorporate &amp; Capitalize in the midst of change.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result of this course, learners will be able to…</a:t>
            </a:r>
          </a:p>
          <a:p>
            <a:pPr lvl="0"/>
            <a:r>
              <a:rPr lang="en-US" sz="1200" u="none" strike="noStrike" kern="1200" dirty="0" smtClean="0">
                <a:solidFill>
                  <a:schemeClr val="tx1"/>
                </a:solidFill>
                <a:latin typeface="+mn-lt"/>
                <a:ea typeface="+mn-ea"/>
                <a:cs typeface="+mn-cs"/>
              </a:rPr>
              <a:t>Embrace the opportunity to reflect</a:t>
            </a:r>
          </a:p>
          <a:p>
            <a:pPr lvl="0"/>
            <a:r>
              <a:rPr lang="en-US" sz="1200" u="none" strike="noStrike" kern="1200" dirty="0" smtClean="0">
                <a:solidFill>
                  <a:schemeClr val="tx1"/>
                </a:solidFill>
                <a:latin typeface="+mn-lt"/>
                <a:ea typeface="+mn-ea"/>
                <a:cs typeface="+mn-cs"/>
              </a:rPr>
              <a:t>Take advantage of change to reexamine normal behavior</a:t>
            </a:r>
          </a:p>
          <a:p>
            <a:pPr lvl="0"/>
            <a:r>
              <a:rPr lang="en-US" sz="1200" u="none" strike="noStrike" kern="1200" dirty="0" smtClean="0">
                <a:solidFill>
                  <a:schemeClr val="tx1"/>
                </a:solidFill>
                <a:latin typeface="+mn-lt"/>
                <a:ea typeface="+mn-ea"/>
                <a:cs typeface="+mn-cs"/>
              </a:rPr>
              <a:t>Become empowered and not a victim</a:t>
            </a:r>
          </a:p>
          <a:p>
            <a:pPr lvl="0"/>
            <a:r>
              <a:rPr lang="en-US" sz="1200" u="none" strike="noStrike" kern="1200" dirty="0" smtClean="0">
                <a:solidFill>
                  <a:schemeClr val="tx1"/>
                </a:solidFill>
                <a:latin typeface="+mn-lt"/>
                <a:ea typeface="+mn-ea"/>
                <a:cs typeface="+mn-cs"/>
              </a:rPr>
              <a:t>Harness change to your benefit</a:t>
            </a:r>
          </a:p>
          <a:p>
            <a:r>
              <a:rPr lang="en-US" sz="1200" b="1" kern="1200" dirty="0" smtClean="0">
                <a:solidFill>
                  <a:schemeClr val="tx1"/>
                </a:solidFill>
                <a:latin typeface="+mn-lt"/>
                <a:ea typeface="+mn-ea"/>
                <a:cs typeface="+mn-cs"/>
              </a:rPr>
              <a:t>Designers:  </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Katherine Adelberg - Kentucky Department for Libraries &amp; Archives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Maurice Coleman - Harford County Public Library (MD)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Katie Fearer - Alaska State Library</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Stephanie Zimmerman - Library System of Lancaster County (PA)</a:t>
            </a:r>
          </a:p>
          <a:p>
            <a:endParaRPr lang="en-US" dirty="0"/>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Coping with Change</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In this course, you will apply strategies to mitigate the unsettling aspects of change. You will learn skills to help you cope with change and capitalize on it.</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Describe what change is.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result of this course, learners will be able to…</a:t>
            </a:r>
          </a:p>
          <a:p>
            <a:pPr lvl="0"/>
            <a:r>
              <a:rPr lang="en-US" sz="1200" u="none" strike="noStrike" kern="1200" dirty="0" smtClean="0">
                <a:solidFill>
                  <a:schemeClr val="tx1"/>
                </a:solidFill>
                <a:latin typeface="+mn-lt"/>
                <a:ea typeface="+mn-ea"/>
                <a:cs typeface="+mn-cs"/>
              </a:rPr>
              <a:t>Define what change is.</a:t>
            </a:r>
          </a:p>
          <a:p>
            <a:pPr lvl="0"/>
            <a:r>
              <a:rPr lang="en-US" sz="1200" u="none" strike="noStrike" kern="1200" dirty="0" smtClean="0">
                <a:solidFill>
                  <a:schemeClr val="tx1"/>
                </a:solidFill>
                <a:latin typeface="+mn-lt"/>
                <a:ea typeface="+mn-ea"/>
                <a:cs typeface="+mn-cs"/>
              </a:rPr>
              <a:t>Accept the reality that change is going to happen and that it is normal.</a:t>
            </a:r>
          </a:p>
          <a:p>
            <a:pPr lvl="0"/>
            <a:r>
              <a:rPr lang="en-US" sz="1200" u="none" strike="noStrike" kern="1200" dirty="0" smtClean="0">
                <a:solidFill>
                  <a:schemeClr val="tx1"/>
                </a:solidFill>
                <a:latin typeface="+mn-lt"/>
                <a:ea typeface="+mn-ea"/>
                <a:cs typeface="+mn-cs"/>
              </a:rPr>
              <a:t>Compare the three different levels or orders of change.</a:t>
            </a:r>
          </a:p>
          <a:p>
            <a:pPr lvl="0"/>
            <a:r>
              <a:rPr lang="en-US" sz="1200" u="none" strike="noStrike" kern="1200" dirty="0" smtClean="0">
                <a:solidFill>
                  <a:schemeClr val="tx1"/>
                </a:solidFill>
                <a:latin typeface="+mn-lt"/>
                <a:ea typeface="+mn-ea"/>
                <a:cs typeface="+mn-cs"/>
              </a:rPr>
              <a:t>List the five myths versus the reality of change.</a:t>
            </a:r>
          </a:p>
          <a:p>
            <a:pPr lvl="0"/>
            <a:r>
              <a:rPr lang="en-US" sz="1200" u="none" strike="noStrike" kern="1200" dirty="0" smtClean="0">
                <a:solidFill>
                  <a:schemeClr val="tx1"/>
                </a:solidFill>
                <a:latin typeface="+mn-lt"/>
                <a:ea typeface="+mn-ea"/>
                <a:cs typeface="+mn-cs"/>
              </a:rPr>
              <a:t>Use the STATE model for positive conversations about change.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Learn how to cope with change.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result of this course, learners will be able to…</a:t>
            </a:r>
          </a:p>
          <a:p>
            <a:pPr lvl="0"/>
            <a:r>
              <a:rPr lang="en-US" sz="1200" u="none" strike="noStrike" kern="1200" dirty="0" smtClean="0">
                <a:solidFill>
                  <a:schemeClr val="tx1"/>
                </a:solidFill>
                <a:latin typeface="+mn-lt"/>
                <a:ea typeface="+mn-ea"/>
                <a:cs typeface="+mn-cs"/>
              </a:rPr>
              <a:t>Explain the different ways we resist change.</a:t>
            </a:r>
          </a:p>
          <a:p>
            <a:pPr lvl="0"/>
            <a:r>
              <a:rPr lang="en-US" sz="1200" u="none" strike="noStrike" kern="1200" dirty="0" smtClean="0">
                <a:solidFill>
                  <a:schemeClr val="tx1"/>
                </a:solidFill>
                <a:latin typeface="+mn-lt"/>
                <a:ea typeface="+mn-ea"/>
                <a:cs typeface="+mn-cs"/>
              </a:rPr>
              <a:t>Use eight coping strategies to deal with change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Incorporate &amp; Capitalize in the midst of change.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result of this course, learners will be able to…</a:t>
            </a:r>
          </a:p>
          <a:p>
            <a:pPr lvl="0"/>
            <a:r>
              <a:rPr lang="en-US" sz="1200" u="none" strike="noStrike" kern="1200" dirty="0" smtClean="0">
                <a:solidFill>
                  <a:schemeClr val="tx1"/>
                </a:solidFill>
                <a:latin typeface="+mn-lt"/>
                <a:ea typeface="+mn-ea"/>
                <a:cs typeface="+mn-cs"/>
              </a:rPr>
              <a:t>Embrace the opportunity to reflect</a:t>
            </a:r>
          </a:p>
          <a:p>
            <a:pPr lvl="0"/>
            <a:r>
              <a:rPr lang="en-US" sz="1200" u="none" strike="noStrike" kern="1200" dirty="0" smtClean="0">
                <a:solidFill>
                  <a:schemeClr val="tx1"/>
                </a:solidFill>
                <a:latin typeface="+mn-lt"/>
                <a:ea typeface="+mn-ea"/>
                <a:cs typeface="+mn-cs"/>
              </a:rPr>
              <a:t>Take advantage of change to reexamine normal behavior</a:t>
            </a:r>
          </a:p>
          <a:p>
            <a:pPr lvl="0"/>
            <a:r>
              <a:rPr lang="en-US" sz="1200" u="none" strike="noStrike" kern="1200" dirty="0" smtClean="0">
                <a:solidFill>
                  <a:schemeClr val="tx1"/>
                </a:solidFill>
                <a:latin typeface="+mn-lt"/>
                <a:ea typeface="+mn-ea"/>
                <a:cs typeface="+mn-cs"/>
              </a:rPr>
              <a:t>Become empowered and not a victim</a:t>
            </a:r>
          </a:p>
          <a:p>
            <a:pPr lvl="0"/>
            <a:r>
              <a:rPr lang="en-US" sz="1200" u="none" strike="noStrike" kern="1200" dirty="0" smtClean="0">
                <a:solidFill>
                  <a:schemeClr val="tx1"/>
                </a:solidFill>
                <a:latin typeface="+mn-lt"/>
                <a:ea typeface="+mn-ea"/>
                <a:cs typeface="+mn-cs"/>
              </a:rPr>
              <a:t>Harness change to your benefit</a:t>
            </a:r>
          </a:p>
          <a:p>
            <a:r>
              <a:rPr lang="en-US" sz="1200" b="1" kern="1200" dirty="0" smtClean="0">
                <a:solidFill>
                  <a:schemeClr val="tx1"/>
                </a:solidFill>
                <a:latin typeface="+mn-lt"/>
                <a:ea typeface="+mn-ea"/>
                <a:cs typeface="+mn-cs"/>
              </a:rPr>
              <a:t>Designers:  </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Katherine Adelberg - Kentucky Department for Libraries &amp; Archives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Maurice Coleman - Harford County Public Library (MD)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Katie Fearer - Alaska State Library</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Stephanie Zimmerman - Library System of Lancaster County (PA)</a:t>
            </a:r>
          </a:p>
          <a:p>
            <a:endParaRPr lang="en-US" dirty="0"/>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Encouraging Early Literacy</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It takes a Library to encourage children. Everyone in the Library can support, promote and encourage early literacy. This self-paced online course provides an overview of early literacy and ways library staff can interact with children to encourage singing, talking, reading, writing and playing.</a:t>
            </a:r>
          </a:p>
          <a:p>
            <a:r>
              <a:rPr lang="en-US" sz="1200" kern="1200" dirty="0" smtClean="0">
                <a:solidFill>
                  <a:schemeClr val="tx1"/>
                </a:solidFill>
                <a:latin typeface="+mn-lt"/>
                <a:ea typeface="+mn-ea"/>
                <a:cs typeface="+mn-cs"/>
              </a:rPr>
              <a:t>Our thanks to Public Library Association and Association for Library Services to Children for Every Child Ready to Read, and course content provided by </a:t>
            </a:r>
            <a:r>
              <a:rPr lang="en-US" sz="1200" kern="1200" dirty="0" err="1" smtClean="0">
                <a:solidFill>
                  <a:schemeClr val="tx1"/>
                </a:solidFill>
                <a:latin typeface="+mn-lt"/>
                <a:ea typeface="+mn-ea"/>
                <a:cs typeface="+mn-cs"/>
              </a:rPr>
              <a:t>Saroj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Ghoting</a:t>
            </a:r>
            <a:r>
              <a:rPr lang="en-US" sz="1200" kern="1200" dirty="0" smtClean="0">
                <a:solidFill>
                  <a:schemeClr val="tx1"/>
                </a:solidFill>
                <a:latin typeface="+mn-lt"/>
                <a:ea typeface="+mn-ea"/>
                <a:cs typeface="+mn-cs"/>
              </a:rPr>
              <a:t>, national trainer on early literacy.</a:t>
            </a:r>
          </a:p>
          <a:p>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Public Service Competencies – Children’s Services </a:t>
            </a:r>
          </a:p>
          <a:p>
            <a:pPr lvl="0"/>
            <a:r>
              <a:rPr lang="en-US" sz="1200" kern="1200" dirty="0" smtClean="0">
                <a:solidFill>
                  <a:schemeClr val="tx1"/>
                </a:solidFill>
                <a:latin typeface="+mn-lt"/>
                <a:ea typeface="+mn-ea"/>
                <a:cs typeface="+mn-cs"/>
              </a:rPr>
              <a:t>Provides experiences, resources and interactions that fuel a love of learning.</a:t>
            </a:r>
          </a:p>
          <a:p>
            <a:pPr lvl="0"/>
            <a:r>
              <a:rPr lang="en-US" sz="1200" kern="1200" dirty="0" smtClean="0">
                <a:solidFill>
                  <a:schemeClr val="tx1"/>
                </a:solidFill>
                <a:latin typeface="+mn-lt"/>
                <a:ea typeface="+mn-ea"/>
                <a:cs typeface="+mn-cs"/>
              </a:rPr>
              <a:t>Models and promotes a welcoming, supportive, and nonjudgmental attitude towards children and their families.</a:t>
            </a:r>
          </a:p>
          <a:p>
            <a:pPr lvl="0"/>
            <a:r>
              <a:rPr lang="en-US" sz="1200" kern="1200" dirty="0" smtClean="0">
                <a:solidFill>
                  <a:schemeClr val="tx1"/>
                </a:solidFill>
                <a:latin typeface="+mn-lt"/>
                <a:ea typeface="+mn-ea"/>
                <a:cs typeface="+mn-cs"/>
              </a:rPr>
              <a:t>Promotes awareness of children’s services to other staff members and contributes to their training in relation to the delivery of those services.</a:t>
            </a:r>
          </a:p>
          <a:p>
            <a:pPr lvl="0"/>
            <a:r>
              <a:rPr lang="en-US" sz="1200" kern="1200" dirty="0" smtClean="0">
                <a:solidFill>
                  <a:schemeClr val="tx1"/>
                </a:solidFill>
                <a:latin typeface="+mn-lt"/>
                <a:ea typeface="+mn-ea"/>
                <a:cs typeface="+mn-cs"/>
              </a:rPr>
              <a:t>Provides services that enhanced literacy and reading skills.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Designer: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Enid Costley, Library of Virginia</a:t>
            </a:r>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Encouraging Early Literacy</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It takes a Library to encourage children. Everyone in the Library can support, promote and encourage early literacy. This self-paced online course provides an overview of early literacy and ways library staff can interact with children to encourage singing, talking, reading, writing and playing.</a:t>
            </a:r>
          </a:p>
          <a:p>
            <a:r>
              <a:rPr lang="en-US" sz="1200" kern="1200" dirty="0" smtClean="0">
                <a:solidFill>
                  <a:schemeClr val="tx1"/>
                </a:solidFill>
                <a:latin typeface="+mn-lt"/>
                <a:ea typeface="+mn-ea"/>
                <a:cs typeface="+mn-cs"/>
              </a:rPr>
              <a:t>Our thanks to Public Library Association and Association for Library Services to Children for Every Child Ready to Read, and course content provided by </a:t>
            </a:r>
            <a:r>
              <a:rPr lang="en-US" sz="1200" kern="1200" dirty="0" err="1" smtClean="0">
                <a:solidFill>
                  <a:schemeClr val="tx1"/>
                </a:solidFill>
                <a:latin typeface="+mn-lt"/>
                <a:ea typeface="+mn-ea"/>
                <a:cs typeface="+mn-cs"/>
              </a:rPr>
              <a:t>Saroj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Ghoting</a:t>
            </a:r>
            <a:r>
              <a:rPr lang="en-US" sz="1200" kern="1200" dirty="0" smtClean="0">
                <a:solidFill>
                  <a:schemeClr val="tx1"/>
                </a:solidFill>
                <a:latin typeface="+mn-lt"/>
                <a:ea typeface="+mn-ea"/>
                <a:cs typeface="+mn-cs"/>
              </a:rPr>
              <a:t>, national trainer on early literacy.</a:t>
            </a:r>
          </a:p>
          <a:p>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Public Service Competencies – Children’s Services </a:t>
            </a:r>
          </a:p>
          <a:p>
            <a:pPr lvl="0"/>
            <a:r>
              <a:rPr lang="en-US" sz="1200" kern="1200" dirty="0" smtClean="0">
                <a:solidFill>
                  <a:schemeClr val="tx1"/>
                </a:solidFill>
                <a:latin typeface="+mn-lt"/>
                <a:ea typeface="+mn-ea"/>
                <a:cs typeface="+mn-cs"/>
              </a:rPr>
              <a:t>Provides experiences, resources and interactions that fuel a love of learning.</a:t>
            </a:r>
          </a:p>
          <a:p>
            <a:pPr lvl="0"/>
            <a:r>
              <a:rPr lang="en-US" sz="1200" kern="1200" dirty="0" smtClean="0">
                <a:solidFill>
                  <a:schemeClr val="tx1"/>
                </a:solidFill>
                <a:latin typeface="+mn-lt"/>
                <a:ea typeface="+mn-ea"/>
                <a:cs typeface="+mn-cs"/>
              </a:rPr>
              <a:t>Models and promotes a welcoming, supportive, and nonjudgmental attitude towards children and their families.</a:t>
            </a:r>
          </a:p>
          <a:p>
            <a:pPr lvl="0"/>
            <a:r>
              <a:rPr lang="en-US" sz="1200" kern="1200" dirty="0" smtClean="0">
                <a:solidFill>
                  <a:schemeClr val="tx1"/>
                </a:solidFill>
                <a:latin typeface="+mn-lt"/>
                <a:ea typeface="+mn-ea"/>
                <a:cs typeface="+mn-cs"/>
              </a:rPr>
              <a:t>Promotes awareness of children’s services to other staff members and contributes to their training in relation to the delivery of those services.</a:t>
            </a:r>
          </a:p>
          <a:p>
            <a:pPr lvl="0"/>
            <a:r>
              <a:rPr lang="en-US" sz="1200" kern="1200" dirty="0" smtClean="0">
                <a:solidFill>
                  <a:schemeClr val="tx1"/>
                </a:solidFill>
                <a:latin typeface="+mn-lt"/>
                <a:ea typeface="+mn-ea"/>
                <a:cs typeface="+mn-cs"/>
              </a:rPr>
              <a:t>Provides services that enhanced literacy and reading skills.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Designer: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Enid Costley, Library of Virginia</a:t>
            </a:r>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Encouraging Early Literacy</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It takes a Library to encourage children. Everyone in the Library can support, promote and encourage early literacy. This self-paced online course provides an overview of early literacy and ways library staff can interact with children to encourage singing, talking, reading, writing and playing.</a:t>
            </a:r>
          </a:p>
          <a:p>
            <a:r>
              <a:rPr lang="en-US" sz="1200" kern="1200" dirty="0" smtClean="0">
                <a:solidFill>
                  <a:schemeClr val="tx1"/>
                </a:solidFill>
                <a:latin typeface="+mn-lt"/>
                <a:ea typeface="+mn-ea"/>
                <a:cs typeface="+mn-cs"/>
              </a:rPr>
              <a:t>Our thanks to Public Library Association and Association for Library Services to Children for Every Child Ready to Read, and course content provided by </a:t>
            </a:r>
            <a:r>
              <a:rPr lang="en-US" sz="1200" kern="1200" dirty="0" err="1" smtClean="0">
                <a:solidFill>
                  <a:schemeClr val="tx1"/>
                </a:solidFill>
                <a:latin typeface="+mn-lt"/>
                <a:ea typeface="+mn-ea"/>
                <a:cs typeface="+mn-cs"/>
              </a:rPr>
              <a:t>Saroj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Ghoting</a:t>
            </a:r>
            <a:r>
              <a:rPr lang="en-US" sz="1200" kern="1200" dirty="0" smtClean="0">
                <a:solidFill>
                  <a:schemeClr val="tx1"/>
                </a:solidFill>
                <a:latin typeface="+mn-lt"/>
                <a:ea typeface="+mn-ea"/>
                <a:cs typeface="+mn-cs"/>
              </a:rPr>
              <a:t>, national trainer on early literacy.</a:t>
            </a:r>
          </a:p>
          <a:p>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Public Service Competencies – Children’s Services </a:t>
            </a:r>
          </a:p>
          <a:p>
            <a:pPr lvl="0"/>
            <a:r>
              <a:rPr lang="en-US" sz="1200" kern="1200" dirty="0" smtClean="0">
                <a:solidFill>
                  <a:schemeClr val="tx1"/>
                </a:solidFill>
                <a:latin typeface="+mn-lt"/>
                <a:ea typeface="+mn-ea"/>
                <a:cs typeface="+mn-cs"/>
              </a:rPr>
              <a:t>Provides experiences, resources and interactions that fuel a love of learning.</a:t>
            </a:r>
          </a:p>
          <a:p>
            <a:pPr lvl="0"/>
            <a:r>
              <a:rPr lang="en-US" sz="1200" kern="1200" dirty="0" smtClean="0">
                <a:solidFill>
                  <a:schemeClr val="tx1"/>
                </a:solidFill>
                <a:latin typeface="+mn-lt"/>
                <a:ea typeface="+mn-ea"/>
                <a:cs typeface="+mn-cs"/>
              </a:rPr>
              <a:t>Models and promotes a welcoming, supportive, and nonjudgmental attitude towards children and their families.</a:t>
            </a:r>
          </a:p>
          <a:p>
            <a:pPr lvl="0"/>
            <a:r>
              <a:rPr lang="en-US" sz="1200" kern="1200" dirty="0" smtClean="0">
                <a:solidFill>
                  <a:schemeClr val="tx1"/>
                </a:solidFill>
                <a:latin typeface="+mn-lt"/>
                <a:ea typeface="+mn-ea"/>
                <a:cs typeface="+mn-cs"/>
              </a:rPr>
              <a:t>Promotes awareness of children’s services to other staff members and contributes to their training in relation to the delivery of those services.</a:t>
            </a:r>
          </a:p>
          <a:p>
            <a:pPr lvl="0"/>
            <a:r>
              <a:rPr lang="en-US" sz="1200" kern="1200" dirty="0" smtClean="0">
                <a:solidFill>
                  <a:schemeClr val="tx1"/>
                </a:solidFill>
                <a:latin typeface="+mn-lt"/>
                <a:ea typeface="+mn-ea"/>
                <a:cs typeface="+mn-cs"/>
              </a:rPr>
              <a:t>Provides services that enhanced literacy and reading skills.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Designer: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Enid Costley, Library of Virginia</a:t>
            </a:r>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Having fun at work again</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Don't let the pressures of working at the library bring you or your staff down. People want a work environment that is challenging, encourages trial and error, and makes them feel that they matter. It's time to make the workplace exciting again, all throughout the library's culture. Here are some things to do to make work fun again.</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Helping libraries cope with increasing pressures at work</a:t>
            </a:r>
          </a:p>
          <a:p>
            <a:pPr lvl="0"/>
            <a:r>
              <a:rPr lang="en-US" sz="1200" kern="1200" dirty="0" smtClean="0">
                <a:solidFill>
                  <a:schemeClr val="tx1"/>
                </a:solidFill>
                <a:latin typeface="+mn-lt"/>
                <a:ea typeface="+mn-ea"/>
                <a:cs typeface="+mn-cs"/>
              </a:rPr>
              <a:t>Providing meaningful things staff members can do to have fun</a:t>
            </a:r>
          </a:p>
          <a:p>
            <a:pPr lvl="0"/>
            <a:r>
              <a:rPr lang="en-US" sz="1200" kern="1200" dirty="0" smtClean="0">
                <a:solidFill>
                  <a:schemeClr val="tx1"/>
                </a:solidFill>
                <a:latin typeface="+mn-lt"/>
                <a:ea typeface="+mn-ea"/>
                <a:cs typeface="+mn-cs"/>
              </a:rPr>
              <a:t>Improving the work culture of libraries</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Designer: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Colleen Eggett, Training Coordinator, Utah State Library</a:t>
            </a:r>
          </a:p>
          <a:p>
            <a:endParaRPr lang="en-US" dirty="0"/>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Having fun at work again</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Don't let the pressures of working at the library bring you or your staff down. People want a work environment that is challenging, encourages trial and error, and makes them feel that they matter. It's time to make the workplace exciting again, all throughout the library's culture. Here are some things to do to make work fun again.</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Helping libraries cope with increasing pressures at work</a:t>
            </a:r>
          </a:p>
          <a:p>
            <a:pPr lvl="0"/>
            <a:r>
              <a:rPr lang="en-US" sz="1200" kern="1200" dirty="0" smtClean="0">
                <a:solidFill>
                  <a:schemeClr val="tx1"/>
                </a:solidFill>
                <a:latin typeface="+mn-lt"/>
                <a:ea typeface="+mn-ea"/>
                <a:cs typeface="+mn-cs"/>
              </a:rPr>
              <a:t>Providing meaningful things staff members can do to have fun</a:t>
            </a:r>
          </a:p>
          <a:p>
            <a:pPr lvl="0"/>
            <a:r>
              <a:rPr lang="en-US" sz="1200" kern="1200" dirty="0" smtClean="0">
                <a:solidFill>
                  <a:schemeClr val="tx1"/>
                </a:solidFill>
                <a:latin typeface="+mn-lt"/>
                <a:ea typeface="+mn-ea"/>
                <a:cs typeface="+mn-cs"/>
              </a:rPr>
              <a:t>Improving the work culture of libraries</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Designer: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Colleen Eggett, Training Coordinator, Utah State Library</a:t>
            </a:r>
          </a:p>
          <a:p>
            <a:endParaRPr lang="en-US" dirty="0"/>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Activity</a:t>
            </a:r>
            <a:r>
              <a:rPr lang="en-US" sz="1200" kern="1200" dirty="0" smtClean="0">
                <a:solidFill>
                  <a:schemeClr val="tx1"/>
                </a:solidFill>
                <a:latin typeface="+mn-lt"/>
                <a:ea typeface="+mn-ea"/>
                <a:cs typeface="+mn-cs"/>
              </a:rPr>
              <a:t>: Biggest wins in Course Development</a:t>
            </a:r>
          </a:p>
          <a:p>
            <a:pPr marL="228600" indent="-228600">
              <a:buAutoNum type="arabicPeriod"/>
            </a:pPr>
            <a:r>
              <a:rPr lang="en-US" sz="1200" kern="1200" dirty="0" smtClean="0">
                <a:solidFill>
                  <a:schemeClr val="tx1"/>
                </a:solidFill>
                <a:latin typeface="+mn-lt"/>
                <a:ea typeface="+mn-ea"/>
                <a:cs typeface="+mn-cs"/>
              </a:rPr>
              <a:t>Claim ‘territory’ (arrows)</a:t>
            </a:r>
          </a:p>
          <a:p>
            <a:pPr marL="228600" indent="-228600">
              <a:buAutoNum type="arabicPeriod"/>
            </a:pPr>
            <a:r>
              <a:rPr lang="en-US" sz="1200" kern="1200" dirty="0" smtClean="0">
                <a:solidFill>
                  <a:schemeClr val="tx1"/>
                </a:solidFill>
                <a:latin typeface="+mn-lt"/>
                <a:ea typeface="+mn-ea"/>
                <a:cs typeface="+mn-cs"/>
              </a:rPr>
              <a:t>Each participant lists biggest wins  (text)</a:t>
            </a:r>
          </a:p>
          <a:p>
            <a:pPr marL="228600" indent="-228600">
              <a:buAutoNum type="arabicPeriod"/>
            </a:pPr>
            <a:r>
              <a:rPr lang="en-US" sz="1200" kern="1200" dirty="0" smtClean="0">
                <a:solidFill>
                  <a:schemeClr val="tx1"/>
                </a:solidFill>
                <a:latin typeface="+mn-lt"/>
                <a:ea typeface="+mn-ea"/>
                <a:cs typeface="+mn-cs"/>
              </a:rPr>
              <a:t>Share</a:t>
            </a:r>
            <a:r>
              <a:rPr lang="en-US" sz="1200" kern="1200" baseline="0" dirty="0" smtClean="0">
                <a:solidFill>
                  <a:schemeClr val="tx1"/>
                </a:solidFill>
                <a:latin typeface="+mn-lt"/>
                <a:ea typeface="+mn-ea"/>
                <a:cs typeface="+mn-cs"/>
              </a:rPr>
              <a:t> and Discuss (facilitated)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745952F-2643-4C50-8938-47FA2D97681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http://blog.travefy.com/2013/07/beach-etiquette/</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Activity</a:t>
            </a:r>
            <a:r>
              <a:rPr lang="en-US" sz="1200" kern="1200" dirty="0" smtClean="0">
                <a:solidFill>
                  <a:schemeClr val="tx1"/>
                </a:solidFill>
                <a:latin typeface="+mn-lt"/>
                <a:ea typeface="+mn-ea"/>
                <a:cs typeface="+mn-cs"/>
              </a:rPr>
              <a:t>: Bigges</a:t>
            </a:r>
            <a:r>
              <a:rPr lang="en-US" sz="1200" kern="1200" baseline="0" dirty="0" smtClean="0">
                <a:solidFill>
                  <a:schemeClr val="tx1"/>
                </a:solidFill>
                <a:latin typeface="+mn-lt"/>
                <a:ea typeface="+mn-ea"/>
                <a:cs typeface="+mn-cs"/>
              </a:rPr>
              <a:t>t Challenges to Course Development</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Claim ‘territory’ (arrows)</a:t>
            </a:r>
          </a:p>
          <a:p>
            <a:pPr marL="228600" indent="-228600">
              <a:buAutoNum type="arabicPeriod"/>
            </a:pPr>
            <a:r>
              <a:rPr lang="en-US" sz="1200" kern="1200" dirty="0" smtClean="0">
                <a:solidFill>
                  <a:schemeClr val="tx1"/>
                </a:solidFill>
                <a:latin typeface="+mn-lt"/>
                <a:ea typeface="+mn-ea"/>
                <a:cs typeface="+mn-cs"/>
              </a:rPr>
              <a:t>Each participant lists biggest wins  (text)</a:t>
            </a:r>
          </a:p>
          <a:p>
            <a:pPr marL="228600" indent="-228600">
              <a:buAutoNum type="arabicPeriod"/>
            </a:pPr>
            <a:r>
              <a:rPr lang="en-US" sz="1200" kern="1200" dirty="0" smtClean="0">
                <a:solidFill>
                  <a:schemeClr val="tx1"/>
                </a:solidFill>
                <a:latin typeface="+mn-lt"/>
                <a:ea typeface="+mn-ea"/>
                <a:cs typeface="+mn-cs"/>
              </a:rPr>
              <a:t>Share</a:t>
            </a:r>
            <a:r>
              <a:rPr lang="en-US" sz="1200" kern="1200" baseline="0" dirty="0" smtClean="0">
                <a:solidFill>
                  <a:schemeClr val="tx1"/>
                </a:solidFill>
                <a:latin typeface="+mn-lt"/>
                <a:ea typeface="+mn-ea"/>
                <a:cs typeface="+mn-cs"/>
              </a:rPr>
              <a:t> and Discuss (facilitated)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745952F-2643-4C50-8938-47FA2D976815}"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Applying your skills – keep creating content?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Goals of the grant &gt;  great new skills &gt; how do you anticipate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Continued collaboration – staying connected?</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Maintaining your awesome new professional connections. Keep working/learning together!</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06D758-1125-443C-B6F8-B141FEC3C4A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ice bucket challenge: https://www.flickr.com/photos/quintanomedia/14848289439 </a:t>
            </a:r>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Applying your skills – keep creating content?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Goals of the grant:</a:t>
            </a:r>
            <a:r>
              <a:rPr lang="en-US" sz="1200" kern="1200" baseline="0" dirty="0" smtClean="0">
                <a:solidFill>
                  <a:schemeClr val="tx1"/>
                </a:solidFill>
                <a:latin typeface="+mn-lt"/>
                <a:ea typeface="+mn-ea"/>
                <a:cs typeface="+mn-cs"/>
              </a:rPr>
              <a:t> increase access for learners, fill gaps in priority topics, increase skills of CE developers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06D758-1125-443C-B6F8-B141FEC3C4A7}"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Continued collaboration – staying connected?</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Maintaining your awesome new professional connections. Keep working/learning together!</a:t>
            </a:r>
          </a:p>
        </p:txBody>
      </p:sp>
      <p:sp>
        <p:nvSpPr>
          <p:cNvPr id="4" name="Slide Number Placeholder 3"/>
          <p:cNvSpPr>
            <a:spLocks noGrp="1"/>
          </p:cNvSpPr>
          <p:nvPr>
            <p:ph type="sldNum" sz="quarter" idx="10"/>
          </p:nvPr>
        </p:nvSpPr>
        <p:spPr/>
        <p:txBody>
          <a:bodyPr/>
          <a:lstStyle/>
          <a:p>
            <a:fld id="{1F06D758-1125-443C-B6F8-B141FEC3C4A7}"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http://webjunction.org/news/webjunction/library-ce-training-institute-curriculum.html (will look at adding other resources to share more broadly, like link resources shared at the workshop, the Instructional Design Resources and Articulate Resources.)</a:t>
            </a:r>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Partnership of WJ &amp; IP funded by a grant from IMLS</a:t>
            </a:r>
          </a:p>
          <a:p>
            <a:r>
              <a:rPr lang="en-US" dirty="0" smtClean="0"/>
              <a:t>As part of the SCEC project</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Packing your course</a:t>
            </a:r>
            <a:r>
              <a:rPr lang="en-US" baseline="0" dirty="0" smtClean="0"/>
              <a:t> development beach bag! </a:t>
            </a:r>
            <a:endParaRPr lang="en-US" dirty="0" smtClean="0"/>
          </a:p>
          <a:p>
            <a:endParaRPr lang="en-US" dirty="0" smtClean="0"/>
          </a:p>
          <a:p>
            <a:r>
              <a:rPr lang="en-US" dirty="0" smtClean="0"/>
              <a:t>http://www.bellasugar.com/Michelle-Phan-Reveals-Her-Beach-Bag-Essentials-18537595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Packing your course</a:t>
            </a:r>
            <a:r>
              <a:rPr lang="en-US" baseline="0" dirty="0" smtClean="0"/>
              <a:t> development beach bag! In chat, share the key course development essentials that you wouldn’t leave home without!</a:t>
            </a:r>
            <a:endParaRPr lang="en-US" dirty="0" smtClean="0"/>
          </a:p>
        </p:txBody>
      </p:sp>
      <p:sp>
        <p:nvSpPr>
          <p:cNvPr id="4" name="Slide Number Placeholder 3"/>
          <p:cNvSpPr>
            <a:spLocks noGrp="1"/>
          </p:cNvSpPr>
          <p:nvPr>
            <p:ph type="sldNum" sz="quarter" idx="10"/>
          </p:nvPr>
        </p:nvSpPr>
        <p:spPr/>
        <p:txBody>
          <a:bodyPr/>
          <a:lstStyle/>
          <a:p>
            <a:fld id="{B745952F-2643-4C50-8938-47FA2D97681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1313" indent="-274320" algn="l">
              <a:buFont typeface="Wingdings" pitchFamily="2" charset="2"/>
              <a:buChar char="§"/>
            </a:pPr>
            <a:r>
              <a:rPr lang="en-US" dirty="0" smtClean="0">
                <a:solidFill>
                  <a:schemeClr val="tx1"/>
                </a:solidFill>
              </a:rPr>
              <a:t>Sharing your projects</a:t>
            </a:r>
          </a:p>
          <a:p>
            <a:pPr marL="341313" indent="-274320" algn="l">
              <a:buFont typeface="Wingdings" pitchFamily="2" charset="2"/>
              <a:buChar char="§"/>
            </a:pPr>
            <a:r>
              <a:rPr lang="en-US" dirty="0" smtClean="0">
                <a:solidFill>
                  <a:schemeClr val="tx1"/>
                </a:solidFill>
              </a:rPr>
              <a:t>Biggest wins! Biggest Challenges!</a:t>
            </a:r>
          </a:p>
          <a:p>
            <a:pPr marL="341313" indent="-274320" algn="l">
              <a:buFont typeface="Wingdings" pitchFamily="2" charset="2"/>
              <a:buChar char="§"/>
            </a:pPr>
            <a:r>
              <a:rPr lang="en-US" dirty="0" smtClean="0">
                <a:solidFill>
                  <a:schemeClr val="tx1"/>
                </a:solidFill>
              </a:rPr>
              <a:t>Moving Ahead &amp;Staying Connected</a:t>
            </a:r>
          </a:p>
          <a:p>
            <a:pPr marL="341313" indent="-274320" algn="l">
              <a:buFont typeface="Wingdings" pitchFamily="2" charset="2"/>
              <a:buChar char="§"/>
            </a:pPr>
            <a:r>
              <a:rPr lang="en-US" dirty="0" smtClean="0">
                <a:solidFill>
                  <a:schemeClr val="tx1"/>
                </a:solidFill>
              </a:rPr>
              <a:t>Sharing With the Field</a:t>
            </a:r>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Building a Positive Social Media Presence</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Course Description: </a:t>
            </a:r>
            <a:r>
              <a:rPr lang="en-US" sz="1200" kern="1200" dirty="0" smtClean="0">
                <a:solidFill>
                  <a:schemeClr val="tx1"/>
                </a:solidFill>
                <a:latin typeface="+mn-lt"/>
                <a:ea typeface="+mn-ea"/>
                <a:cs typeface="+mn-cs"/>
              </a:rPr>
              <a:t>Over 70% of adults are now using a social networking site of some kind, and these online interactions can have real-life implications. This course provides guidelines for what should and should not be shared online, how to build social capital and how to put your best foot forward when using social media. </a:t>
            </a:r>
          </a:p>
          <a:p>
            <a:r>
              <a:rPr lang="en-US" sz="1200" b="1" kern="1200" dirty="0" smtClean="0">
                <a:solidFill>
                  <a:schemeClr val="tx1"/>
                </a:solidFill>
                <a:latin typeface="+mn-lt"/>
                <a:ea typeface="+mn-ea"/>
                <a:cs typeface="+mn-cs"/>
              </a:rPr>
              <a:t>Objectives:</a:t>
            </a:r>
            <a:endParaRPr lang="en-US" sz="1200" kern="1200" dirty="0" smtClean="0">
              <a:solidFill>
                <a:schemeClr val="tx1"/>
              </a:solidFill>
              <a:latin typeface="+mn-lt"/>
              <a:ea typeface="+mn-ea"/>
              <a:cs typeface="+mn-cs"/>
            </a:endParaRPr>
          </a:p>
          <a:p>
            <a:pPr lvl="0" fontAlgn="base"/>
            <a:r>
              <a:rPr lang="en-US" sz="1200" kern="1200" dirty="0" smtClean="0">
                <a:solidFill>
                  <a:schemeClr val="tx1"/>
                </a:solidFill>
                <a:latin typeface="+mn-lt"/>
                <a:ea typeface="+mn-ea"/>
                <a:cs typeface="+mn-cs"/>
              </a:rPr>
              <a:t>Describe the benefits of building a positive social media presence. </a:t>
            </a:r>
          </a:p>
          <a:p>
            <a:pPr lvl="0" fontAlgn="base"/>
            <a:r>
              <a:rPr lang="en-US" sz="1200" kern="1200" dirty="0" smtClean="0">
                <a:solidFill>
                  <a:schemeClr val="tx1"/>
                </a:solidFill>
                <a:latin typeface="+mn-lt"/>
                <a:ea typeface="+mn-ea"/>
                <a:cs typeface="+mn-cs"/>
              </a:rPr>
              <a:t>Make informed decisions about sharing personal information on social media. </a:t>
            </a:r>
          </a:p>
          <a:p>
            <a:pPr lvl="0" fontAlgn="base"/>
            <a:r>
              <a:rPr lang="en-US" sz="1200" kern="1200" dirty="0" smtClean="0">
                <a:solidFill>
                  <a:schemeClr val="tx1"/>
                </a:solidFill>
                <a:latin typeface="+mn-lt"/>
                <a:ea typeface="+mn-ea"/>
                <a:cs typeface="+mn-cs"/>
              </a:rPr>
              <a:t>Employ strategies for posting information that build positive social media capital.</a:t>
            </a:r>
          </a:p>
          <a:p>
            <a:r>
              <a:rPr lang="en-US" sz="1200" b="1" kern="1200" dirty="0" smtClean="0">
                <a:solidFill>
                  <a:schemeClr val="tx1"/>
                </a:solidFill>
                <a:latin typeface="+mn-lt"/>
                <a:ea typeface="+mn-ea"/>
                <a:cs typeface="+mn-cs"/>
              </a:rPr>
              <a:t>Designers:</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Jamie Matczak – Nicolet Federated Library System</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Amy Calhoun – Sacramento Public Library</a:t>
            </a:r>
          </a:p>
        </p:txBody>
      </p:sp>
      <p:sp>
        <p:nvSpPr>
          <p:cNvPr id="4" name="Slide Number Placeholder 3"/>
          <p:cNvSpPr>
            <a:spLocks noGrp="1"/>
          </p:cNvSpPr>
          <p:nvPr>
            <p:ph type="sldNum" sz="quarter" idx="10"/>
          </p:nvPr>
        </p:nvSpPr>
        <p:spPr/>
        <p:txBody>
          <a:bodyPr/>
          <a:lstStyle/>
          <a:p>
            <a:pPr>
              <a:defRPr/>
            </a:pPr>
            <a:fld id="{3FB563D3-CD0B-4D61-8FE8-714C1F8BE76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438400"/>
            <a:ext cx="7467600" cy="3200400"/>
          </a:xfrm>
        </p:spPr>
        <p:txBody>
          <a:bodyPr>
            <a:no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ounded Rectangle 3"/>
          <p:cNvSpPr>
            <a:spLocks/>
          </p:cNvSpPr>
          <p:nvPr userDrawn="1"/>
        </p:nvSpPr>
        <p:spPr>
          <a:xfrm>
            <a:off x="914400" y="0"/>
            <a:ext cx="8321040" cy="1447800"/>
          </a:xfrm>
          <a:prstGeom prst="roundRect">
            <a:avLst/>
          </a:prstGeom>
          <a:gradFill flip="none" rotWithShape="1">
            <a:gsLst>
              <a:gs pos="24000">
                <a:srgbClr val="008080"/>
              </a:gs>
              <a:gs pos="100000">
                <a:schemeClr val="accent5">
                  <a:lumMod val="60000"/>
                  <a:lumOff val="40000"/>
                </a:schemeClr>
              </a:gs>
            </a:gsLst>
            <a:lin ang="10800000" scaled="1"/>
            <a:tileRect/>
          </a:gra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5" name="Rounded Rectangle 4"/>
          <p:cNvSpPr>
            <a:spLocks/>
          </p:cNvSpPr>
          <p:nvPr userDrawn="1"/>
        </p:nvSpPr>
        <p:spPr>
          <a:xfrm>
            <a:off x="-152400" y="0"/>
            <a:ext cx="990600" cy="14478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2" name="Title 1"/>
          <p:cNvSpPr>
            <a:spLocks noGrp="1"/>
          </p:cNvSpPr>
          <p:nvPr>
            <p:ph type="ctrTitle"/>
          </p:nvPr>
        </p:nvSpPr>
        <p:spPr>
          <a:xfrm>
            <a:off x="914400" y="0"/>
            <a:ext cx="7543800" cy="1470025"/>
          </a:xfrm>
        </p:spPr>
        <p:txBody>
          <a:bodyPr/>
          <a:lstStyle>
            <a:lvl1pPr algn="ctr">
              <a:defRPr>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a:latin typeface="Tw Cen MT" pitchFamily="34" charset="0"/>
              </a:defRPr>
            </a:lvl1pPr>
            <a:lvl2pPr>
              <a:buFont typeface="Wingdings" pitchFamily="2" charset="2"/>
              <a:buChar char="§"/>
              <a:defRPr>
                <a:latin typeface="Tw Cen MT" pitchFamily="34" charset="0"/>
              </a:defRPr>
            </a:lvl2pPr>
            <a:lvl3pPr>
              <a:buFont typeface="Wingdings" pitchFamily="2" charset="2"/>
              <a:buChar char="§"/>
              <a:defRPr>
                <a:latin typeface="Tw Cen MT" pitchFamily="34" charset="0"/>
              </a:defRPr>
            </a:lvl3pPr>
            <a:lvl4pPr>
              <a:buFont typeface="Wingdings" pitchFamily="2" charset="2"/>
              <a:buChar char="§"/>
              <a:defRPr>
                <a:latin typeface="Tw Cen MT" pitchFamily="34" charset="0"/>
              </a:defRPr>
            </a:lvl4pPr>
            <a:lvl5pPr>
              <a:buFont typeface="Wingdings" pitchFamily="2" charset="2"/>
              <a:buChar cha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ounded Rectangle 6"/>
          <p:cNvSpPr>
            <a:spLocks/>
          </p:cNvSpPr>
          <p:nvPr userDrawn="1"/>
        </p:nvSpPr>
        <p:spPr>
          <a:xfrm>
            <a:off x="914400" y="1219200"/>
            <a:ext cx="8321040" cy="2286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8" name="Rounded Rectangle 7"/>
          <p:cNvSpPr>
            <a:spLocks/>
          </p:cNvSpPr>
          <p:nvPr userDrawn="1"/>
        </p:nvSpPr>
        <p:spPr>
          <a:xfrm>
            <a:off x="-76200" y="1219200"/>
            <a:ext cx="914400" cy="2286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dirty="0" smtClean="0"/>
              <a:t>Click to edit Master title style</a:t>
            </a:r>
            <a:endParaRPr lang="en-US" dirty="0"/>
          </a:p>
        </p:txBody>
      </p:sp>
      <p:sp>
        <p:nvSpPr>
          <p:cNvPr id="3" name="Rounded Rectangle 2"/>
          <p:cNvSpPr>
            <a:spLocks/>
          </p:cNvSpPr>
          <p:nvPr userDrawn="1"/>
        </p:nvSpPr>
        <p:spPr>
          <a:xfrm>
            <a:off x="1066800" y="6096000"/>
            <a:ext cx="8229600" cy="640080"/>
          </a:xfrm>
          <a:prstGeom prst="roundRect">
            <a:avLst/>
          </a:prstGeom>
          <a:gradFill flip="none" rotWithShape="1">
            <a:gsLst>
              <a:gs pos="0">
                <a:srgbClr val="8CD8D4"/>
              </a:gs>
              <a:gs pos="50000">
                <a:srgbClr val="002060"/>
              </a:gs>
            </a:gsLst>
            <a:lin ang="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4" name="Rounded Rectangle 3"/>
          <p:cNvSpPr>
            <a:spLocks noChangeAspect="1"/>
          </p:cNvSpPr>
          <p:nvPr userDrawn="1"/>
        </p:nvSpPr>
        <p:spPr>
          <a:xfrm>
            <a:off x="-76201" y="6096000"/>
            <a:ext cx="1073427" cy="64008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ounded Rectangle 4"/>
          <p:cNvSpPr>
            <a:spLocks/>
          </p:cNvSpPr>
          <p:nvPr userDrawn="1"/>
        </p:nvSpPr>
        <p:spPr>
          <a:xfrm>
            <a:off x="914400" y="1219200"/>
            <a:ext cx="8321040" cy="2286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6" name="Rounded Rectangle 5"/>
          <p:cNvSpPr>
            <a:spLocks/>
          </p:cNvSpPr>
          <p:nvPr userDrawn="1"/>
        </p:nvSpPr>
        <p:spPr>
          <a:xfrm>
            <a:off x="-76200" y="1219200"/>
            <a:ext cx="914400" cy="2286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7"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45C0E-464C-4EF2-BE10-2FF5C18C4148}"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DDE87-DE5D-4D67-978E-321D3D565F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D957-3B8B-4C6F-A312-79EBAD129479}" type="datetimeFigureOut">
              <a:rPr lang="en-US" smtClean="0"/>
              <a:pPr/>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B0657-EA7D-494A-9326-63FB3CA080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ebjunction.org/news/webjunction/library-ce-training-institute-curriculum.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infopeople.org/" TargetMode="Externa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banner_composite.jpg"/>
          <p:cNvPicPr>
            <a:picLocks noChangeAspect="1"/>
          </p:cNvPicPr>
          <p:nvPr/>
        </p:nvPicPr>
        <p:blipFill>
          <a:blip r:embed="rId2" cstate="print"/>
          <a:stretch>
            <a:fillRect/>
          </a:stretch>
        </p:blipFill>
        <p:spPr>
          <a:xfrm>
            <a:off x="0" y="3552305"/>
            <a:ext cx="9144000" cy="2543695"/>
          </a:xfrm>
          <a:prstGeom prst="rect">
            <a:avLst/>
          </a:prstGeom>
          <a:noFill/>
          <a:ln>
            <a:noFill/>
          </a:ln>
        </p:spPr>
      </p:pic>
      <p:sp>
        <p:nvSpPr>
          <p:cNvPr id="5" name="Title 4"/>
          <p:cNvSpPr>
            <a:spLocks noGrp="1"/>
          </p:cNvSpPr>
          <p:nvPr>
            <p:ph type="title"/>
          </p:nvPr>
        </p:nvSpPr>
        <p:spPr>
          <a:xfrm>
            <a:off x="0" y="533400"/>
            <a:ext cx="8686800" cy="2438400"/>
          </a:xfrm>
        </p:spPr>
        <p:txBody>
          <a:bodyPr>
            <a:noAutofit/>
          </a:bodyPr>
          <a:lstStyle/>
          <a:p>
            <a:pPr algn="ctr"/>
            <a:r>
              <a:rPr lang="en-US" dirty="0" smtClean="0"/>
              <a:t>Designing &amp; Delivering </a:t>
            </a:r>
            <a:br>
              <a:rPr lang="en-US" dirty="0" smtClean="0"/>
            </a:br>
            <a:r>
              <a:rPr lang="en-US" dirty="0" smtClean="0"/>
              <a:t>Online Training </a:t>
            </a:r>
            <a:r>
              <a:rPr lang="en-US" b="1" dirty="0" smtClean="0"/>
              <a:t/>
            </a:r>
            <a:br>
              <a:rPr lang="en-US" b="1" dirty="0" smtClean="0"/>
            </a:br>
            <a:r>
              <a:rPr lang="en-US" dirty="0" smtClean="0"/>
              <a:t>Library CE Institute</a:t>
            </a:r>
            <a:r>
              <a:rPr lang="en-US" dirty="0" smtClean="0">
                <a:solidFill>
                  <a:schemeClr val="tx1">
                    <a:lumMod val="85000"/>
                    <a:lumOff val="15000"/>
                  </a:schemeClr>
                </a:solidFill>
              </a:rPr>
              <a:t/>
            </a:r>
            <a:br>
              <a:rPr lang="en-US" dirty="0" smtClean="0">
                <a:solidFill>
                  <a:schemeClr val="tx1">
                    <a:lumMod val="85000"/>
                    <a:lumOff val="15000"/>
                  </a:schemeClr>
                </a:solidFill>
              </a:rPr>
            </a:br>
            <a:r>
              <a:rPr lang="en-US" b="1" dirty="0" smtClean="0">
                <a:solidFill>
                  <a:schemeClr val="tx1">
                    <a:lumMod val="85000"/>
                    <a:lumOff val="15000"/>
                  </a:schemeClr>
                </a:solidFill>
              </a:rPr>
              <a:t> </a:t>
            </a:r>
            <a:r>
              <a:rPr lang="en-US" b="1" dirty="0" smtClean="0">
                <a:solidFill>
                  <a:srgbClr val="002060"/>
                </a:solidFill>
              </a:rPr>
              <a:t>Online Session 5</a:t>
            </a:r>
            <a:endParaRPr lang="en-US" b="1" dirty="0">
              <a:solidFill>
                <a:srgbClr val="002060"/>
              </a:solidFill>
            </a:endParaRPr>
          </a:p>
        </p:txBody>
      </p:sp>
      <p:sp>
        <p:nvSpPr>
          <p:cNvPr id="6" name="Title 1"/>
          <p:cNvSpPr txBox="1">
            <a:spLocks/>
          </p:cNvSpPr>
          <p:nvPr/>
        </p:nvSpPr>
        <p:spPr>
          <a:xfrm>
            <a:off x="838200" y="6019800"/>
            <a:ext cx="79248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Tw Cen MT" pitchFamily="34" charset="0"/>
                <a:ea typeface="+mj-ea"/>
                <a:cs typeface="+mj-cs"/>
              </a:rPr>
              <a:t>WebJunction – Infopeople – IMLS </a:t>
            </a:r>
            <a:endParaRPr kumimoji="0" lang="en-US" sz="3600" b="0" i="0" u="none" strike="noStrike" kern="1200" cap="none" spc="0" normalizeH="0" baseline="0" noProof="0" dirty="0">
              <a:ln>
                <a:noFill/>
              </a:ln>
              <a:solidFill>
                <a:schemeClr val="bg1"/>
              </a:solidFill>
              <a:effectLst/>
              <a:uLnTx/>
              <a:uFillTx/>
              <a:latin typeface="Tw Cen MT"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vert="horz" lIns="91440" tIns="45720" rIns="91440" bIns="45720" rtlCol="0" anchor="ctr">
            <a:normAutofit fontScale="90000"/>
          </a:bodyPr>
          <a:lstStyle/>
          <a:p>
            <a:r>
              <a:rPr lang="en-US" i="1" dirty="0" smtClean="0">
                <a:solidFill>
                  <a:schemeClr val="tx1"/>
                </a:solidFill>
              </a:rPr>
              <a:t>Building a Positive Social Media Presence</a:t>
            </a:r>
            <a:endParaRPr lang="en-US" sz="4400" i="1" kern="1200" dirty="0">
              <a:solidFill>
                <a:srgbClr val="492303"/>
              </a:solidFill>
              <a:latin typeface="Tw Cen MT" pitchFamily="34" charset="0"/>
            </a:endParaRPr>
          </a:p>
        </p:txBody>
      </p:sp>
      <p:pic>
        <p:nvPicPr>
          <p:cNvPr id="3074" name="Picture 1" descr="image001"/>
          <p:cNvPicPr>
            <a:picLocks noChangeAspect="1" noChangeArrowheads="1"/>
          </p:cNvPicPr>
          <p:nvPr/>
        </p:nvPicPr>
        <p:blipFill>
          <a:blip r:embed="rId3" cstate="print"/>
          <a:srcRect/>
          <a:stretch>
            <a:fillRect/>
          </a:stretch>
        </p:blipFill>
        <p:spPr bwMode="auto">
          <a:xfrm>
            <a:off x="797256" y="1692320"/>
            <a:ext cx="7534275" cy="489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vert="horz" lIns="91440" tIns="45720" rIns="91440" bIns="45720" rtlCol="0" anchor="ctr">
            <a:normAutofit/>
          </a:bodyPr>
          <a:lstStyle/>
          <a:p>
            <a:r>
              <a:rPr lang="en-US" i="1" dirty="0" smtClean="0">
                <a:latin typeface="Calibri" pitchFamily="34" charset="0"/>
                <a:cs typeface="Calibri" pitchFamily="34" charset="0"/>
              </a:rPr>
              <a:t>Coping with Change</a:t>
            </a:r>
            <a:endParaRPr lang="en-US" sz="4400" kern="1200" dirty="0">
              <a:solidFill>
                <a:srgbClr val="492303"/>
              </a:solidFill>
              <a:latin typeface="Tw Cen MT" pitchFamily="34" charset="0"/>
            </a:endParaRPr>
          </a:p>
        </p:txBody>
      </p:sp>
      <p:sp>
        <p:nvSpPr>
          <p:cNvPr id="5" name="Rectangle 3"/>
          <p:cNvSpPr>
            <a:spLocks noGrp="1"/>
          </p:cNvSpPr>
          <p:nvPr>
            <p:ph sz="half" idx="4294967295"/>
          </p:nvPr>
        </p:nvSpPr>
        <p:spPr>
          <a:xfrm>
            <a:off x="381000" y="1600200"/>
            <a:ext cx="4267200" cy="4953000"/>
          </a:xfrm>
        </p:spPr>
        <p:txBody>
          <a:bodyPr/>
          <a:lstStyle/>
          <a:p>
            <a:pPr marL="0" indent="0">
              <a:spcBef>
                <a:spcPts val="600"/>
              </a:spcBef>
              <a:buNone/>
            </a:pPr>
            <a:r>
              <a:rPr lang="en-US" sz="2400" b="1" dirty="0" smtClean="0"/>
              <a:t>Course Description:  </a:t>
            </a:r>
            <a:r>
              <a:rPr lang="en-US" sz="2400" dirty="0" smtClean="0"/>
              <a:t>In this course, you will apply strategies to mitigate the unsettling aspects of change. You will learn skills to help you cope with change and capitalize on it.</a:t>
            </a:r>
            <a:endParaRPr lang="en-US" sz="2400" dirty="0" smtClean="0">
              <a:latin typeface="Tw Cen MT" pitchFamily="34" charset="0"/>
              <a:cs typeface="Calibri" pitchFamily="34" charset="0"/>
            </a:endParaRPr>
          </a:p>
          <a:p>
            <a:pPr marL="0" indent="0">
              <a:spcBef>
                <a:spcPts val="600"/>
              </a:spcBef>
              <a:buNone/>
            </a:pPr>
            <a:r>
              <a:rPr lang="en-US" sz="2400" b="1" dirty="0" smtClean="0">
                <a:latin typeface="Tw Cen MT" pitchFamily="34" charset="0"/>
                <a:cs typeface="Calibri" pitchFamily="34" charset="0"/>
              </a:rPr>
              <a:t>Objectives [high-level]:</a:t>
            </a:r>
          </a:p>
          <a:p>
            <a:pPr>
              <a:buFont typeface="Wingdings" pitchFamily="2" charset="2"/>
              <a:buChar char="v"/>
            </a:pPr>
            <a:r>
              <a:rPr lang="en-US" sz="2400" dirty="0" smtClean="0"/>
              <a:t>Describe what change is. </a:t>
            </a:r>
          </a:p>
          <a:p>
            <a:pPr>
              <a:buFont typeface="Wingdings" pitchFamily="2" charset="2"/>
              <a:buChar char="v"/>
            </a:pPr>
            <a:r>
              <a:rPr lang="en-US" sz="2400" dirty="0" smtClean="0"/>
              <a:t>Learn how to cope with change. </a:t>
            </a:r>
          </a:p>
          <a:p>
            <a:pPr>
              <a:buFont typeface="Wingdings" pitchFamily="2" charset="2"/>
              <a:buChar char="v"/>
            </a:pPr>
            <a:r>
              <a:rPr lang="en-US" sz="2400" dirty="0" smtClean="0"/>
              <a:t>Incorporate &amp; capitalize in </a:t>
            </a:r>
            <a:br>
              <a:rPr lang="en-US" sz="2400" dirty="0" smtClean="0"/>
            </a:br>
            <a:r>
              <a:rPr lang="en-US" sz="2400" dirty="0" smtClean="0"/>
              <a:t>the midst of change.</a:t>
            </a:r>
            <a:endParaRPr lang="en-US" sz="2400" dirty="0" smtClean="0">
              <a:latin typeface="Tw Cen MT" pitchFamily="34" charset="0"/>
              <a:cs typeface="Calibri" pitchFamily="34" charset="0"/>
            </a:endParaRPr>
          </a:p>
        </p:txBody>
      </p:sp>
      <p:sp>
        <p:nvSpPr>
          <p:cNvPr id="9" name="Title 1"/>
          <p:cNvSpPr txBox="1">
            <a:spLocks/>
          </p:cNvSpPr>
          <p:nvPr/>
        </p:nvSpPr>
        <p:spPr>
          <a:xfrm>
            <a:off x="5562600" y="4800600"/>
            <a:ext cx="2819400" cy="1828800"/>
          </a:xfrm>
          <a:prstGeom prst="rect">
            <a:avLst/>
          </a:prstGeom>
        </p:spPr>
        <p:txBody>
          <a:bodyPr vert="horz" lIns="91440" tIns="45720" rIns="91440" bIns="45720" rtlCol="0" anchor="t">
            <a:normAutofit/>
          </a:bodyPr>
          <a:lstStyle/>
          <a:p>
            <a:pPr>
              <a:spcBef>
                <a:spcPct val="0"/>
              </a:spcBef>
              <a:defRPr/>
            </a:pPr>
            <a:r>
              <a:rPr lang="en-US" b="1" dirty="0" smtClean="0">
                <a:latin typeface="Tw Cen MT" pitchFamily="34" charset="0"/>
                <a:ea typeface="+mj-ea"/>
                <a:cs typeface="+mj-cs"/>
              </a:rPr>
              <a:t>Course Designers:</a:t>
            </a:r>
          </a:p>
          <a:p>
            <a:pPr marL="176213" indent="-176213">
              <a:spcBef>
                <a:spcPct val="0"/>
              </a:spcBef>
              <a:buFont typeface="Wingdings" pitchFamily="2" charset="2"/>
              <a:buChar char="§"/>
              <a:defRPr/>
            </a:pPr>
            <a:r>
              <a:rPr lang="en-US" dirty="0" smtClean="0">
                <a:latin typeface="Tw Cen MT" pitchFamily="34" charset="0"/>
              </a:rPr>
              <a:t>Katherine Adelberg</a:t>
            </a:r>
          </a:p>
          <a:p>
            <a:pPr marL="176213" indent="-176213">
              <a:spcBef>
                <a:spcPct val="0"/>
              </a:spcBef>
              <a:buFont typeface="Wingdings" pitchFamily="2" charset="2"/>
              <a:buChar char="§"/>
              <a:defRPr/>
            </a:pPr>
            <a:r>
              <a:rPr lang="en-US" dirty="0" smtClean="0">
                <a:latin typeface="Tw Cen MT" pitchFamily="34" charset="0"/>
              </a:rPr>
              <a:t>Maurice Coleman</a:t>
            </a:r>
          </a:p>
          <a:p>
            <a:pPr marL="176213" indent="-176213">
              <a:spcBef>
                <a:spcPct val="0"/>
              </a:spcBef>
              <a:buFont typeface="Wingdings" pitchFamily="2" charset="2"/>
              <a:buChar char="§"/>
              <a:defRPr/>
            </a:pPr>
            <a:r>
              <a:rPr lang="en-US" dirty="0" smtClean="0">
                <a:latin typeface="Tw Cen MT" pitchFamily="34" charset="0"/>
                <a:ea typeface="+mj-ea"/>
                <a:cs typeface="+mj-cs"/>
              </a:rPr>
              <a:t>Katie Fearer</a:t>
            </a:r>
          </a:p>
          <a:p>
            <a:pPr marL="176213" indent="-176213">
              <a:spcBef>
                <a:spcPct val="0"/>
              </a:spcBef>
              <a:buFont typeface="Wingdings" pitchFamily="2" charset="2"/>
              <a:buChar char="§"/>
              <a:defRPr/>
            </a:pPr>
            <a:r>
              <a:rPr lang="en-US" dirty="0" smtClean="0">
                <a:latin typeface="Tw Cen MT" pitchFamily="34" charset="0"/>
                <a:ea typeface="+mj-ea"/>
                <a:cs typeface="+mj-cs"/>
              </a:rPr>
              <a:t>Stephanie Zimmerman</a:t>
            </a:r>
          </a:p>
        </p:txBody>
      </p:sp>
      <p:pic>
        <p:nvPicPr>
          <p:cNvPr id="7" name="Picture 6" descr="group_change.jpg"/>
          <p:cNvPicPr>
            <a:picLocks noChangeAspect="1"/>
          </p:cNvPicPr>
          <p:nvPr/>
        </p:nvPicPr>
        <p:blipFill>
          <a:blip r:embed="rId3" cstate="print"/>
          <a:stretch>
            <a:fillRect/>
          </a:stretch>
        </p:blipFill>
        <p:spPr>
          <a:xfrm>
            <a:off x="4724400" y="1828800"/>
            <a:ext cx="4038600" cy="28246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vert="horz" lIns="91440" tIns="45720" rIns="91440" bIns="45720" rtlCol="0" anchor="ctr">
            <a:normAutofit/>
          </a:bodyPr>
          <a:lstStyle/>
          <a:p>
            <a:r>
              <a:rPr lang="en-US" i="1" dirty="0" smtClean="0">
                <a:latin typeface="Calibri" pitchFamily="34" charset="0"/>
                <a:cs typeface="Calibri" pitchFamily="34" charset="0"/>
              </a:rPr>
              <a:t>Coping with Change</a:t>
            </a:r>
            <a:endParaRPr lang="en-US" sz="4400" kern="1200" dirty="0">
              <a:solidFill>
                <a:srgbClr val="492303"/>
              </a:solidFill>
              <a:latin typeface="Tw Cen MT"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949656" y="1676400"/>
            <a:ext cx="7239000" cy="4860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vert="horz" lIns="91440" tIns="45720" rIns="91440" bIns="45720" rtlCol="0" anchor="ctr">
            <a:normAutofit/>
          </a:bodyPr>
          <a:lstStyle/>
          <a:p>
            <a:r>
              <a:rPr lang="en-US" i="1" dirty="0" smtClean="0">
                <a:solidFill>
                  <a:schemeClr val="tx1"/>
                </a:solidFill>
              </a:rPr>
              <a:t>Encouraging Early Literacy</a:t>
            </a:r>
            <a:endParaRPr lang="en-US" sz="4400" i="1" kern="1200" dirty="0">
              <a:solidFill>
                <a:srgbClr val="492303"/>
              </a:solidFill>
              <a:latin typeface="Tw Cen MT" pitchFamily="34" charset="0"/>
            </a:endParaRPr>
          </a:p>
        </p:txBody>
      </p:sp>
      <p:sp>
        <p:nvSpPr>
          <p:cNvPr id="5" name="Rectangle 3"/>
          <p:cNvSpPr>
            <a:spLocks noGrp="1"/>
          </p:cNvSpPr>
          <p:nvPr>
            <p:ph sz="half" idx="4294967295"/>
          </p:nvPr>
        </p:nvSpPr>
        <p:spPr>
          <a:xfrm>
            <a:off x="609600" y="1981200"/>
            <a:ext cx="4191000" cy="3733800"/>
          </a:xfrm>
        </p:spPr>
        <p:txBody>
          <a:bodyPr/>
          <a:lstStyle/>
          <a:p>
            <a:pPr>
              <a:buNone/>
            </a:pPr>
            <a:r>
              <a:rPr lang="en-US" sz="2000" b="1" dirty="0" smtClean="0"/>
              <a:t>Course Description: </a:t>
            </a:r>
          </a:p>
          <a:p>
            <a:pPr>
              <a:buNone/>
            </a:pPr>
            <a:r>
              <a:rPr lang="en-US" sz="2000" dirty="0" smtClean="0"/>
              <a:t>It takes a Library to encourage</a:t>
            </a:r>
          </a:p>
          <a:p>
            <a:pPr>
              <a:buNone/>
            </a:pPr>
            <a:r>
              <a:rPr lang="en-US" sz="2000" dirty="0" smtClean="0"/>
              <a:t>children. Everyone in the Library can</a:t>
            </a:r>
          </a:p>
          <a:p>
            <a:pPr>
              <a:buNone/>
            </a:pPr>
            <a:r>
              <a:rPr lang="en-US" sz="2000" dirty="0" smtClean="0"/>
              <a:t>support, promote and encourage early</a:t>
            </a:r>
          </a:p>
          <a:p>
            <a:pPr>
              <a:buNone/>
            </a:pPr>
            <a:r>
              <a:rPr lang="en-US" sz="2000" dirty="0" smtClean="0"/>
              <a:t>literacy. This self-paced online course</a:t>
            </a:r>
          </a:p>
          <a:p>
            <a:pPr>
              <a:buNone/>
            </a:pPr>
            <a:r>
              <a:rPr lang="en-US" sz="2000" dirty="0" smtClean="0"/>
              <a:t>provides an overview of early literacy</a:t>
            </a:r>
          </a:p>
          <a:p>
            <a:pPr>
              <a:buNone/>
            </a:pPr>
            <a:r>
              <a:rPr lang="en-US" sz="2000" dirty="0" smtClean="0"/>
              <a:t>and ways library staff can interact with</a:t>
            </a:r>
          </a:p>
          <a:p>
            <a:pPr>
              <a:buNone/>
            </a:pPr>
            <a:r>
              <a:rPr lang="en-US" sz="2000" dirty="0" smtClean="0"/>
              <a:t>children to encourage singing, talking,</a:t>
            </a:r>
          </a:p>
          <a:p>
            <a:pPr>
              <a:buNone/>
            </a:pPr>
            <a:r>
              <a:rPr lang="en-US" sz="2000" dirty="0" smtClean="0"/>
              <a:t>reading, writing and playing.</a:t>
            </a:r>
          </a:p>
        </p:txBody>
      </p:sp>
      <p:sp>
        <p:nvSpPr>
          <p:cNvPr id="9" name="Title 1"/>
          <p:cNvSpPr txBox="1">
            <a:spLocks/>
          </p:cNvSpPr>
          <p:nvPr/>
        </p:nvSpPr>
        <p:spPr>
          <a:xfrm>
            <a:off x="6096000" y="5029200"/>
            <a:ext cx="2590800" cy="1828800"/>
          </a:xfrm>
          <a:prstGeom prst="rect">
            <a:avLst/>
          </a:prstGeom>
        </p:spPr>
        <p:txBody>
          <a:bodyPr vert="horz" lIns="91440" tIns="45720" rIns="91440" bIns="45720" rtlCol="0" anchor="t">
            <a:normAutofit/>
          </a:bodyPr>
          <a:lstStyle/>
          <a:p>
            <a:pPr>
              <a:spcBef>
                <a:spcPct val="0"/>
              </a:spcBef>
              <a:defRPr/>
            </a:pPr>
            <a:r>
              <a:rPr lang="en-US" dirty="0" smtClean="0">
                <a:latin typeface="Tw Cen MT" pitchFamily="34" charset="0"/>
                <a:ea typeface="+mj-ea"/>
                <a:cs typeface="+mj-cs"/>
              </a:rPr>
              <a:t>Members</a:t>
            </a:r>
          </a:p>
          <a:p>
            <a:pPr marL="176213" indent="-176213">
              <a:spcBef>
                <a:spcPct val="0"/>
              </a:spcBef>
              <a:buFont typeface="Wingdings" pitchFamily="2" charset="2"/>
              <a:buChar char="§"/>
              <a:defRPr/>
            </a:pPr>
            <a:r>
              <a:rPr lang="en-US" b="1" dirty="0" smtClean="0">
                <a:latin typeface="Tw Cen MT" pitchFamily="34" charset="0"/>
              </a:rPr>
              <a:t>Enid Costley</a:t>
            </a:r>
            <a:r>
              <a:rPr lang="en-US" dirty="0" smtClean="0">
                <a:latin typeface="Tw Cen MT" pitchFamily="34" charset="0"/>
              </a:rPr>
              <a:t>, </a:t>
            </a:r>
            <a:br>
              <a:rPr lang="en-US" dirty="0" smtClean="0">
                <a:latin typeface="Tw Cen MT" pitchFamily="34" charset="0"/>
              </a:rPr>
            </a:br>
            <a:r>
              <a:rPr lang="en-US" dirty="0" smtClean="0">
                <a:latin typeface="Tw Cen MT" pitchFamily="34" charset="0"/>
              </a:rPr>
              <a:t>Library of Virginia</a:t>
            </a:r>
          </a:p>
        </p:txBody>
      </p:sp>
      <p:pic>
        <p:nvPicPr>
          <p:cNvPr id="6" name="Picture 5" descr="group_youth.jpg"/>
          <p:cNvPicPr>
            <a:picLocks noChangeAspect="1"/>
          </p:cNvPicPr>
          <p:nvPr/>
        </p:nvPicPr>
        <p:blipFill>
          <a:blip r:embed="rId3" cstate="print"/>
          <a:stretch>
            <a:fillRect/>
          </a:stretch>
        </p:blipFill>
        <p:spPr>
          <a:xfrm>
            <a:off x="5562600" y="1752600"/>
            <a:ext cx="2933700" cy="304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vert="horz" lIns="91440" tIns="45720" rIns="91440" bIns="45720" rtlCol="0" anchor="ctr">
            <a:normAutofit/>
          </a:bodyPr>
          <a:lstStyle/>
          <a:p>
            <a:r>
              <a:rPr lang="en-US" i="1" dirty="0" smtClean="0">
                <a:solidFill>
                  <a:schemeClr val="tx1"/>
                </a:solidFill>
              </a:rPr>
              <a:t>Encouraging Early Literacy</a:t>
            </a:r>
            <a:endParaRPr lang="en-US" sz="4400" i="1" kern="1200" dirty="0">
              <a:solidFill>
                <a:srgbClr val="492303"/>
              </a:solidFill>
              <a:latin typeface="Tw Cen MT" pitchFamily="34" charset="0"/>
            </a:endParaRPr>
          </a:p>
        </p:txBody>
      </p:sp>
      <p:sp>
        <p:nvSpPr>
          <p:cNvPr id="5" name="Rectangle 3"/>
          <p:cNvSpPr>
            <a:spLocks noGrp="1"/>
          </p:cNvSpPr>
          <p:nvPr>
            <p:ph sz="half" idx="4294967295"/>
          </p:nvPr>
        </p:nvSpPr>
        <p:spPr>
          <a:xfrm>
            <a:off x="533400" y="1828800"/>
            <a:ext cx="4572000" cy="4329896"/>
          </a:xfrm>
        </p:spPr>
        <p:txBody>
          <a:bodyPr/>
          <a:lstStyle/>
          <a:p>
            <a:pPr>
              <a:buNone/>
            </a:pPr>
            <a:r>
              <a:rPr lang="en-US" sz="1800" b="1" dirty="0" smtClean="0"/>
              <a:t>Objectives:</a:t>
            </a:r>
            <a:endParaRPr lang="en-US" sz="1800" dirty="0" smtClean="0"/>
          </a:p>
          <a:p>
            <a:pPr>
              <a:buNone/>
            </a:pPr>
            <a:r>
              <a:rPr lang="en-US" sz="1800" dirty="0" smtClean="0"/>
              <a:t>Public Service Competencies – Children’s Services </a:t>
            </a:r>
          </a:p>
          <a:p>
            <a:pPr lvl="0">
              <a:buFont typeface="Wingdings" pitchFamily="2" charset="2"/>
              <a:buChar char="v"/>
            </a:pPr>
            <a:r>
              <a:rPr lang="en-US" sz="1800" dirty="0" smtClean="0"/>
              <a:t>Provides experiences, resources and interactions that fuel a love of learning.</a:t>
            </a:r>
          </a:p>
          <a:p>
            <a:pPr lvl="0">
              <a:buFont typeface="Wingdings" pitchFamily="2" charset="2"/>
              <a:buChar char="v"/>
            </a:pPr>
            <a:r>
              <a:rPr lang="en-US" sz="1800" dirty="0" smtClean="0"/>
              <a:t>Models and promotes a welcoming, supportive, and nonjudgmental attitude towards children and their families.</a:t>
            </a:r>
          </a:p>
          <a:p>
            <a:pPr lvl="0">
              <a:buFont typeface="Wingdings" pitchFamily="2" charset="2"/>
              <a:buChar char="v"/>
            </a:pPr>
            <a:r>
              <a:rPr lang="en-US" sz="1800" dirty="0" smtClean="0"/>
              <a:t>Promotes awareness of children’s services to other staff members and contributes to their training in relation to the delivery of those services.</a:t>
            </a:r>
          </a:p>
          <a:p>
            <a:pPr lvl="0">
              <a:buFont typeface="Wingdings" pitchFamily="2" charset="2"/>
              <a:buChar char="v"/>
            </a:pPr>
            <a:r>
              <a:rPr lang="en-US" sz="1800" dirty="0" smtClean="0"/>
              <a:t>Provides services that enhanced literacy and reading skills.</a:t>
            </a:r>
          </a:p>
        </p:txBody>
      </p:sp>
      <p:sp>
        <p:nvSpPr>
          <p:cNvPr id="9" name="Title 1"/>
          <p:cNvSpPr txBox="1">
            <a:spLocks/>
          </p:cNvSpPr>
          <p:nvPr/>
        </p:nvSpPr>
        <p:spPr>
          <a:xfrm>
            <a:off x="6096000" y="5029200"/>
            <a:ext cx="2590800" cy="1828800"/>
          </a:xfrm>
          <a:prstGeom prst="rect">
            <a:avLst/>
          </a:prstGeom>
        </p:spPr>
        <p:txBody>
          <a:bodyPr vert="horz" lIns="91440" tIns="45720" rIns="91440" bIns="45720" rtlCol="0" anchor="t">
            <a:normAutofit/>
          </a:bodyPr>
          <a:lstStyle/>
          <a:p>
            <a:pPr>
              <a:spcBef>
                <a:spcPct val="0"/>
              </a:spcBef>
              <a:defRPr/>
            </a:pPr>
            <a:r>
              <a:rPr lang="en-US" dirty="0" smtClean="0">
                <a:latin typeface="Tw Cen MT" pitchFamily="34" charset="0"/>
                <a:ea typeface="+mj-ea"/>
                <a:cs typeface="+mj-cs"/>
              </a:rPr>
              <a:t>Members</a:t>
            </a:r>
          </a:p>
          <a:p>
            <a:pPr marL="176213" indent="-176213">
              <a:spcBef>
                <a:spcPct val="0"/>
              </a:spcBef>
              <a:buFont typeface="Wingdings" pitchFamily="2" charset="2"/>
              <a:buChar char="§"/>
              <a:defRPr/>
            </a:pPr>
            <a:r>
              <a:rPr lang="en-US" b="1" dirty="0" smtClean="0">
                <a:latin typeface="Tw Cen MT" pitchFamily="34" charset="0"/>
              </a:rPr>
              <a:t>Enid Costley</a:t>
            </a:r>
            <a:r>
              <a:rPr lang="en-US" dirty="0" smtClean="0">
                <a:latin typeface="Tw Cen MT" pitchFamily="34" charset="0"/>
              </a:rPr>
              <a:t>, </a:t>
            </a:r>
            <a:br>
              <a:rPr lang="en-US" dirty="0" smtClean="0">
                <a:latin typeface="Tw Cen MT" pitchFamily="34" charset="0"/>
              </a:rPr>
            </a:br>
            <a:r>
              <a:rPr lang="en-US" dirty="0" smtClean="0">
                <a:latin typeface="Tw Cen MT" pitchFamily="34" charset="0"/>
              </a:rPr>
              <a:t>Library of Virginia</a:t>
            </a:r>
          </a:p>
        </p:txBody>
      </p:sp>
      <p:pic>
        <p:nvPicPr>
          <p:cNvPr id="6" name="Picture 5" descr="group_youth.jpg"/>
          <p:cNvPicPr>
            <a:picLocks noChangeAspect="1"/>
          </p:cNvPicPr>
          <p:nvPr/>
        </p:nvPicPr>
        <p:blipFill>
          <a:blip r:embed="rId3" cstate="print"/>
          <a:stretch>
            <a:fillRect/>
          </a:stretch>
        </p:blipFill>
        <p:spPr>
          <a:xfrm>
            <a:off x="5562600" y="1752600"/>
            <a:ext cx="2933700" cy="304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vert="horz" lIns="91440" tIns="45720" rIns="91440" bIns="45720" rtlCol="0" anchor="ctr">
            <a:normAutofit/>
          </a:bodyPr>
          <a:lstStyle/>
          <a:p>
            <a:r>
              <a:rPr lang="en-US" dirty="0" smtClean="0">
                <a:solidFill>
                  <a:schemeClr val="tx1"/>
                </a:solidFill>
              </a:rPr>
              <a:t>Encouraging Early Literacy</a:t>
            </a:r>
            <a:endParaRPr lang="en-US" sz="4400" kern="1200" dirty="0">
              <a:solidFill>
                <a:srgbClr val="492303"/>
              </a:solidFill>
              <a:latin typeface="Tw Cen MT"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914400" y="1600200"/>
            <a:ext cx="706712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vert="horz" lIns="91440" tIns="45720" rIns="91440" bIns="45720" rtlCol="0" anchor="ctr">
            <a:normAutofit/>
          </a:bodyPr>
          <a:lstStyle/>
          <a:p>
            <a:r>
              <a:rPr lang="en-US" i="1" dirty="0" smtClean="0">
                <a:solidFill>
                  <a:schemeClr val="tx1"/>
                </a:solidFill>
              </a:rPr>
              <a:t>Having fun at work again</a:t>
            </a:r>
            <a:endParaRPr lang="en-US" sz="4400" i="1" kern="1200" dirty="0">
              <a:solidFill>
                <a:srgbClr val="492303"/>
              </a:solidFill>
              <a:latin typeface="Tw Cen MT" pitchFamily="34" charset="0"/>
            </a:endParaRPr>
          </a:p>
        </p:txBody>
      </p:sp>
      <p:pic>
        <p:nvPicPr>
          <p:cNvPr id="7" name="Picture 6" descr="group_youth.jpg"/>
          <p:cNvPicPr>
            <a:picLocks noChangeAspect="1"/>
          </p:cNvPicPr>
          <p:nvPr/>
        </p:nvPicPr>
        <p:blipFill>
          <a:blip r:embed="rId3" cstate="print"/>
          <a:stretch>
            <a:fillRect/>
          </a:stretch>
        </p:blipFill>
        <p:spPr>
          <a:xfrm>
            <a:off x="5562600" y="1752600"/>
            <a:ext cx="2933700" cy="304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itle 1"/>
          <p:cNvSpPr txBox="1">
            <a:spLocks/>
          </p:cNvSpPr>
          <p:nvPr/>
        </p:nvSpPr>
        <p:spPr>
          <a:xfrm>
            <a:off x="6096000" y="5029200"/>
            <a:ext cx="2590800" cy="1828800"/>
          </a:xfrm>
          <a:prstGeom prst="rect">
            <a:avLst/>
          </a:prstGeom>
        </p:spPr>
        <p:txBody>
          <a:bodyPr vert="horz" lIns="91440" tIns="45720" rIns="91440" bIns="45720" rtlCol="0" anchor="t">
            <a:normAutofit/>
          </a:bodyPr>
          <a:lstStyle/>
          <a:p>
            <a:pPr>
              <a:spcBef>
                <a:spcPct val="0"/>
              </a:spcBef>
              <a:defRPr/>
            </a:pPr>
            <a:r>
              <a:rPr lang="en-US" dirty="0" smtClean="0">
                <a:latin typeface="Tw Cen MT" pitchFamily="34" charset="0"/>
                <a:ea typeface="+mj-ea"/>
                <a:cs typeface="+mj-cs"/>
              </a:rPr>
              <a:t>Members</a:t>
            </a:r>
          </a:p>
          <a:p>
            <a:pPr marL="176213" indent="-176213">
              <a:spcBef>
                <a:spcPct val="0"/>
              </a:spcBef>
              <a:buFont typeface="Wingdings" pitchFamily="2" charset="2"/>
              <a:buChar char="§"/>
              <a:defRPr/>
            </a:pPr>
            <a:r>
              <a:rPr lang="en-US" b="1" dirty="0" smtClean="0"/>
              <a:t>Colleen Eggett</a:t>
            </a:r>
            <a:r>
              <a:rPr lang="en-US" dirty="0" smtClean="0"/>
              <a:t>, </a:t>
            </a:r>
            <a:br>
              <a:rPr lang="en-US" dirty="0" smtClean="0"/>
            </a:br>
            <a:r>
              <a:rPr lang="en-US" dirty="0" smtClean="0"/>
              <a:t>Training Coordinator, Utah State Library</a:t>
            </a:r>
            <a:endParaRPr lang="en-US" dirty="0" smtClean="0">
              <a:latin typeface="Tw Cen MT" pitchFamily="34" charset="0"/>
            </a:endParaRPr>
          </a:p>
        </p:txBody>
      </p:sp>
      <p:sp>
        <p:nvSpPr>
          <p:cNvPr id="10" name="Rectangle 9"/>
          <p:cNvSpPr/>
          <p:nvPr/>
        </p:nvSpPr>
        <p:spPr>
          <a:xfrm>
            <a:off x="609600" y="1738729"/>
            <a:ext cx="4191000" cy="4585871"/>
          </a:xfrm>
          <a:prstGeom prst="rect">
            <a:avLst/>
          </a:prstGeom>
        </p:spPr>
        <p:txBody>
          <a:bodyPr wrap="square">
            <a:spAutoFit/>
          </a:bodyPr>
          <a:lstStyle/>
          <a:p>
            <a:r>
              <a:rPr lang="en-US" sz="2000" b="1" dirty="0" smtClean="0"/>
              <a:t>Course Description: </a:t>
            </a:r>
            <a:br>
              <a:rPr lang="en-US" sz="2000" b="1" dirty="0" smtClean="0"/>
            </a:br>
            <a:r>
              <a:rPr lang="en-US" dirty="0" smtClean="0"/>
              <a:t>Don't let the pressures of working at the library bring you or your staff down. People want a work environment that is challenging, encourages trial and error, and makes them feel that they matter. It's time to make the workplace exciting again, all throughout the library's culture. Here are some things to do to make work fun again.</a:t>
            </a:r>
            <a:br>
              <a:rPr lang="en-US" dirty="0" smtClean="0"/>
            </a:br>
            <a:r>
              <a:rPr lang="en-US" b="1" dirty="0" smtClean="0"/>
              <a:t/>
            </a:r>
            <a:br>
              <a:rPr lang="en-US" b="1" dirty="0" smtClean="0"/>
            </a:br>
            <a:r>
              <a:rPr lang="en-US" sz="2000" b="1" dirty="0" smtClean="0"/>
              <a:t>Objectives:</a:t>
            </a:r>
            <a:endParaRPr lang="en-US" sz="2000" dirty="0" smtClean="0"/>
          </a:p>
          <a:p>
            <a:pPr lvl="0">
              <a:buFont typeface="Wingdings" pitchFamily="2" charset="2"/>
              <a:buChar char="v"/>
            </a:pPr>
            <a:r>
              <a:rPr lang="en-US" dirty="0" smtClean="0"/>
              <a:t> Helping libraries cope with increasing pressures at work</a:t>
            </a:r>
          </a:p>
          <a:p>
            <a:pPr lvl="0">
              <a:buFont typeface="Wingdings" pitchFamily="2" charset="2"/>
              <a:buChar char="v"/>
            </a:pPr>
            <a:r>
              <a:rPr lang="en-US" dirty="0" smtClean="0"/>
              <a:t> Providing meaningful things staff members can do to have fun</a:t>
            </a:r>
          </a:p>
          <a:p>
            <a:pPr lvl="0">
              <a:buFont typeface="Wingdings" pitchFamily="2" charset="2"/>
              <a:buChar char="v"/>
            </a:pPr>
            <a:r>
              <a:rPr lang="en-US" dirty="0" smtClean="0"/>
              <a:t> Improving the work culture of libraries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vert="horz" lIns="91440" tIns="45720" rIns="91440" bIns="45720" rtlCol="0" anchor="ctr">
            <a:normAutofit/>
          </a:bodyPr>
          <a:lstStyle/>
          <a:p>
            <a:r>
              <a:rPr lang="en-US" i="1" dirty="0" smtClean="0">
                <a:solidFill>
                  <a:schemeClr val="tx1"/>
                </a:solidFill>
              </a:rPr>
              <a:t>Having fun at work again</a:t>
            </a:r>
            <a:endParaRPr lang="en-US" sz="4400" i="1" kern="1200" dirty="0">
              <a:solidFill>
                <a:srgbClr val="492303"/>
              </a:solidFill>
              <a:latin typeface="Tw Cen MT"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586450" y="1903660"/>
            <a:ext cx="7953375" cy="4256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92" y="274638"/>
            <a:ext cx="8458200" cy="1143000"/>
          </a:xfrm>
        </p:spPr>
        <p:txBody>
          <a:bodyPr vert="horz" lIns="91440" tIns="45720" rIns="91440" bIns="45720" rtlCol="0" anchor="ctr">
            <a:normAutofit/>
          </a:bodyPr>
          <a:lstStyle/>
          <a:p>
            <a:r>
              <a:rPr lang="en-US" sz="3600" i="1" dirty="0" smtClean="0">
                <a:solidFill>
                  <a:schemeClr val="tx1"/>
                </a:solidFill>
              </a:rPr>
              <a:t>Providing Constructive Employee Feedback</a:t>
            </a:r>
          </a:p>
        </p:txBody>
      </p:sp>
      <p:sp>
        <p:nvSpPr>
          <p:cNvPr id="5" name="Rectangle 3"/>
          <p:cNvSpPr>
            <a:spLocks noGrp="1"/>
          </p:cNvSpPr>
          <p:nvPr>
            <p:ph sz="half" idx="4294967295"/>
          </p:nvPr>
        </p:nvSpPr>
        <p:spPr>
          <a:xfrm>
            <a:off x="4572000" y="1524000"/>
            <a:ext cx="4419600" cy="4953000"/>
          </a:xfrm>
        </p:spPr>
        <p:txBody>
          <a:bodyPr/>
          <a:lstStyle/>
          <a:p>
            <a:pPr>
              <a:buNone/>
            </a:pPr>
            <a:r>
              <a:rPr lang="en-US" sz="1800" b="1" dirty="0" smtClean="0"/>
              <a:t>Course Description: </a:t>
            </a:r>
          </a:p>
          <a:p>
            <a:pPr>
              <a:buNone/>
            </a:pPr>
            <a:r>
              <a:rPr lang="en-US" sz="1800" dirty="0" smtClean="0"/>
              <a:t>Giving feedback to staff is one of the most</a:t>
            </a:r>
          </a:p>
          <a:p>
            <a:pPr>
              <a:buNone/>
            </a:pPr>
            <a:r>
              <a:rPr lang="en-US" sz="1800" dirty="0" smtClean="0"/>
              <a:t>important parts of being a manager or</a:t>
            </a:r>
          </a:p>
          <a:p>
            <a:pPr>
              <a:buNone/>
            </a:pPr>
            <a:r>
              <a:rPr lang="en-US" sz="1800" dirty="0" smtClean="0"/>
              <a:t>supervisor, yet we often avoid giving</a:t>
            </a:r>
          </a:p>
          <a:p>
            <a:pPr>
              <a:buNone/>
            </a:pPr>
            <a:r>
              <a:rPr lang="en-US" sz="1800" dirty="0" smtClean="0"/>
              <a:t>feedback, especially to those who need it</a:t>
            </a:r>
          </a:p>
          <a:p>
            <a:pPr>
              <a:buNone/>
            </a:pPr>
            <a:r>
              <a:rPr lang="en-US" sz="1800" dirty="0" smtClean="0"/>
              <a:t>most. This course will help you improve your</a:t>
            </a:r>
          </a:p>
          <a:p>
            <a:pPr>
              <a:buNone/>
            </a:pPr>
            <a:r>
              <a:rPr lang="en-US" sz="1800" dirty="0" smtClean="0"/>
              <a:t>skills in providing constructive feedback to</a:t>
            </a:r>
          </a:p>
          <a:p>
            <a:pPr>
              <a:buNone/>
            </a:pPr>
            <a:r>
              <a:rPr lang="en-US" sz="1800" dirty="0" smtClean="0"/>
              <a:t>your staff. </a:t>
            </a:r>
          </a:p>
          <a:p>
            <a:pPr>
              <a:buNone/>
            </a:pPr>
            <a:r>
              <a:rPr lang="en-US" sz="1800" b="1" dirty="0" smtClean="0"/>
              <a:t>Objectives:</a:t>
            </a:r>
            <a:endParaRPr lang="en-US" sz="1800" dirty="0" smtClean="0"/>
          </a:p>
          <a:p>
            <a:pPr lvl="0">
              <a:buFont typeface="Wingdings" pitchFamily="2" charset="2"/>
              <a:buChar char="v"/>
            </a:pPr>
            <a:r>
              <a:rPr lang="en-US" sz="1800" dirty="0" smtClean="0"/>
              <a:t>Articulate advantages of giving feedback</a:t>
            </a:r>
          </a:p>
          <a:p>
            <a:pPr lvl="0">
              <a:buFont typeface="Wingdings" pitchFamily="2" charset="2"/>
              <a:buChar char="v"/>
            </a:pPr>
            <a:r>
              <a:rPr lang="en-US" sz="1800" dirty="0" smtClean="0"/>
              <a:t>Describe the qualities of constructive feedback</a:t>
            </a:r>
          </a:p>
          <a:p>
            <a:pPr lvl="0">
              <a:buFont typeface="Wingdings" pitchFamily="2" charset="2"/>
              <a:buChar char="v"/>
            </a:pPr>
            <a:r>
              <a:rPr lang="en-US" sz="1800" dirty="0" smtClean="0"/>
              <a:t>Identify organization specific resources to support/enhance desired behaviors</a:t>
            </a:r>
          </a:p>
          <a:p>
            <a:pPr lvl="0">
              <a:buFont typeface="Wingdings" pitchFamily="2" charset="2"/>
              <a:buChar char="v"/>
            </a:pPr>
            <a:r>
              <a:rPr lang="en-US" sz="1800" dirty="0" smtClean="0"/>
              <a:t>Apply strategies for handling difficult conversations</a:t>
            </a:r>
          </a:p>
        </p:txBody>
      </p:sp>
      <p:sp>
        <p:nvSpPr>
          <p:cNvPr id="9" name="Title 1"/>
          <p:cNvSpPr txBox="1">
            <a:spLocks/>
          </p:cNvSpPr>
          <p:nvPr/>
        </p:nvSpPr>
        <p:spPr>
          <a:xfrm>
            <a:off x="1574800" y="4953000"/>
            <a:ext cx="2209800" cy="1752600"/>
          </a:xfrm>
          <a:prstGeom prst="rect">
            <a:avLst/>
          </a:prstGeom>
        </p:spPr>
        <p:txBody>
          <a:bodyPr vert="horz" lIns="91440" tIns="45720" rIns="91440" bIns="45720" rtlCol="0" anchor="t">
            <a:normAutofit/>
          </a:bodyPr>
          <a:lstStyle/>
          <a:p>
            <a:pPr>
              <a:spcBef>
                <a:spcPct val="0"/>
              </a:spcBef>
              <a:defRPr/>
            </a:pPr>
            <a:r>
              <a:rPr lang="en-US" b="1" dirty="0" smtClean="0">
                <a:latin typeface="Tw Cen MT" pitchFamily="34" charset="0"/>
                <a:ea typeface="+mj-ea"/>
                <a:cs typeface="+mj-cs"/>
              </a:rPr>
              <a:t>Course Designers:</a:t>
            </a:r>
          </a:p>
          <a:p>
            <a:pPr marL="176213" indent="-176213">
              <a:spcBef>
                <a:spcPct val="0"/>
              </a:spcBef>
              <a:buFont typeface="Wingdings" pitchFamily="2" charset="2"/>
              <a:buChar char="§"/>
              <a:defRPr/>
            </a:pPr>
            <a:r>
              <a:rPr lang="en-US" dirty="0" smtClean="0">
                <a:latin typeface="Tw Cen MT" pitchFamily="34" charset="0"/>
                <a:ea typeface="+mj-ea"/>
                <a:cs typeface="+mj-cs"/>
              </a:rPr>
              <a:t>Tiffany Hayes</a:t>
            </a:r>
          </a:p>
          <a:p>
            <a:pPr marL="176213" indent="-176213">
              <a:spcBef>
                <a:spcPct val="0"/>
              </a:spcBef>
              <a:buFont typeface="Wingdings" pitchFamily="2" charset="2"/>
              <a:buChar char="§"/>
              <a:defRPr/>
            </a:pPr>
            <a:r>
              <a:rPr lang="en-US" dirty="0" smtClean="0">
                <a:latin typeface="Tw Cen MT" pitchFamily="34" charset="0"/>
              </a:rPr>
              <a:t>Christine Kreger</a:t>
            </a:r>
            <a:endParaRPr lang="en-US" dirty="0" smtClean="0">
              <a:latin typeface="Tw Cen MT" pitchFamily="34" charset="0"/>
              <a:ea typeface="+mj-ea"/>
              <a:cs typeface="+mj-cs"/>
            </a:endParaRPr>
          </a:p>
          <a:p>
            <a:pPr marL="176213" indent="-176213">
              <a:spcBef>
                <a:spcPct val="0"/>
              </a:spcBef>
              <a:buFont typeface="Wingdings" pitchFamily="2" charset="2"/>
              <a:buChar char="§"/>
              <a:defRPr/>
            </a:pPr>
            <a:r>
              <a:rPr lang="en-US" dirty="0" smtClean="0">
                <a:latin typeface="Tw Cen MT" pitchFamily="34" charset="0"/>
                <a:ea typeface="+mj-ea"/>
                <a:cs typeface="+mj-cs"/>
              </a:rPr>
              <a:t>Meredith Lowe</a:t>
            </a:r>
          </a:p>
          <a:p>
            <a:pPr marL="176213" indent="-176213">
              <a:spcBef>
                <a:spcPct val="0"/>
              </a:spcBef>
              <a:buFont typeface="Wingdings" pitchFamily="2" charset="2"/>
              <a:buChar char="§"/>
              <a:defRPr/>
            </a:pPr>
            <a:r>
              <a:rPr lang="en-US" dirty="0" smtClean="0">
                <a:latin typeface="Tw Cen MT" pitchFamily="34" charset="0"/>
                <a:ea typeface="+mj-ea"/>
                <a:cs typeface="+mj-cs"/>
              </a:rPr>
              <a:t>Kelly Jo Woodside</a:t>
            </a:r>
          </a:p>
        </p:txBody>
      </p:sp>
      <p:pic>
        <p:nvPicPr>
          <p:cNvPr id="6" name="Picture 5" descr="group_leadership.jpg"/>
          <p:cNvPicPr>
            <a:picLocks noChangeAspect="1"/>
          </p:cNvPicPr>
          <p:nvPr/>
        </p:nvPicPr>
        <p:blipFill>
          <a:blip r:embed="rId3" cstate="print"/>
          <a:stretch>
            <a:fillRect/>
          </a:stretch>
        </p:blipFill>
        <p:spPr>
          <a:xfrm>
            <a:off x="736600" y="2057400"/>
            <a:ext cx="3606800" cy="2705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92" y="274638"/>
            <a:ext cx="8458200" cy="1143000"/>
          </a:xfrm>
        </p:spPr>
        <p:txBody>
          <a:bodyPr vert="horz" lIns="91440" tIns="45720" rIns="91440" bIns="45720" rtlCol="0" anchor="ctr">
            <a:normAutofit/>
          </a:bodyPr>
          <a:lstStyle/>
          <a:p>
            <a:r>
              <a:rPr lang="en-US" sz="3600" i="1" dirty="0" smtClean="0">
                <a:solidFill>
                  <a:schemeClr val="tx1"/>
                </a:solidFill>
              </a:rPr>
              <a:t>Providing Constructive Employee Feedback</a:t>
            </a:r>
          </a:p>
        </p:txBody>
      </p:sp>
      <p:pic>
        <p:nvPicPr>
          <p:cNvPr id="2050" name="Picture 2"/>
          <p:cNvPicPr>
            <a:picLocks noChangeAspect="1" noChangeArrowheads="1"/>
          </p:cNvPicPr>
          <p:nvPr/>
        </p:nvPicPr>
        <p:blipFill>
          <a:blip r:embed="rId3" cstate="print"/>
          <a:srcRect/>
          <a:stretch>
            <a:fillRect/>
          </a:stretch>
        </p:blipFill>
        <p:spPr bwMode="auto">
          <a:xfrm>
            <a:off x="1790700" y="1600200"/>
            <a:ext cx="5562600" cy="4947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3" descr="C:\Users\gutscheb\AppData\Local\Microsoft\Windows\Temporary Internet Files\Content.IE5\E9F7XT5C\MP900426624[1].jpg"/>
          <p:cNvPicPr>
            <a:picLocks noChangeAspect="1" noChangeArrowheads="1"/>
          </p:cNvPicPr>
          <p:nvPr/>
        </p:nvPicPr>
        <p:blipFill>
          <a:blip r:embed="rId3" cstate="print"/>
          <a:srcRect/>
          <a:stretch>
            <a:fillRect/>
          </a:stretch>
        </p:blipFill>
        <p:spPr bwMode="auto">
          <a:xfrm>
            <a:off x="0" y="2286000"/>
            <a:ext cx="8077200" cy="4648200"/>
          </a:xfrm>
          <a:prstGeom prst="rect">
            <a:avLst/>
          </a:prstGeom>
          <a:noFill/>
        </p:spPr>
      </p:pic>
      <p:sp>
        <p:nvSpPr>
          <p:cNvPr id="3" name="Title 3"/>
          <p:cNvSpPr txBox="1">
            <a:spLocks/>
          </p:cNvSpPr>
          <p:nvPr/>
        </p:nvSpPr>
        <p:spPr>
          <a:xfrm>
            <a:off x="914400" y="274638"/>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We took the plunge…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0" descr="C:\Users\gutscheb\AppData\Local\Microsoft\Windows\Temporary Internet Files\Content.IE5\SZ6XBAR2\MP900442342[1].jpg"/>
          <p:cNvPicPr>
            <a:picLocks noChangeAspect="1" noChangeArrowheads="1"/>
          </p:cNvPicPr>
          <p:nvPr/>
        </p:nvPicPr>
        <p:blipFill>
          <a:blip r:embed="rId4" cstate="print">
            <a:clrChange>
              <a:clrFrom>
                <a:srgbClr val="79B1E4"/>
              </a:clrFrom>
              <a:clrTo>
                <a:srgbClr val="79B1E4">
                  <a:alpha val="0"/>
                </a:srgbClr>
              </a:clrTo>
            </a:clrChange>
          </a:blip>
          <a:srcRect t="11538" r="30769" b="13462"/>
          <a:stretch>
            <a:fillRect/>
          </a:stretch>
        </p:blipFill>
        <p:spPr bwMode="auto">
          <a:xfrm>
            <a:off x="7086600" y="0"/>
            <a:ext cx="2057400" cy="2971800"/>
          </a:xfrm>
          <a:prstGeom prst="rect">
            <a:avLst/>
          </a:prstGeom>
          <a:noFill/>
        </p:spPr>
      </p:pic>
      <p:sp>
        <p:nvSpPr>
          <p:cNvPr id="5" name="Title 3"/>
          <p:cNvSpPr txBox="1">
            <a:spLocks/>
          </p:cNvSpPr>
          <p:nvPr/>
        </p:nvSpPr>
        <p:spPr>
          <a:xfrm>
            <a:off x="4267200" y="3962400"/>
            <a:ext cx="30480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bg1"/>
                </a:solidFill>
                <a:effectLst/>
                <a:uLnTx/>
                <a:uFillTx/>
                <a:latin typeface="Tw Cen MT" pitchFamily="34" charset="0"/>
                <a:ea typeface="+mj-ea"/>
                <a:cs typeface="+mj-cs"/>
              </a:rPr>
              <a:t>together!</a:t>
            </a:r>
            <a:endParaRPr kumimoji="0" lang="en-US" sz="6000" b="0" i="0" u="none" strike="noStrike" kern="1200" cap="none" spc="0" normalizeH="0" baseline="0" noProof="0" dirty="0">
              <a:ln>
                <a:noFill/>
              </a:ln>
              <a:solidFill>
                <a:schemeClr val="bg1"/>
              </a:solidFill>
              <a:effectLst/>
              <a:uLnTx/>
              <a:uFillTx/>
              <a:latin typeface="Tw Cen MT"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p:cNvSpPr>
          <p:nvPr/>
        </p:nvSpPr>
        <p:spPr bwMode="auto">
          <a:xfrm>
            <a:off x="1066800" y="1981200"/>
            <a:ext cx="7315200" cy="3429000"/>
          </a:xfrm>
          <a:prstGeom prst="rect">
            <a:avLst/>
          </a:prstGeom>
          <a:noFill/>
          <a:ln w="9525">
            <a:noFill/>
            <a:miter lim="800000"/>
            <a:headEnd/>
            <a:tailEnd/>
          </a:ln>
        </p:spPr>
        <p:txBody>
          <a:bodyPr anchor="ctr"/>
          <a:lstStyle/>
          <a:p>
            <a:r>
              <a:rPr lang="en-US" sz="6000" b="1" dirty="0" smtClean="0">
                <a:solidFill>
                  <a:schemeClr val="tx2">
                    <a:lumMod val="75000"/>
                  </a:schemeClr>
                </a:solidFill>
                <a:latin typeface="+mj-lt"/>
              </a:rPr>
              <a:t>Biggest Wins &amp;</a:t>
            </a:r>
            <a:br>
              <a:rPr lang="en-US" sz="6000" b="1" dirty="0" smtClean="0">
                <a:solidFill>
                  <a:schemeClr val="tx2">
                    <a:lumMod val="75000"/>
                  </a:schemeClr>
                </a:solidFill>
                <a:latin typeface="+mj-lt"/>
              </a:rPr>
            </a:br>
            <a:r>
              <a:rPr lang="en-US" sz="6000" b="1" dirty="0" smtClean="0">
                <a:solidFill>
                  <a:schemeClr val="tx2">
                    <a:lumMod val="75000"/>
                  </a:schemeClr>
                </a:solidFill>
                <a:latin typeface="+mj-lt"/>
              </a:rPr>
              <a:t>Biggest Challenges</a:t>
            </a:r>
            <a:endParaRPr lang="en-US" sz="6000" b="1" dirty="0">
              <a:solidFill>
                <a:schemeClr val="tx2">
                  <a:lumMod val="75000"/>
                </a:schemeClr>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253" y="1066800"/>
          <a:ext cx="9144000" cy="5791200"/>
        </p:xfrm>
        <a:graphic>
          <a:graphicData uri="http://schemas.openxmlformats.org/drawingml/2006/table">
            <a:tbl>
              <a:tblPr firstRow="1" bandRow="1">
                <a:tableStyleId>{5940675A-B579-460E-94D1-54222C63F5DA}</a:tableStyleId>
              </a:tblPr>
              <a:tblGrid>
                <a:gridCol w="2286000"/>
                <a:gridCol w="2286000"/>
                <a:gridCol w="2286000"/>
                <a:gridCol w="2286000"/>
              </a:tblGrid>
              <a:tr h="19304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930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930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 name="Title 1"/>
          <p:cNvSpPr>
            <a:spLocks noGrp="1"/>
          </p:cNvSpPr>
          <p:nvPr>
            <p:ph type="title"/>
          </p:nvPr>
        </p:nvSpPr>
        <p:spPr>
          <a:xfrm>
            <a:off x="0" y="-76200"/>
            <a:ext cx="9144000" cy="1143000"/>
          </a:xfrm>
        </p:spPr>
        <p:txBody>
          <a:bodyPr>
            <a:normAutofit/>
          </a:bodyPr>
          <a:lstStyle/>
          <a:p>
            <a:r>
              <a:rPr lang="en-US" sz="4800" dirty="0" smtClean="0">
                <a:solidFill>
                  <a:schemeClr val="accent1">
                    <a:lumMod val="75000"/>
                  </a:schemeClr>
                </a:solidFill>
              </a:rPr>
              <a:t>  Biggest wins!</a:t>
            </a:r>
            <a:endParaRPr lang="en-US" sz="4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253" y="1066800"/>
          <a:ext cx="9144000" cy="5791200"/>
        </p:xfrm>
        <a:graphic>
          <a:graphicData uri="http://schemas.openxmlformats.org/drawingml/2006/table">
            <a:tbl>
              <a:tblPr firstRow="1" bandRow="1">
                <a:tableStyleId>{5940675A-B579-460E-94D1-54222C63F5DA}</a:tableStyleId>
              </a:tblPr>
              <a:tblGrid>
                <a:gridCol w="2286000"/>
                <a:gridCol w="2286000"/>
                <a:gridCol w="2286000"/>
                <a:gridCol w="2286000"/>
              </a:tblGrid>
              <a:tr h="19304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930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930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 name="Title 1"/>
          <p:cNvSpPr>
            <a:spLocks noGrp="1"/>
          </p:cNvSpPr>
          <p:nvPr>
            <p:ph type="title"/>
          </p:nvPr>
        </p:nvSpPr>
        <p:spPr>
          <a:xfrm>
            <a:off x="0" y="-76200"/>
            <a:ext cx="9144000" cy="1143000"/>
          </a:xfrm>
        </p:spPr>
        <p:txBody>
          <a:bodyPr>
            <a:normAutofit/>
          </a:bodyPr>
          <a:lstStyle/>
          <a:p>
            <a:r>
              <a:rPr lang="en-US" sz="4800" dirty="0" smtClean="0">
                <a:solidFill>
                  <a:schemeClr val="accent1">
                    <a:lumMod val="75000"/>
                  </a:schemeClr>
                </a:solidFill>
              </a:rPr>
              <a:t>  Biggest challenges!</a:t>
            </a:r>
            <a:endParaRPr lang="en-US" sz="4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p:cNvSpPr>
          <p:nvPr/>
        </p:nvSpPr>
        <p:spPr bwMode="auto">
          <a:xfrm>
            <a:off x="1066800" y="1981200"/>
            <a:ext cx="7315200" cy="3429000"/>
          </a:xfrm>
          <a:prstGeom prst="rect">
            <a:avLst/>
          </a:prstGeom>
          <a:noFill/>
          <a:ln w="9525">
            <a:noFill/>
            <a:miter lim="800000"/>
            <a:headEnd/>
            <a:tailEnd/>
          </a:ln>
        </p:spPr>
        <p:txBody>
          <a:bodyPr anchor="ctr"/>
          <a:lstStyle/>
          <a:p>
            <a:r>
              <a:rPr lang="en-US" sz="6000" b="1" dirty="0">
                <a:solidFill>
                  <a:schemeClr val="tx2">
                    <a:lumMod val="75000"/>
                  </a:schemeClr>
                </a:solidFill>
                <a:latin typeface="+mj-lt"/>
              </a:rPr>
              <a:t>Moving </a:t>
            </a:r>
            <a:r>
              <a:rPr lang="en-US" sz="6000" b="1" dirty="0" smtClean="0">
                <a:solidFill>
                  <a:schemeClr val="tx2">
                    <a:lumMod val="75000"/>
                  </a:schemeClr>
                </a:solidFill>
                <a:latin typeface="+mj-lt"/>
              </a:rPr>
              <a:t>Forward </a:t>
            </a:r>
            <a:r>
              <a:rPr lang="en-US" sz="6000" b="1" dirty="0">
                <a:solidFill>
                  <a:schemeClr val="tx2">
                    <a:lumMod val="75000"/>
                  </a:schemeClr>
                </a:solidFill>
                <a:latin typeface="+mj-lt"/>
              </a:rPr>
              <a:t>&amp; Staying Connected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638800" y="6096000"/>
            <a:ext cx="2590800" cy="609600"/>
          </a:xfrm>
          <a:prstGeom prst="rect">
            <a:avLst/>
          </a:prstGeom>
        </p:spPr>
        <p:txBody>
          <a:bodyPr/>
          <a:lstStyle/>
          <a:p>
            <a:pPr marL="0" marR="0" lvl="0" indent="0" algn="r" defTabSz="914400" rtl="0" eaLnBrk="1" fontAlgn="auto" latinLnBrk="0" hangingPunct="1">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j-lt"/>
                <a:ea typeface="+mj-ea"/>
                <a:cs typeface="+mj-cs"/>
              </a:rPr>
              <a:t>Ice bucket challenge by Anthony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Quintano</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on Flickr</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descr="Ice-bucket-challenge.jpg"/>
          <p:cNvPicPr>
            <a:picLocks noChangeAspect="1"/>
          </p:cNvPicPr>
          <p:nvPr/>
        </p:nvPicPr>
        <p:blipFill>
          <a:blip r:embed="rId3" cstate="print"/>
          <a:stretch>
            <a:fillRect/>
          </a:stretch>
        </p:blipFill>
        <p:spPr>
          <a:xfrm>
            <a:off x="6555317" y="3048000"/>
            <a:ext cx="1826683" cy="2419645"/>
          </a:xfrm>
          <a:prstGeom prst="rect">
            <a:avLst/>
          </a:prstGeom>
        </p:spPr>
      </p:pic>
      <p:sp>
        <p:nvSpPr>
          <p:cNvPr id="6" name="Title 1"/>
          <p:cNvSpPr txBox="1">
            <a:spLocks/>
          </p:cNvSpPr>
          <p:nvPr/>
        </p:nvSpPr>
        <p:spPr>
          <a:xfrm>
            <a:off x="914400" y="274638"/>
            <a:ext cx="7772400"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Where are you on this continuum?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gutscheb\AppData\Local\Microsoft\Windows\Temporary Internet Files\Content.IE5\7Q12ZG4U\MP900448599[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2743200"/>
            <a:ext cx="1930400" cy="2895600"/>
          </a:xfrm>
          <a:prstGeom prst="rect">
            <a:avLst/>
          </a:prstGeom>
          <a:noFill/>
        </p:spPr>
      </p:pic>
      <p:sp>
        <p:nvSpPr>
          <p:cNvPr id="8" name="Title 1"/>
          <p:cNvSpPr txBox="1">
            <a:spLocks/>
          </p:cNvSpPr>
          <p:nvPr/>
        </p:nvSpPr>
        <p:spPr>
          <a:xfrm>
            <a:off x="381000" y="1295400"/>
            <a:ext cx="2590800" cy="1447800"/>
          </a:xfrm>
          <a:prstGeom prst="rect">
            <a:avLst/>
          </a:prstGeom>
        </p:spPr>
        <p:txBody>
          <a:bodyPr/>
          <a:lstStyle/>
          <a:p>
            <a:pPr marL="0" marR="0" lvl="0" indent="0" algn="l" defTabSz="914400" rtl="0" eaLnBrk="1" fontAlgn="auto" latinLnBrk="0" hangingPunct="1">
              <a:lnSpc>
                <a:spcPts val="27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I can’t wait to create another self-paced elearning course!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Left-Right Arrow 6"/>
          <p:cNvSpPr/>
          <p:nvPr/>
        </p:nvSpPr>
        <p:spPr>
          <a:xfrm>
            <a:off x="304800" y="5181600"/>
            <a:ext cx="8534400" cy="1219200"/>
          </a:xfrm>
          <a:prstGeom prst="leftRightArrow">
            <a:avLst/>
          </a:prstGeom>
          <a:gradFill flip="none" rotWithShape="1">
            <a:gsLst>
              <a:gs pos="24000">
                <a:srgbClr val="008080"/>
              </a:gs>
              <a:gs pos="100000">
                <a:schemeClr val="accent5">
                  <a:lumMod val="60000"/>
                  <a:lumOff val="40000"/>
                </a:schemeClr>
              </a:gs>
            </a:gsLst>
            <a:lin ang="10800000" scaled="1"/>
            <a:tileRect/>
          </a:gra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11" name="Title 1"/>
          <p:cNvSpPr txBox="1">
            <a:spLocks/>
          </p:cNvSpPr>
          <p:nvPr/>
        </p:nvSpPr>
        <p:spPr>
          <a:xfrm>
            <a:off x="6172200" y="1295400"/>
            <a:ext cx="2209800" cy="1447800"/>
          </a:xfrm>
          <a:prstGeom prst="rect">
            <a:avLst/>
          </a:prstGeom>
        </p:spPr>
        <p:txBody>
          <a:bodyPr/>
          <a:lstStyle/>
          <a:p>
            <a:pPr marL="0" marR="0" lvl="0" indent="0" algn="r" defTabSz="914400" rtl="0" eaLnBrk="1" fontAlgn="auto" latinLnBrk="0" hangingPunct="1">
              <a:lnSpc>
                <a:spcPts val="27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I’d rather pour a bucket of ice water on my head!</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Seriously …</a:t>
            </a:r>
            <a:endParaRPr lang="en-US" dirty="0"/>
          </a:p>
        </p:txBody>
      </p:sp>
      <p:sp>
        <p:nvSpPr>
          <p:cNvPr id="3" name="Content Placeholder 2"/>
          <p:cNvSpPr>
            <a:spLocks noGrp="1"/>
          </p:cNvSpPr>
          <p:nvPr>
            <p:ph idx="1"/>
          </p:nvPr>
        </p:nvSpPr>
        <p:spPr>
          <a:xfrm>
            <a:off x="0" y="1447800"/>
            <a:ext cx="9144000" cy="5410200"/>
          </a:xfrm>
          <a:gradFill flip="none" rotWithShape="1">
            <a:gsLst>
              <a:gs pos="24000">
                <a:srgbClr val="008080"/>
              </a:gs>
              <a:gs pos="100000">
                <a:schemeClr val="accent5">
                  <a:lumMod val="60000"/>
                  <a:lumOff val="40000"/>
                </a:schemeClr>
              </a:gs>
            </a:gsLst>
            <a:lin ang="10800000" scaled="1"/>
            <a:tileRect/>
          </a:gra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buNone/>
            </a:pPr>
            <a:r>
              <a:rPr lang="en-US" sz="6000" dirty="0" smtClean="0">
                <a:solidFill>
                  <a:schemeClr val="bg1"/>
                </a:solidFill>
                <a:latin typeface="+mn-lt"/>
              </a:rPr>
              <a:t>How do you plan </a:t>
            </a:r>
            <a:br>
              <a:rPr lang="en-US" sz="6000" dirty="0" smtClean="0">
                <a:solidFill>
                  <a:schemeClr val="bg1"/>
                </a:solidFill>
                <a:latin typeface="+mn-lt"/>
              </a:rPr>
            </a:br>
            <a:r>
              <a:rPr lang="en-US" sz="6000" dirty="0" smtClean="0">
                <a:solidFill>
                  <a:schemeClr val="bg1"/>
                </a:solidFill>
                <a:latin typeface="+mn-lt"/>
              </a:rPr>
              <a:t>to apply </a:t>
            </a:r>
            <a:br>
              <a:rPr lang="en-US" sz="6000" dirty="0" smtClean="0">
                <a:solidFill>
                  <a:schemeClr val="bg1"/>
                </a:solidFill>
                <a:latin typeface="+mn-lt"/>
              </a:rPr>
            </a:br>
            <a:r>
              <a:rPr lang="en-US" sz="6000" dirty="0" smtClean="0">
                <a:solidFill>
                  <a:schemeClr val="bg1"/>
                </a:solidFill>
                <a:latin typeface="+mn-lt"/>
              </a:rPr>
              <a:t>your new skills?</a:t>
            </a:r>
            <a:endParaRPr lang="en-US" sz="6000" dirty="0">
              <a:solidFill>
                <a:schemeClr val="bg1"/>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utscheb\AppData\Local\Microsoft\Windows\Temporary Internet Files\Content.IE5\7Q12ZG4U\MP900402672[1].jpg"/>
          <p:cNvPicPr>
            <a:picLocks noChangeAspect="1" noChangeArrowheads="1"/>
          </p:cNvPicPr>
          <p:nvPr/>
        </p:nvPicPr>
        <p:blipFill>
          <a:blip r:embed="rId2" cstate="print"/>
          <a:srcRect t="28889"/>
          <a:stretch>
            <a:fillRect/>
          </a:stretch>
        </p:blipFill>
        <p:spPr bwMode="auto">
          <a:xfrm>
            <a:off x="2057400" y="-8534"/>
            <a:ext cx="7543800" cy="6866534"/>
          </a:xfrm>
          <a:prstGeom prst="rect">
            <a:avLst/>
          </a:prstGeom>
          <a:noFill/>
        </p:spPr>
      </p:pic>
      <p:sp>
        <p:nvSpPr>
          <p:cNvPr id="5" name="Content Placeholder 2"/>
          <p:cNvSpPr txBox="1">
            <a:spLocks/>
          </p:cNvSpPr>
          <p:nvPr/>
        </p:nvSpPr>
        <p:spPr>
          <a:xfrm>
            <a:off x="0" y="0"/>
            <a:ext cx="2362200" cy="6858000"/>
          </a:xfrm>
          <a:prstGeom prst="rect">
            <a:avLst/>
          </a:prstGeom>
          <a:gradFill flip="none" rotWithShape="1">
            <a:gsLst>
              <a:gs pos="24000">
                <a:srgbClr val="008080"/>
              </a:gs>
              <a:gs pos="100000">
                <a:schemeClr val="accent5">
                  <a:lumMod val="60000"/>
                  <a:lumOff val="40000"/>
                </a:schemeClr>
              </a:gs>
            </a:gsLst>
            <a:lin ang="10800000" scaled="1"/>
            <a:tileRect/>
          </a:gradFill>
          <a:ln w="25400" cap="flat" cmpd="sng" algn="ctr">
            <a:solidFill>
              <a:srgbClr val="0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342900" algn="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2900" algn="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bg1"/>
                </a:solidFill>
                <a:effectLst/>
                <a:uLnTx/>
                <a:uFillTx/>
                <a:latin typeface="+mn-lt"/>
                <a:ea typeface="+mn-ea"/>
                <a:cs typeface="+mn-cs"/>
              </a:rPr>
              <a:t>Remember</a:t>
            </a:r>
            <a:r>
              <a:rPr kumimoji="0" lang="en-US" sz="3600" b="0" i="0" u="none" strike="noStrike" kern="1200" cap="none" spc="0" normalizeH="0" noProof="0" dirty="0" smtClean="0">
                <a:ln>
                  <a:noFill/>
                </a:ln>
                <a:solidFill>
                  <a:schemeClr val="bg1"/>
                </a:solidFill>
                <a:effectLst/>
                <a:uLnTx/>
                <a:uFillTx/>
                <a:latin typeface="+mn-lt"/>
                <a:ea typeface="+mn-ea"/>
                <a:cs typeface="+mn-cs"/>
              </a:rPr>
              <a:t> the blend</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gutscheb\AppData\Local\Microsoft\Windows\Temporary Internet Files\Content.IE5\HWQPVEK1\MP900448499[1].jpg"/>
          <p:cNvPicPr>
            <a:picLocks noChangeAspect="1" noChangeArrowheads="1"/>
          </p:cNvPicPr>
          <p:nvPr/>
        </p:nvPicPr>
        <p:blipFill>
          <a:blip r:embed="rId3" cstate="print"/>
          <a:srcRect/>
          <a:stretch>
            <a:fillRect/>
          </a:stretch>
        </p:blipFill>
        <p:spPr bwMode="auto">
          <a:xfrm>
            <a:off x="0" y="0"/>
            <a:ext cx="5026939" cy="6858000"/>
          </a:xfrm>
          <a:prstGeom prst="rect">
            <a:avLst/>
          </a:prstGeom>
          <a:noFill/>
        </p:spPr>
      </p:pic>
      <p:sp>
        <p:nvSpPr>
          <p:cNvPr id="10" name="Content Placeholder 2"/>
          <p:cNvSpPr txBox="1">
            <a:spLocks/>
          </p:cNvSpPr>
          <p:nvPr/>
        </p:nvSpPr>
        <p:spPr>
          <a:xfrm>
            <a:off x="5029200" y="0"/>
            <a:ext cx="4114800" cy="6858000"/>
          </a:xfrm>
          <a:prstGeom prst="rect">
            <a:avLst/>
          </a:prstGeom>
          <a:gradFill flip="none" rotWithShape="1">
            <a:gsLst>
              <a:gs pos="24000">
                <a:srgbClr val="008080"/>
              </a:gs>
              <a:gs pos="100000">
                <a:schemeClr val="accent5">
                  <a:lumMod val="60000"/>
                  <a:lumOff val="40000"/>
                </a:schemeClr>
              </a:gs>
            </a:gsLst>
            <a:lin ang="10800000" scaled="1"/>
            <a:tileRect/>
          </a:gradFill>
          <a:ln w="25400" cap="flat" cmpd="sng" algn="ctr">
            <a:solidFill>
              <a:srgbClr val="0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342900" algn="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bg1"/>
                </a:solidFill>
                <a:effectLst/>
                <a:uLnTx/>
                <a:uFillTx/>
                <a:latin typeface="+mn-lt"/>
                <a:ea typeface="+mn-ea"/>
                <a:cs typeface="+mn-cs"/>
              </a:rPr>
              <a:t>Continuing</a:t>
            </a:r>
            <a:r>
              <a:rPr kumimoji="0" lang="en-US" sz="3600" b="0" i="0" u="none" strike="noStrike" kern="1200" cap="none" spc="0" normalizeH="0" noProof="0" dirty="0" smtClean="0">
                <a:ln>
                  <a:noFill/>
                </a:ln>
                <a:solidFill>
                  <a:schemeClr val="bg1"/>
                </a:solidFill>
                <a:effectLst/>
                <a:uLnTx/>
                <a:uFillTx/>
                <a:latin typeface="+mn-lt"/>
                <a:ea typeface="+mn-ea"/>
                <a:cs typeface="+mn-cs"/>
              </a:rPr>
              <a:t> the</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 collaboration</a:t>
            </a:r>
          </a:p>
          <a:p>
            <a:pPr marL="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lang="en-US" sz="3600" dirty="0">
                <a:solidFill>
                  <a:schemeClr val="bg1"/>
                </a:solidFill>
              </a:rPr>
              <a:t>w</a:t>
            </a:r>
            <a:r>
              <a:rPr lang="en-US" sz="3600" dirty="0" smtClean="0">
                <a:solidFill>
                  <a:schemeClr val="bg1"/>
                </a:solidFill>
              </a:rPr>
              <a:t>ith library CE colleagues</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3600" dirty="0">
              <a:solidFill>
                <a:schemeClr val="bg1"/>
              </a:solidFill>
            </a:endParaRPr>
          </a:p>
          <a:p>
            <a:pPr marL="0" marR="0" lvl="0" indent="-3429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600" b="0" i="0" u="none" strike="noStrike" kern="1200" cap="none" spc="0" normalizeH="0" baseline="0" noProof="0" dirty="0" smtClean="0">
                <a:ln>
                  <a:noFill/>
                </a:ln>
                <a:solidFill>
                  <a:schemeClr val="bg1"/>
                </a:solidFill>
                <a:effectLst/>
                <a:uLnTx/>
                <a:uFillTx/>
                <a:latin typeface="+mn-lt"/>
                <a:ea typeface="+mn-ea"/>
                <a:cs typeface="+mn-cs"/>
              </a:rPr>
              <a:t> </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p:cNvSpPr>
          <p:nvPr/>
        </p:nvSpPr>
        <p:spPr bwMode="auto">
          <a:xfrm>
            <a:off x="1066800" y="1981200"/>
            <a:ext cx="7315200" cy="3429000"/>
          </a:xfrm>
          <a:prstGeom prst="rect">
            <a:avLst/>
          </a:prstGeom>
          <a:noFill/>
          <a:ln w="9525">
            <a:noFill/>
            <a:miter lim="800000"/>
            <a:headEnd/>
            <a:tailEnd/>
          </a:ln>
        </p:spPr>
        <p:txBody>
          <a:bodyPr anchor="ctr"/>
          <a:lstStyle/>
          <a:p>
            <a:r>
              <a:rPr lang="en-US" sz="6000" b="1" dirty="0" smtClean="0">
                <a:solidFill>
                  <a:schemeClr val="tx2">
                    <a:lumMod val="75000"/>
                  </a:schemeClr>
                </a:solidFill>
              </a:rPr>
              <a:t>Sharing with the Field</a:t>
            </a:r>
            <a:endParaRPr lang="en-US" sz="6000" dirty="0">
              <a:solidFill>
                <a:schemeClr val="tx2">
                  <a:lumMod val="75000"/>
                </a:schemeClr>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share…</a:t>
            </a:r>
            <a:endParaRPr lang="en-US" dirty="0"/>
          </a:p>
        </p:txBody>
      </p:sp>
      <p:sp>
        <p:nvSpPr>
          <p:cNvPr id="3" name="Content Placeholder 2"/>
          <p:cNvSpPr>
            <a:spLocks noGrp="1"/>
          </p:cNvSpPr>
          <p:nvPr>
            <p:ph idx="1"/>
          </p:nvPr>
        </p:nvSpPr>
        <p:spPr>
          <a:xfrm>
            <a:off x="838200" y="1600200"/>
            <a:ext cx="7239000" cy="4525963"/>
          </a:xfrm>
        </p:spPr>
        <p:txBody>
          <a:bodyPr/>
          <a:lstStyle/>
          <a:p>
            <a:pPr marL="341313" indent="-274320"/>
            <a:r>
              <a:rPr lang="en-US" dirty="0" smtClean="0">
                <a:hlinkClick r:id="rId2"/>
              </a:rPr>
              <a:t>Library CE Training Institute Curriculum</a:t>
            </a:r>
            <a:endParaRPr lang="en-US" dirty="0" smtClean="0"/>
          </a:p>
          <a:p>
            <a:pPr marL="341313" indent="-274320"/>
            <a:r>
              <a:rPr lang="en-US" b="1" dirty="0" smtClean="0"/>
              <a:t>Your Courses </a:t>
            </a:r>
            <a:r>
              <a:rPr lang="en-US" dirty="0" smtClean="0"/>
              <a:t>in learn.webjunction.org - end of September</a:t>
            </a:r>
          </a:p>
          <a:p>
            <a:pPr marL="341313" indent="-274320"/>
            <a:r>
              <a:rPr lang="en-US" dirty="0" smtClean="0"/>
              <a:t>Program and courses featured in October Crossroads</a:t>
            </a:r>
          </a:p>
          <a:p>
            <a:pPr marL="341313" indent="-274320"/>
            <a:r>
              <a:rPr lang="en-US" dirty="0" smtClean="0"/>
              <a:t>Final IMLS Report</a:t>
            </a:r>
          </a:p>
          <a:p>
            <a:pPr marL="341313" indent="-274320"/>
            <a:r>
              <a:rPr lang="en-US" dirty="0" smtClean="0"/>
              <a:t>Summary of models – recommended model</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66800" y="0"/>
            <a:ext cx="11007810" cy="6858000"/>
          </a:xfrm>
          <a:prstGeom prst="rect">
            <a:avLst/>
          </a:prstGeom>
          <a:noFill/>
          <a:ln w="9525">
            <a:noFill/>
            <a:miter lim="800000"/>
            <a:headEnd/>
            <a:tailEnd/>
          </a:ln>
        </p:spPr>
      </p:pic>
      <p:sp>
        <p:nvSpPr>
          <p:cNvPr id="3" name="Rectangle 2"/>
          <p:cNvSpPr/>
          <p:nvPr/>
        </p:nvSpPr>
        <p:spPr>
          <a:xfrm>
            <a:off x="-1066800" y="6611779"/>
            <a:ext cx="3048000" cy="246221"/>
          </a:xfrm>
          <a:prstGeom prst="rect">
            <a:avLst/>
          </a:prstGeom>
        </p:spPr>
        <p:txBody>
          <a:bodyPr wrap="square">
            <a:spAutoFit/>
          </a:bodyPr>
          <a:lstStyle/>
          <a:p>
            <a:r>
              <a:rPr lang="en-US" sz="1000" dirty="0" smtClean="0">
                <a:solidFill>
                  <a:schemeClr val="accent5"/>
                </a:solidFill>
              </a:rPr>
              <a:t>http://blog.travefy.com/2013/07/beach-etiquette/</a:t>
            </a:r>
            <a:endParaRPr lang="en-US" sz="1000" dirty="0">
              <a:solidFill>
                <a:schemeClr val="accent5"/>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1125537" y="0"/>
            <a:ext cx="7027863" cy="70278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You’ll share…</a:t>
            </a:r>
            <a:endParaRPr lang="en-US" dirty="0"/>
          </a:p>
        </p:txBody>
      </p:sp>
      <p:sp>
        <p:nvSpPr>
          <p:cNvPr id="3" name="Content Placeholder 2"/>
          <p:cNvSpPr>
            <a:spLocks noGrp="1"/>
          </p:cNvSpPr>
          <p:nvPr>
            <p:ph idx="1"/>
          </p:nvPr>
        </p:nvSpPr>
        <p:spPr>
          <a:xfrm>
            <a:off x="685800" y="1798637"/>
            <a:ext cx="8001000" cy="4525963"/>
          </a:xfrm>
        </p:spPr>
        <p:txBody>
          <a:bodyPr/>
          <a:lstStyle/>
          <a:p>
            <a:r>
              <a:rPr lang="en-US" sz="4000" b="1" dirty="0" smtClean="0"/>
              <a:t>Curriculum</a:t>
            </a:r>
          </a:p>
          <a:p>
            <a:r>
              <a:rPr lang="en-US" sz="4000" b="1" dirty="0" smtClean="0"/>
              <a:t>Advantages of online learning</a:t>
            </a:r>
            <a:r>
              <a:rPr lang="en-US" sz="4000" dirty="0" smtClean="0"/>
              <a:t>, and strategies to support learners and advocates</a:t>
            </a:r>
          </a:p>
          <a:p>
            <a:r>
              <a:rPr lang="en-US" sz="4000" dirty="0" smtClean="0"/>
              <a:t>The </a:t>
            </a:r>
            <a:r>
              <a:rPr lang="en-US" sz="4000" b="1" dirty="0" smtClean="0"/>
              <a:t>courses</a:t>
            </a:r>
            <a:r>
              <a:rPr lang="en-US" sz="4000" dirty="0" smtClean="0"/>
              <a:t> you created!</a:t>
            </a:r>
          </a:p>
          <a:p>
            <a:endParaRPr lang="en-US"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a:t>
            </a:r>
            <a:r>
              <a:rPr lang="en-US" dirty="0" smtClean="0"/>
              <a:t> will you share?</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YOU DID IT!</a:t>
            </a:r>
            <a:endParaRPr lang="en-US" dirty="0"/>
          </a:p>
        </p:txBody>
      </p:sp>
      <p:sp>
        <p:nvSpPr>
          <p:cNvPr id="9218" name="AutoShape 2" descr="Institute Workshop group"/>
          <p:cNvSpPr>
            <a:spLocks noChangeAspect="1" noChangeArrowheads="1"/>
          </p:cNvSpPr>
          <p:nvPr/>
        </p:nvSpPr>
        <p:spPr bwMode="auto">
          <a:xfrm>
            <a:off x="155575" y="-1714500"/>
            <a:ext cx="5715000" cy="3581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Institute Workshop group"/>
          <p:cNvSpPr>
            <a:spLocks noChangeAspect="1" noChangeArrowheads="1"/>
          </p:cNvSpPr>
          <p:nvPr/>
        </p:nvSpPr>
        <p:spPr bwMode="auto">
          <a:xfrm>
            <a:off x="155575" y="-1714500"/>
            <a:ext cx="5715000" cy="3581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http://learn.webjunction.org/pluginfile.php/22/course/section/7/CEI%20Workshop%20grou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CEI Workshop group.jpg"/>
          <p:cNvPicPr>
            <a:picLocks noChangeAspect="1"/>
          </p:cNvPicPr>
          <p:nvPr/>
        </p:nvPicPr>
        <p:blipFill>
          <a:blip r:embed="rId2" cstate="print"/>
          <a:stretch>
            <a:fillRect/>
          </a:stretch>
        </p:blipFill>
        <p:spPr>
          <a:xfrm>
            <a:off x="1066800" y="1905000"/>
            <a:ext cx="6930957" cy="4343400"/>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143000" y="1676400"/>
            <a:ext cx="7162800" cy="3810000"/>
          </a:xfrm>
        </p:spPr>
        <p:txBody>
          <a:bodyPr/>
          <a:lstStyle/>
          <a:p>
            <a:pPr indent="0" algn="ctr">
              <a:buNone/>
            </a:pPr>
            <a:r>
              <a:rPr lang="en-US" dirty="0" smtClean="0">
                <a:solidFill>
                  <a:srgbClr val="492303"/>
                </a:solidFill>
              </a:rPr>
              <a:t>The Library CE Institute </a:t>
            </a:r>
            <a:br>
              <a:rPr lang="en-US" dirty="0" smtClean="0">
                <a:solidFill>
                  <a:srgbClr val="492303"/>
                </a:solidFill>
              </a:rPr>
            </a:br>
            <a:r>
              <a:rPr lang="en-US" dirty="0" smtClean="0">
                <a:solidFill>
                  <a:srgbClr val="492303"/>
                </a:solidFill>
              </a:rPr>
              <a:t>is a partnership of </a:t>
            </a:r>
            <a:br>
              <a:rPr lang="en-US" dirty="0" smtClean="0">
                <a:solidFill>
                  <a:srgbClr val="492303"/>
                </a:solidFill>
              </a:rPr>
            </a:br>
            <a:r>
              <a:rPr lang="en-US" dirty="0" smtClean="0">
                <a:solidFill>
                  <a:srgbClr val="492303"/>
                </a:solidFill>
              </a:rPr>
              <a:t>WebJunction and Infopeople</a:t>
            </a:r>
            <a:br>
              <a:rPr lang="en-US" dirty="0" smtClean="0">
                <a:solidFill>
                  <a:srgbClr val="492303"/>
                </a:solidFill>
              </a:rPr>
            </a:br>
            <a:r>
              <a:rPr lang="en-US" dirty="0" smtClean="0">
                <a:solidFill>
                  <a:srgbClr val="492303"/>
                </a:solidFill>
              </a:rPr>
              <a:t/>
            </a:r>
            <a:br>
              <a:rPr lang="en-US" dirty="0" smtClean="0">
                <a:solidFill>
                  <a:srgbClr val="492303"/>
                </a:solidFill>
              </a:rPr>
            </a:br>
            <a:r>
              <a:rPr lang="en-US" dirty="0" smtClean="0">
                <a:solidFill>
                  <a:srgbClr val="492303"/>
                </a:solidFill>
              </a:rPr>
              <a:t>It is generously supported by a </a:t>
            </a:r>
            <a:br>
              <a:rPr lang="en-US" dirty="0" smtClean="0">
                <a:solidFill>
                  <a:srgbClr val="492303"/>
                </a:solidFill>
              </a:rPr>
            </a:br>
            <a:r>
              <a:rPr lang="en-US" dirty="0" smtClean="0">
                <a:solidFill>
                  <a:srgbClr val="492303"/>
                </a:solidFill>
              </a:rPr>
              <a:t>grant from the Institute of </a:t>
            </a:r>
            <a:br>
              <a:rPr lang="en-US" dirty="0" smtClean="0">
                <a:solidFill>
                  <a:srgbClr val="492303"/>
                </a:solidFill>
              </a:rPr>
            </a:br>
            <a:r>
              <a:rPr lang="en-US" dirty="0" smtClean="0">
                <a:solidFill>
                  <a:srgbClr val="492303"/>
                </a:solidFill>
              </a:rPr>
              <a:t>Museum &amp; Library Services (IMLS)</a:t>
            </a:r>
            <a:endParaRPr lang="en-US" dirty="0">
              <a:solidFill>
                <a:srgbClr val="492303"/>
              </a:solidFill>
            </a:endParaRPr>
          </a:p>
        </p:txBody>
      </p:sp>
      <p:pic>
        <p:nvPicPr>
          <p:cNvPr id="6" name="Picture 5" descr="http://www.oclc.org/content/dam/oclc/common/images/logos/new/WebJunction/WebJunction_Logo_H_Color.png"/>
          <p:cNvPicPr>
            <a:picLocks noChangeAspect="1"/>
          </p:cNvPicPr>
          <p:nvPr/>
        </p:nvPicPr>
        <p:blipFill>
          <a:blip r:embed="rId3" cstate="print"/>
          <a:srcRect l="3571" t="9524"/>
          <a:stretch>
            <a:fillRect/>
          </a:stretch>
        </p:blipFill>
        <p:spPr bwMode="auto">
          <a:xfrm>
            <a:off x="1219200" y="641804"/>
            <a:ext cx="2156670" cy="758828"/>
          </a:xfrm>
          <a:prstGeom prst="rect">
            <a:avLst/>
          </a:prstGeom>
          <a:noFill/>
          <a:ln w="9525">
            <a:noFill/>
            <a:miter lim="800000"/>
            <a:headEnd/>
            <a:tailEnd/>
          </a:ln>
        </p:spPr>
      </p:pic>
      <p:pic>
        <p:nvPicPr>
          <p:cNvPr id="7" name="Picture 6" descr="http://www.imls.gov/assets/1/AssetManager/IMLS_Logo_2c.jpg"/>
          <p:cNvPicPr>
            <a:picLocks noChangeAspect="1"/>
          </p:cNvPicPr>
          <p:nvPr/>
        </p:nvPicPr>
        <p:blipFill>
          <a:blip r:embed="rId4" cstate="print"/>
          <a:srcRect/>
          <a:stretch>
            <a:fillRect/>
          </a:stretch>
        </p:blipFill>
        <p:spPr bwMode="auto">
          <a:xfrm>
            <a:off x="5768131" y="457200"/>
            <a:ext cx="2325111" cy="1051836"/>
          </a:xfrm>
          <a:prstGeom prst="rect">
            <a:avLst/>
          </a:prstGeom>
          <a:noFill/>
          <a:ln w="9525">
            <a:noFill/>
            <a:miter lim="800000"/>
            <a:headEnd/>
            <a:tailEnd/>
          </a:ln>
        </p:spPr>
      </p:pic>
      <p:pic>
        <p:nvPicPr>
          <p:cNvPr id="8" name="Picture 7" descr="Home">
            <a:hlinkClick r:id="rId5" tooltip="Home"/>
          </p:cNvPr>
          <p:cNvPicPr>
            <a:picLocks noChangeAspect="1"/>
          </p:cNvPicPr>
          <p:nvPr/>
        </p:nvPicPr>
        <p:blipFill>
          <a:blip r:embed="rId6" cstate="print"/>
          <a:srcRect/>
          <a:stretch>
            <a:fillRect/>
          </a:stretch>
        </p:blipFill>
        <p:spPr bwMode="auto">
          <a:xfrm>
            <a:off x="3581400" y="846364"/>
            <a:ext cx="1981201" cy="601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24095" y="419100"/>
            <a:ext cx="8495810" cy="6019800"/>
          </a:xfrm>
          <a:prstGeom prst="rect">
            <a:avLst/>
          </a:prstGeom>
          <a:noFill/>
          <a:ln w="9525">
            <a:noFill/>
            <a:miter lim="800000"/>
            <a:headEnd/>
            <a:tailEnd/>
          </a:ln>
        </p:spPr>
      </p:pic>
      <p:sp>
        <p:nvSpPr>
          <p:cNvPr id="3" name="Rectangle 2"/>
          <p:cNvSpPr/>
          <p:nvPr/>
        </p:nvSpPr>
        <p:spPr>
          <a:xfrm>
            <a:off x="4381500" y="6611779"/>
            <a:ext cx="4762500" cy="246221"/>
          </a:xfrm>
          <a:prstGeom prst="rect">
            <a:avLst/>
          </a:prstGeom>
        </p:spPr>
        <p:txBody>
          <a:bodyPr wrap="square">
            <a:spAutoFit/>
          </a:bodyPr>
          <a:lstStyle/>
          <a:p>
            <a:r>
              <a:rPr lang="en-US" sz="1000" dirty="0" smtClean="0"/>
              <a:t>http://www.bellasugar.com/Michelle-Phan-Reveals-Her-Beach-Bag-Essentials-18537595</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514" y="228600"/>
            <a:ext cx="8230971" cy="769441"/>
          </a:xfrm>
          <a:prstGeom prst="rect">
            <a:avLst/>
          </a:prstGeom>
        </p:spPr>
        <p:txBody>
          <a:bodyPr wrap="none">
            <a:spAutoFit/>
          </a:bodyPr>
          <a:lstStyle/>
          <a:p>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 course development essentials</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685800" y="12954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4000" dirty="0"/>
          </a:p>
        </p:txBody>
      </p:sp>
      <p:sp>
        <p:nvSpPr>
          <p:cNvPr id="4" name="Rectangle 3"/>
          <p:cNvSpPr/>
          <p:nvPr/>
        </p:nvSpPr>
        <p:spPr>
          <a:xfrm>
            <a:off x="1905000" y="2514600"/>
            <a:ext cx="685800" cy="707886"/>
          </a:xfrm>
          <a:prstGeom prst="rect">
            <a:avLst/>
          </a:prstGeom>
        </p:spPr>
        <p:txBody>
          <a:bodyPr wrap="squar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4000" dirty="0"/>
          </a:p>
        </p:txBody>
      </p:sp>
      <p:sp>
        <p:nvSpPr>
          <p:cNvPr id="6" name="Rectangle 5"/>
          <p:cNvSpPr/>
          <p:nvPr/>
        </p:nvSpPr>
        <p:spPr>
          <a:xfrm>
            <a:off x="838200" y="34290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4000" dirty="0"/>
          </a:p>
        </p:txBody>
      </p:sp>
      <p:sp>
        <p:nvSpPr>
          <p:cNvPr id="7" name="Rectangle 6"/>
          <p:cNvSpPr/>
          <p:nvPr/>
        </p:nvSpPr>
        <p:spPr>
          <a:xfrm>
            <a:off x="3810000" y="15240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4000" dirty="0"/>
          </a:p>
        </p:txBody>
      </p:sp>
      <p:sp>
        <p:nvSpPr>
          <p:cNvPr id="8" name="Rectangle 7"/>
          <p:cNvSpPr/>
          <p:nvPr/>
        </p:nvSpPr>
        <p:spPr>
          <a:xfrm>
            <a:off x="5257800" y="28194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4000" dirty="0"/>
          </a:p>
        </p:txBody>
      </p:sp>
      <p:sp>
        <p:nvSpPr>
          <p:cNvPr id="9" name="Rectangle 8"/>
          <p:cNvSpPr/>
          <p:nvPr/>
        </p:nvSpPr>
        <p:spPr>
          <a:xfrm>
            <a:off x="6553200" y="11430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4000" dirty="0"/>
          </a:p>
        </p:txBody>
      </p:sp>
      <p:sp>
        <p:nvSpPr>
          <p:cNvPr id="10" name="Rectangle 9"/>
          <p:cNvSpPr/>
          <p:nvPr/>
        </p:nvSpPr>
        <p:spPr>
          <a:xfrm>
            <a:off x="6629400" y="34290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4000" dirty="0"/>
          </a:p>
        </p:txBody>
      </p:sp>
      <p:sp>
        <p:nvSpPr>
          <p:cNvPr id="11" name="Rectangle 10"/>
          <p:cNvSpPr/>
          <p:nvPr/>
        </p:nvSpPr>
        <p:spPr>
          <a:xfrm>
            <a:off x="609600" y="52578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4000" dirty="0"/>
          </a:p>
        </p:txBody>
      </p:sp>
      <p:sp>
        <p:nvSpPr>
          <p:cNvPr id="12" name="Rectangle 11"/>
          <p:cNvSpPr/>
          <p:nvPr/>
        </p:nvSpPr>
        <p:spPr>
          <a:xfrm>
            <a:off x="2895600" y="4419600"/>
            <a:ext cx="590226"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4000" dirty="0"/>
          </a:p>
        </p:txBody>
      </p:sp>
      <p:sp>
        <p:nvSpPr>
          <p:cNvPr id="13" name="Rectangle 12"/>
          <p:cNvSpPr/>
          <p:nvPr/>
        </p:nvSpPr>
        <p:spPr>
          <a:xfrm>
            <a:off x="5257800" y="4191000"/>
            <a:ext cx="862737"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4000" dirty="0"/>
          </a:p>
        </p:txBody>
      </p:sp>
      <p:sp>
        <p:nvSpPr>
          <p:cNvPr id="14" name="Rectangle 13"/>
          <p:cNvSpPr/>
          <p:nvPr/>
        </p:nvSpPr>
        <p:spPr>
          <a:xfrm>
            <a:off x="6400800" y="5410200"/>
            <a:ext cx="862737"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4000" dirty="0"/>
          </a:p>
        </p:txBody>
      </p:sp>
      <p:sp>
        <p:nvSpPr>
          <p:cNvPr id="15" name="Rectangle 14"/>
          <p:cNvSpPr/>
          <p:nvPr/>
        </p:nvSpPr>
        <p:spPr>
          <a:xfrm>
            <a:off x="3505200" y="5943600"/>
            <a:ext cx="862737" cy="707886"/>
          </a:xfrm>
          <a:prstGeom prst="rect">
            <a:avLst/>
          </a:prstGeom>
        </p:spPr>
        <p:txBody>
          <a:bodyPr wrap="none">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 for today</a:t>
            </a:r>
            <a:endParaRPr lang="en-US" dirty="0"/>
          </a:p>
        </p:txBody>
      </p:sp>
      <p:sp>
        <p:nvSpPr>
          <p:cNvPr id="3" name="Subtitle 2"/>
          <p:cNvSpPr>
            <a:spLocks noGrp="1"/>
          </p:cNvSpPr>
          <p:nvPr>
            <p:ph type="subTitle" idx="1"/>
          </p:nvPr>
        </p:nvSpPr>
        <p:spPr>
          <a:xfrm>
            <a:off x="914400" y="1828800"/>
            <a:ext cx="7467600" cy="3810000"/>
          </a:xfrm>
        </p:spPr>
        <p:txBody>
          <a:bodyPr>
            <a:noAutofit/>
          </a:bodyPr>
          <a:lstStyle/>
          <a:p>
            <a:pPr marL="341313" indent="-274320" algn="l">
              <a:buFont typeface="Wingdings" pitchFamily="2" charset="2"/>
              <a:buChar char="§"/>
            </a:pPr>
            <a:r>
              <a:rPr lang="en-US" dirty="0" smtClean="0">
                <a:solidFill>
                  <a:schemeClr val="tx1"/>
                </a:solidFill>
              </a:rPr>
              <a:t>Sharing Your Project</a:t>
            </a:r>
          </a:p>
          <a:p>
            <a:pPr marL="341313" indent="-274320" algn="l">
              <a:buFont typeface="Wingdings" pitchFamily="2" charset="2"/>
              <a:buChar char="§"/>
            </a:pPr>
            <a:r>
              <a:rPr lang="en-US" dirty="0" smtClean="0">
                <a:solidFill>
                  <a:schemeClr val="tx1"/>
                </a:solidFill>
              </a:rPr>
              <a:t>Biggest Wins! Biggest Challenges!</a:t>
            </a:r>
          </a:p>
          <a:p>
            <a:pPr marL="341313" indent="-274320" algn="l">
              <a:buFont typeface="Wingdings" pitchFamily="2" charset="2"/>
              <a:buChar char="§"/>
            </a:pPr>
            <a:r>
              <a:rPr lang="en-US" dirty="0" smtClean="0">
                <a:solidFill>
                  <a:schemeClr val="tx1"/>
                </a:solidFill>
              </a:rPr>
              <a:t>Moving Forward &amp; Staying Connected</a:t>
            </a:r>
          </a:p>
          <a:p>
            <a:pPr marL="341313" indent="-274320" algn="l">
              <a:buFont typeface="Wingdings" pitchFamily="2" charset="2"/>
              <a:buChar char="§"/>
            </a:pPr>
            <a:r>
              <a:rPr lang="en-US" dirty="0" smtClean="0">
                <a:solidFill>
                  <a:schemeClr val="tx1"/>
                </a:solidFill>
              </a:rPr>
              <a:t>Sharing With the </a:t>
            </a:r>
            <a:r>
              <a:rPr lang="en-US" dirty="0" smtClean="0">
                <a:solidFill>
                  <a:schemeClr val="tx1"/>
                </a:solidFill>
              </a:rPr>
              <a:t>Field</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p:cNvSpPr>
          <p:nvPr/>
        </p:nvSpPr>
        <p:spPr bwMode="auto">
          <a:xfrm>
            <a:off x="727275" y="2133600"/>
            <a:ext cx="7696200" cy="3429000"/>
          </a:xfrm>
          <a:prstGeom prst="rect">
            <a:avLst/>
          </a:prstGeom>
          <a:noFill/>
          <a:ln w="9525">
            <a:noFill/>
            <a:miter lim="800000"/>
            <a:headEnd/>
            <a:tailEnd/>
          </a:ln>
        </p:spPr>
        <p:txBody>
          <a:bodyPr anchor="ctr"/>
          <a:lstStyle/>
          <a:p>
            <a:r>
              <a:rPr lang="en-US" sz="6600" b="1" dirty="0" smtClean="0">
                <a:solidFill>
                  <a:schemeClr val="tx2">
                    <a:lumMod val="75000"/>
                  </a:schemeClr>
                </a:solidFill>
                <a:latin typeface="+mj-lt"/>
              </a:rPr>
              <a:t>Sharing your projects</a:t>
            </a:r>
            <a:endParaRPr lang="en-US" sz="6600" dirty="0" smtClean="0">
              <a:solidFill>
                <a:schemeClr val="tx2">
                  <a:lumMod val="75000"/>
                </a:schemeClr>
              </a:solidFill>
              <a:latin typeface="+mj-lt"/>
            </a:endParaRPr>
          </a:p>
        </p:txBody>
      </p:sp>
      <p:sp>
        <p:nvSpPr>
          <p:cNvPr id="3" name="Title 2"/>
          <p:cNvSpPr>
            <a:spLocks noGrp="1"/>
          </p:cNvSpPr>
          <p:nvPr>
            <p:ph type="ctrTitle"/>
          </p:nvPr>
        </p:nvSpPr>
        <p:spPr/>
        <p:txBody>
          <a:bodyPr/>
          <a:lstStyle/>
          <a:p>
            <a:r>
              <a:rPr lang="en-US" dirty="0" smtClean="0"/>
              <a:t>Sharing</a:t>
            </a:r>
            <a:r>
              <a:rPr lang="en-US" baseline="0" dirty="0" smtClean="0"/>
              <a:t> your projects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Groups</a:t>
            </a:r>
            <a:endParaRPr lang="en-US" dirty="0"/>
          </a:p>
        </p:txBody>
      </p:sp>
      <p:sp>
        <p:nvSpPr>
          <p:cNvPr id="9" name="Rectangle 8"/>
          <p:cNvSpPr/>
          <p:nvPr/>
        </p:nvSpPr>
        <p:spPr>
          <a:xfrm>
            <a:off x="4572000" y="1616095"/>
            <a:ext cx="4572000" cy="1938992"/>
          </a:xfrm>
          <a:prstGeom prst="rect">
            <a:avLst/>
          </a:prstGeom>
        </p:spPr>
        <p:txBody>
          <a:bodyPr wrap="square">
            <a:spAutoFit/>
          </a:bodyPr>
          <a:lstStyle/>
          <a:p>
            <a:r>
              <a:rPr lang="en-US" sz="4400" dirty="0" smtClean="0">
                <a:solidFill>
                  <a:srgbClr val="492303"/>
                </a:solidFill>
                <a:latin typeface="Tw Cen MT" pitchFamily="34" charset="0"/>
                <a:ea typeface="+mj-ea"/>
                <a:cs typeface="+mj-cs"/>
              </a:rPr>
              <a:t>Leadership</a:t>
            </a:r>
            <a:r>
              <a:rPr lang="en-US" sz="2400" i="1" dirty="0" smtClean="0">
                <a:latin typeface="Calibri" pitchFamily="34" charset="0"/>
                <a:cs typeface="Calibri" pitchFamily="34" charset="0"/>
              </a:rPr>
              <a:t> </a:t>
            </a:r>
            <a:br>
              <a:rPr lang="en-US" sz="2400" i="1" dirty="0" smtClean="0">
                <a:latin typeface="Calibri" pitchFamily="34" charset="0"/>
                <a:cs typeface="Calibri" pitchFamily="34" charset="0"/>
              </a:rPr>
            </a:br>
            <a:r>
              <a:rPr lang="en-US" sz="2800" b="1" i="1" dirty="0" smtClean="0"/>
              <a:t>Providing Constructive Employee Feedback</a:t>
            </a:r>
            <a:endParaRPr lang="en-US" sz="2400" i="1" dirty="0" smtClean="0"/>
          </a:p>
          <a:p>
            <a:endParaRPr lang="en-US" sz="2000" dirty="0" smtClean="0">
              <a:latin typeface="Calibri" pitchFamily="34" charset="0"/>
              <a:cs typeface="Calibri" pitchFamily="34" charset="0"/>
            </a:endParaRPr>
          </a:p>
        </p:txBody>
      </p:sp>
      <p:sp>
        <p:nvSpPr>
          <p:cNvPr id="10" name="Rectangle 9"/>
          <p:cNvSpPr/>
          <p:nvPr/>
        </p:nvSpPr>
        <p:spPr>
          <a:xfrm>
            <a:off x="457200" y="1616095"/>
            <a:ext cx="4191000" cy="1200329"/>
          </a:xfrm>
          <a:prstGeom prst="rect">
            <a:avLst/>
          </a:prstGeom>
        </p:spPr>
        <p:txBody>
          <a:bodyPr wrap="square">
            <a:spAutoFit/>
          </a:bodyPr>
          <a:lstStyle/>
          <a:p>
            <a:r>
              <a:rPr lang="en-US" sz="4400" dirty="0" smtClean="0">
                <a:solidFill>
                  <a:srgbClr val="492303"/>
                </a:solidFill>
                <a:latin typeface="Tw Cen MT" pitchFamily="34" charset="0"/>
                <a:ea typeface="+mj-ea"/>
                <a:cs typeface="+mj-cs"/>
              </a:rPr>
              <a:t>Change</a:t>
            </a:r>
            <a:r>
              <a:rPr lang="en-US" sz="2400" i="1" dirty="0" smtClean="0">
                <a:latin typeface="Calibri" pitchFamily="34" charset="0"/>
                <a:cs typeface="Calibri" pitchFamily="34" charset="0"/>
              </a:rPr>
              <a:t/>
            </a:r>
            <a:br>
              <a:rPr lang="en-US" sz="2400" i="1" dirty="0" smtClean="0">
                <a:latin typeface="Calibri" pitchFamily="34" charset="0"/>
                <a:cs typeface="Calibri" pitchFamily="34" charset="0"/>
              </a:rPr>
            </a:br>
            <a:r>
              <a:rPr lang="en-US" sz="2800" b="1" i="1" dirty="0" smtClean="0">
                <a:latin typeface="Calibri" pitchFamily="34" charset="0"/>
                <a:cs typeface="Calibri" pitchFamily="34" charset="0"/>
              </a:rPr>
              <a:t>Coping with Change</a:t>
            </a:r>
          </a:p>
        </p:txBody>
      </p:sp>
      <p:sp>
        <p:nvSpPr>
          <p:cNvPr id="11" name="Rectangle 10"/>
          <p:cNvSpPr/>
          <p:nvPr/>
        </p:nvSpPr>
        <p:spPr>
          <a:xfrm>
            <a:off x="4572000" y="3352800"/>
            <a:ext cx="3810000" cy="1631216"/>
          </a:xfrm>
          <a:prstGeom prst="rect">
            <a:avLst/>
          </a:prstGeom>
        </p:spPr>
        <p:txBody>
          <a:bodyPr wrap="square">
            <a:spAutoFit/>
          </a:bodyPr>
          <a:lstStyle/>
          <a:p>
            <a:r>
              <a:rPr lang="en-US" sz="4400" dirty="0" smtClean="0">
                <a:solidFill>
                  <a:srgbClr val="492303"/>
                </a:solidFill>
                <a:latin typeface="Tw Cen MT" pitchFamily="34" charset="0"/>
                <a:ea typeface="+mj-ea"/>
                <a:cs typeface="+mj-cs"/>
              </a:rPr>
              <a:t>Youth</a:t>
            </a:r>
            <a:r>
              <a:rPr lang="en-US" sz="2400" i="1" dirty="0" smtClean="0">
                <a:latin typeface="Calibri" pitchFamily="34" charset="0"/>
                <a:cs typeface="Calibri" pitchFamily="34" charset="0"/>
              </a:rPr>
              <a:t/>
            </a:r>
            <a:br>
              <a:rPr lang="en-US" sz="2400" i="1" dirty="0" smtClean="0">
                <a:latin typeface="Calibri" pitchFamily="34" charset="0"/>
                <a:cs typeface="Calibri" pitchFamily="34" charset="0"/>
              </a:rPr>
            </a:br>
            <a:r>
              <a:rPr lang="en-US" sz="2800" b="1" i="1" dirty="0" smtClean="0">
                <a:latin typeface="Calibri" pitchFamily="34" charset="0"/>
                <a:cs typeface="Calibri" pitchFamily="34" charset="0"/>
              </a:rPr>
              <a:t>Encouraging Early Literacy</a:t>
            </a:r>
            <a:endParaRPr lang="en-US" sz="2400" b="1" dirty="0" smtClean="0">
              <a:latin typeface="Calibri" pitchFamily="34" charset="0"/>
              <a:cs typeface="Calibri" pitchFamily="34" charset="0"/>
            </a:endParaRPr>
          </a:p>
        </p:txBody>
      </p:sp>
      <p:sp>
        <p:nvSpPr>
          <p:cNvPr id="12" name="Rectangle 11"/>
          <p:cNvSpPr/>
          <p:nvPr/>
        </p:nvSpPr>
        <p:spPr>
          <a:xfrm>
            <a:off x="457200" y="3352800"/>
            <a:ext cx="4191000" cy="1631216"/>
          </a:xfrm>
          <a:prstGeom prst="rect">
            <a:avLst/>
          </a:prstGeom>
        </p:spPr>
        <p:txBody>
          <a:bodyPr wrap="square">
            <a:spAutoFit/>
          </a:bodyPr>
          <a:lstStyle/>
          <a:p>
            <a:r>
              <a:rPr lang="en-US" sz="4400" dirty="0" smtClean="0">
                <a:solidFill>
                  <a:srgbClr val="492303"/>
                </a:solidFill>
                <a:latin typeface="Tw Cen MT" pitchFamily="34" charset="0"/>
                <a:ea typeface="+mj-ea"/>
                <a:cs typeface="+mj-cs"/>
              </a:rPr>
              <a:t>Technology</a:t>
            </a:r>
            <a:r>
              <a:rPr lang="en-US" i="1" dirty="0" smtClean="0">
                <a:latin typeface="Calibri" pitchFamily="34" charset="0"/>
              </a:rPr>
              <a:t/>
            </a:r>
            <a:br>
              <a:rPr lang="en-US" i="1" dirty="0" smtClean="0">
                <a:latin typeface="Calibri" pitchFamily="34" charset="0"/>
              </a:rPr>
            </a:br>
            <a:r>
              <a:rPr lang="en-US" sz="2800" b="1" i="1" dirty="0" smtClean="0">
                <a:latin typeface="Calibri" pitchFamily="34" charset="0"/>
                <a:cs typeface="Calibri" pitchFamily="34" charset="0"/>
              </a:rPr>
              <a:t>Building a Positive Social Media Presence</a:t>
            </a:r>
            <a:endParaRPr lang="en-US" sz="2400" b="1" i="1" dirty="0" smtClean="0">
              <a:latin typeface="Calibri" pitchFamily="34" charset="0"/>
              <a:cs typeface="Calibri" pitchFamily="34" charset="0"/>
            </a:endParaRPr>
          </a:p>
        </p:txBody>
      </p:sp>
      <p:sp>
        <p:nvSpPr>
          <p:cNvPr id="13" name="Rectangle 12"/>
          <p:cNvSpPr/>
          <p:nvPr/>
        </p:nvSpPr>
        <p:spPr>
          <a:xfrm>
            <a:off x="457200" y="5185827"/>
            <a:ext cx="6096000" cy="1200329"/>
          </a:xfrm>
          <a:prstGeom prst="rect">
            <a:avLst/>
          </a:prstGeom>
        </p:spPr>
        <p:txBody>
          <a:bodyPr wrap="square">
            <a:spAutoFit/>
          </a:bodyPr>
          <a:lstStyle/>
          <a:p>
            <a:r>
              <a:rPr lang="en-US" sz="4400" dirty="0" smtClean="0">
                <a:solidFill>
                  <a:srgbClr val="492303"/>
                </a:solidFill>
                <a:latin typeface="Tw Cen MT" pitchFamily="34" charset="0"/>
                <a:ea typeface="+mj-ea"/>
                <a:cs typeface="+mj-cs"/>
              </a:rPr>
              <a:t>Staff Training</a:t>
            </a:r>
            <a:r>
              <a:rPr lang="en-US" sz="2400" i="1" dirty="0" smtClean="0">
                <a:latin typeface="Calibri" pitchFamily="34" charset="0"/>
                <a:cs typeface="Calibri" pitchFamily="34" charset="0"/>
              </a:rPr>
              <a:t/>
            </a:r>
            <a:br>
              <a:rPr lang="en-US" sz="2400" i="1" dirty="0" smtClean="0">
                <a:latin typeface="Calibri" pitchFamily="34" charset="0"/>
                <a:cs typeface="Calibri" pitchFamily="34" charset="0"/>
              </a:rPr>
            </a:br>
            <a:r>
              <a:rPr lang="en-US" sz="2800" b="1" i="1" dirty="0" smtClean="0">
                <a:latin typeface="Calibri" pitchFamily="34" charset="0"/>
                <a:cs typeface="Calibri" pitchFamily="34" charset="0"/>
              </a:rPr>
              <a:t>Making work fun again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vert="horz" lIns="91440" tIns="45720" rIns="91440" bIns="45720" rtlCol="0" anchor="ctr">
            <a:normAutofit fontScale="90000"/>
          </a:bodyPr>
          <a:lstStyle/>
          <a:p>
            <a:r>
              <a:rPr lang="en-US" i="1" dirty="0" smtClean="0">
                <a:solidFill>
                  <a:schemeClr val="tx1"/>
                </a:solidFill>
              </a:rPr>
              <a:t>Building a Positive Social Media Presence</a:t>
            </a:r>
            <a:endParaRPr lang="en-US" sz="4400" i="1" kern="1200" dirty="0">
              <a:solidFill>
                <a:srgbClr val="492303"/>
              </a:solidFill>
              <a:latin typeface="Tw Cen MT" pitchFamily="34" charset="0"/>
            </a:endParaRPr>
          </a:p>
        </p:txBody>
      </p:sp>
      <p:sp>
        <p:nvSpPr>
          <p:cNvPr id="5" name="Rectangle 3"/>
          <p:cNvSpPr>
            <a:spLocks noGrp="1"/>
          </p:cNvSpPr>
          <p:nvPr>
            <p:ph sz="half" idx="4294967295"/>
          </p:nvPr>
        </p:nvSpPr>
        <p:spPr>
          <a:xfrm>
            <a:off x="4343400" y="1524000"/>
            <a:ext cx="4572000" cy="4953000"/>
          </a:xfrm>
        </p:spPr>
        <p:txBody>
          <a:bodyPr/>
          <a:lstStyle/>
          <a:p>
            <a:pPr>
              <a:buNone/>
            </a:pPr>
            <a:r>
              <a:rPr lang="en-US" sz="2000" b="1" dirty="0" smtClean="0"/>
              <a:t>Course Description:</a:t>
            </a:r>
          </a:p>
          <a:p>
            <a:pPr>
              <a:buNone/>
            </a:pPr>
            <a:r>
              <a:rPr lang="en-US" sz="1800" dirty="0" smtClean="0"/>
              <a:t>Over 70% of adults are now using a social</a:t>
            </a:r>
          </a:p>
          <a:p>
            <a:pPr>
              <a:buNone/>
            </a:pPr>
            <a:r>
              <a:rPr lang="en-US" sz="1800" dirty="0" smtClean="0"/>
              <a:t>networking site of some kind, and these online</a:t>
            </a:r>
          </a:p>
          <a:p>
            <a:pPr>
              <a:buNone/>
            </a:pPr>
            <a:r>
              <a:rPr lang="en-US" sz="1800" dirty="0" smtClean="0"/>
              <a:t>interactions can have real-life implications. This</a:t>
            </a:r>
          </a:p>
          <a:p>
            <a:pPr>
              <a:buNone/>
            </a:pPr>
            <a:r>
              <a:rPr lang="en-US" sz="1800" dirty="0" smtClean="0"/>
              <a:t>course provides guidelines for what should and</a:t>
            </a:r>
          </a:p>
          <a:p>
            <a:pPr>
              <a:buNone/>
            </a:pPr>
            <a:r>
              <a:rPr lang="en-US" sz="1800" dirty="0" smtClean="0"/>
              <a:t>should not be shared online, how to build social</a:t>
            </a:r>
          </a:p>
          <a:p>
            <a:pPr>
              <a:buNone/>
            </a:pPr>
            <a:r>
              <a:rPr lang="en-US" sz="1800" dirty="0" smtClean="0"/>
              <a:t>capital and how to put your best foot forward</a:t>
            </a:r>
          </a:p>
          <a:p>
            <a:pPr>
              <a:buNone/>
            </a:pPr>
            <a:r>
              <a:rPr lang="en-US" sz="1800" dirty="0" smtClean="0"/>
              <a:t>when using social media. </a:t>
            </a:r>
          </a:p>
          <a:p>
            <a:pPr>
              <a:buNone/>
            </a:pPr>
            <a:r>
              <a:rPr lang="en-US" sz="2000" b="1" dirty="0" smtClean="0"/>
              <a:t>Objectives:</a:t>
            </a:r>
            <a:endParaRPr lang="en-US" sz="2000" dirty="0" smtClean="0"/>
          </a:p>
          <a:p>
            <a:pPr lvl="0" fontAlgn="base">
              <a:buFont typeface="Wingdings" pitchFamily="2" charset="2"/>
              <a:buChar char="v"/>
            </a:pPr>
            <a:r>
              <a:rPr lang="en-US" sz="1800" dirty="0" smtClean="0"/>
              <a:t>Describe the benefits of building a positive social media presence. </a:t>
            </a:r>
          </a:p>
          <a:p>
            <a:pPr lvl="0" fontAlgn="base">
              <a:buFont typeface="Wingdings" pitchFamily="2" charset="2"/>
              <a:buChar char="v"/>
            </a:pPr>
            <a:r>
              <a:rPr lang="en-US" sz="1800" dirty="0" smtClean="0"/>
              <a:t>Make informed decisions about sharing personal information on social media. </a:t>
            </a:r>
          </a:p>
          <a:p>
            <a:pPr lvl="0" fontAlgn="base">
              <a:buFont typeface="Wingdings" pitchFamily="2" charset="2"/>
              <a:buChar char="v"/>
            </a:pPr>
            <a:r>
              <a:rPr lang="en-US" sz="1800" dirty="0" smtClean="0"/>
              <a:t>Employ strategies for posting information that build positive social media capital.</a:t>
            </a:r>
            <a:endParaRPr lang="en-US" sz="1800" dirty="0" smtClean="0">
              <a:latin typeface="Tw Cen MT" pitchFamily="34" charset="0"/>
              <a:cs typeface="Calibri" pitchFamily="34" charset="0"/>
            </a:endParaRPr>
          </a:p>
        </p:txBody>
      </p:sp>
      <p:sp>
        <p:nvSpPr>
          <p:cNvPr id="9" name="Title 1"/>
          <p:cNvSpPr txBox="1">
            <a:spLocks/>
          </p:cNvSpPr>
          <p:nvPr/>
        </p:nvSpPr>
        <p:spPr>
          <a:xfrm>
            <a:off x="990600" y="1828800"/>
            <a:ext cx="2590800" cy="1066800"/>
          </a:xfrm>
          <a:prstGeom prst="rect">
            <a:avLst/>
          </a:prstGeom>
        </p:spPr>
        <p:txBody>
          <a:bodyPr vert="horz" lIns="91440" tIns="45720" rIns="91440" bIns="45720" rtlCol="0" anchor="t">
            <a:normAutofit/>
          </a:bodyPr>
          <a:lstStyle/>
          <a:p>
            <a:pPr>
              <a:spcBef>
                <a:spcPct val="0"/>
              </a:spcBef>
              <a:defRPr/>
            </a:pPr>
            <a:r>
              <a:rPr lang="en-US" dirty="0" smtClean="0">
                <a:latin typeface="Tw Cen MT" pitchFamily="34" charset="0"/>
                <a:ea typeface="+mj-ea"/>
                <a:cs typeface="+mj-cs"/>
              </a:rPr>
              <a:t>Members</a:t>
            </a:r>
          </a:p>
          <a:p>
            <a:pPr marL="176213" indent="-176213">
              <a:spcBef>
                <a:spcPct val="0"/>
              </a:spcBef>
              <a:buFont typeface="Wingdings" pitchFamily="2" charset="2"/>
              <a:buChar char="§"/>
              <a:defRPr/>
            </a:pPr>
            <a:r>
              <a:rPr lang="en-US" dirty="0" smtClean="0">
                <a:latin typeface="Tw Cen MT" pitchFamily="34" charset="0"/>
              </a:rPr>
              <a:t>Amy Calhoun</a:t>
            </a:r>
          </a:p>
          <a:p>
            <a:pPr marL="176213" indent="-176213">
              <a:spcBef>
                <a:spcPct val="0"/>
              </a:spcBef>
              <a:buFont typeface="Wingdings" pitchFamily="2" charset="2"/>
              <a:buChar char="§"/>
              <a:defRPr/>
            </a:pPr>
            <a:r>
              <a:rPr lang="en-US" dirty="0" smtClean="0">
                <a:latin typeface="Tw Cen MT" pitchFamily="34" charset="0"/>
                <a:ea typeface="+mj-ea"/>
                <a:cs typeface="+mj-cs"/>
              </a:rPr>
              <a:t>Jamie Matczak</a:t>
            </a:r>
          </a:p>
        </p:txBody>
      </p:sp>
      <p:pic>
        <p:nvPicPr>
          <p:cNvPr id="7" name="Picture 6" descr="group_technology.jpg"/>
          <p:cNvPicPr>
            <a:picLocks noChangeAspect="1"/>
          </p:cNvPicPr>
          <p:nvPr/>
        </p:nvPicPr>
        <p:blipFill>
          <a:blip r:embed="rId3" cstate="print"/>
          <a:stretch>
            <a:fillRect/>
          </a:stretch>
        </p:blipFill>
        <p:spPr>
          <a:xfrm>
            <a:off x="838200" y="3200400"/>
            <a:ext cx="3124200" cy="25997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288C84E1DDE4EB5E7AD34197F94B1" ma:contentTypeVersion="52" ma:contentTypeDescription="Create a new document." ma:contentTypeScope="" ma:versionID="ef451b0b77a4a1c2cc1274bb95fc9700">
  <xsd:schema xmlns:xsd="http://www.w3.org/2001/XMLSchema" xmlns:xs="http://www.w3.org/2001/XMLSchema" xmlns:p="http://schemas.microsoft.com/office/2006/metadata/properties" xmlns:ns2="6b67d80f-331f-4b51-b18e-81b8c101c29d" targetNamespace="http://schemas.microsoft.com/office/2006/metadata/properties" ma:root="true" ma:fieldsID="f4a1b9e407b6037c8b21db071518a9fb" ns2:_="">
    <xsd:import namespace="6b67d80f-331f-4b51-b18e-81b8c101c29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e1e867eb-0ccf-46b3-a8be-678a344b5681"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FA7DDB-2EFF-4915-AC73-2B31C0D60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CC3C7D-D48A-4220-AF34-5704CD37CF6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415DC7B-254F-4386-9452-CF9F405C8E98}">
  <ds:schemaRefs>
    <ds:schemaRef ds:uri="Microsoft.SharePoint.Taxonomy.ContentTypeSync"/>
  </ds:schemaRefs>
</ds:datastoreItem>
</file>

<file path=customXml/itemProps4.xml><?xml version="1.0" encoding="utf-8"?>
<ds:datastoreItem xmlns:ds="http://schemas.openxmlformats.org/officeDocument/2006/customXml" ds:itemID="{389B6D2E-C1F8-4C84-97FD-038C6B4116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2981</TotalTime>
  <Words>933</Words>
  <Application>Microsoft Office PowerPoint</Application>
  <PresentationFormat>On-screen Show (4:3)</PresentationFormat>
  <Paragraphs>290</Paragraphs>
  <Slides>34</Slides>
  <Notes>26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Designing &amp; Delivering  Online Training  Library CE Institute  Online Session 5</vt:lpstr>
      <vt:lpstr>Slide 2</vt:lpstr>
      <vt:lpstr>Slide 3</vt:lpstr>
      <vt:lpstr>Slide 4</vt:lpstr>
      <vt:lpstr>Slide 5</vt:lpstr>
      <vt:lpstr>Agenda for today</vt:lpstr>
      <vt:lpstr>Sharing your projects</vt:lpstr>
      <vt:lpstr>Working Groups</vt:lpstr>
      <vt:lpstr>Building a Positive Social Media Presence</vt:lpstr>
      <vt:lpstr>Building a Positive Social Media Presence</vt:lpstr>
      <vt:lpstr>Coping with Change</vt:lpstr>
      <vt:lpstr>Coping with Change</vt:lpstr>
      <vt:lpstr>Encouraging Early Literacy</vt:lpstr>
      <vt:lpstr>Encouraging Early Literacy</vt:lpstr>
      <vt:lpstr>Encouraging Early Literacy</vt:lpstr>
      <vt:lpstr>Having fun at work again</vt:lpstr>
      <vt:lpstr>Having fun at work again</vt:lpstr>
      <vt:lpstr>Providing Constructive Employee Feedback</vt:lpstr>
      <vt:lpstr>Providing Constructive Employee Feedback</vt:lpstr>
      <vt:lpstr>Slide 20</vt:lpstr>
      <vt:lpstr>  Biggest wins!</vt:lpstr>
      <vt:lpstr>  Biggest challenges!</vt:lpstr>
      <vt:lpstr>Slide 23</vt:lpstr>
      <vt:lpstr>Slide 24</vt:lpstr>
      <vt:lpstr>Seriously …</vt:lpstr>
      <vt:lpstr>Slide 26</vt:lpstr>
      <vt:lpstr>Slide 27</vt:lpstr>
      <vt:lpstr>Slide 28</vt:lpstr>
      <vt:lpstr>We’ll share…</vt:lpstr>
      <vt:lpstr>Slide 30</vt:lpstr>
      <vt:lpstr>You’ll share…</vt:lpstr>
      <vt:lpstr>How will you share?</vt:lpstr>
      <vt:lpstr>YOU DID IT!</vt:lpstr>
      <vt:lpstr>Slide 34</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 Gutsche</dc:creator>
  <cp:lastModifiedBy>gesingek</cp:lastModifiedBy>
  <cp:revision>544</cp:revision>
  <dcterms:created xsi:type="dcterms:W3CDTF">2014-03-26T00:17:49Z</dcterms:created>
  <dcterms:modified xsi:type="dcterms:W3CDTF">2014-08-28T17:08:50Z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0x010100228288C84E1DDE4EB5E7AD34197F94B1</vt:lpwstr>
  </property>
</Properties>
</file>